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5" r:id="rId1"/>
  </p:sldMasterIdLst>
  <p:notesMasterIdLst>
    <p:notesMasterId r:id="rId51"/>
  </p:notesMasterIdLst>
  <p:handoutMasterIdLst>
    <p:handoutMasterId r:id="rId52"/>
  </p:handoutMasterIdLst>
  <p:sldIdLst>
    <p:sldId id="526" r:id="rId2"/>
    <p:sldId id="515" r:id="rId3"/>
    <p:sldId id="504" r:id="rId4"/>
    <p:sldId id="489" r:id="rId5"/>
    <p:sldId id="435" r:id="rId6"/>
    <p:sldId id="503" r:id="rId7"/>
    <p:sldId id="488" r:id="rId8"/>
    <p:sldId id="453" r:id="rId9"/>
    <p:sldId id="495" r:id="rId10"/>
    <p:sldId id="497" r:id="rId11"/>
    <p:sldId id="439" r:id="rId12"/>
    <p:sldId id="491" r:id="rId13"/>
    <p:sldId id="505" r:id="rId14"/>
    <p:sldId id="492" r:id="rId15"/>
    <p:sldId id="490" r:id="rId16"/>
    <p:sldId id="468" r:id="rId17"/>
    <p:sldId id="516" r:id="rId18"/>
    <p:sldId id="517" r:id="rId19"/>
    <p:sldId id="527" r:id="rId20"/>
    <p:sldId id="528" r:id="rId21"/>
    <p:sldId id="519" r:id="rId22"/>
    <p:sldId id="520" r:id="rId23"/>
    <p:sldId id="508" r:id="rId24"/>
    <p:sldId id="499" r:id="rId25"/>
    <p:sldId id="500" r:id="rId26"/>
    <p:sldId id="502" r:id="rId27"/>
    <p:sldId id="475" r:id="rId28"/>
    <p:sldId id="521" r:id="rId29"/>
    <p:sldId id="522" r:id="rId30"/>
    <p:sldId id="509" r:id="rId31"/>
    <p:sldId id="501" r:id="rId32"/>
    <p:sldId id="480" r:id="rId33"/>
    <p:sldId id="481" r:id="rId34"/>
    <p:sldId id="482" r:id="rId35"/>
    <p:sldId id="483" r:id="rId36"/>
    <p:sldId id="484" r:id="rId37"/>
    <p:sldId id="485" r:id="rId38"/>
    <p:sldId id="486" r:id="rId39"/>
    <p:sldId id="487" r:id="rId40"/>
    <p:sldId id="510" r:id="rId41"/>
    <p:sldId id="511" r:id="rId42"/>
    <p:sldId id="523" r:id="rId43"/>
    <p:sldId id="529" r:id="rId44"/>
    <p:sldId id="452" r:id="rId45"/>
    <p:sldId id="524" r:id="rId46"/>
    <p:sldId id="530" r:id="rId47"/>
    <p:sldId id="525" r:id="rId48"/>
    <p:sldId id="415" r:id="rId49"/>
    <p:sldId id="417" r:id="rId5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F34D03"/>
    <a:srgbClr val="F4F8C4"/>
    <a:srgbClr val="376092"/>
    <a:srgbClr val="604A7B"/>
    <a:srgbClr val="FF7D7D"/>
    <a:srgbClr val="FF5050"/>
    <a:srgbClr val="FFFF99"/>
    <a:srgbClr val="536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2" autoAdjust="0"/>
    <p:restoredTop sz="98144" autoAdjust="0"/>
  </p:normalViewPr>
  <p:slideViewPr>
    <p:cSldViewPr>
      <p:cViewPr>
        <p:scale>
          <a:sx n="70" d="100"/>
          <a:sy n="70" d="100"/>
        </p:scale>
        <p:origin x="-9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7C9EA-C0CB-4B9A-AD7F-997D87AC68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CN" altLang="en-US"/>
        </a:p>
      </dgm:t>
    </dgm:pt>
    <dgm:pt modelId="{FA137FDB-51D3-405C-9F99-31516EFF8F8E}">
      <dgm:prSet phldrT="[文本]" custT="1"/>
      <dgm:spPr>
        <a:solidFill>
          <a:schemeClr val="accent1">
            <a:hueOff val="0"/>
            <a:satOff val="0"/>
            <a:lumOff val="0"/>
            <a:alpha val="79000"/>
          </a:schemeClr>
        </a:solidFill>
      </dgm:spPr>
      <dgm:t>
        <a:bodyPr/>
        <a:lstStyle/>
        <a:p>
          <a:r>
            <a:rPr lang="zh-CN" altLang="en-US" sz="3200" dirty="0" smtClean="0">
              <a:latin typeface="微软雅黑" pitchFamily="34" charset="-122"/>
              <a:ea typeface="微软雅黑" pitchFamily="34" charset="-122"/>
            </a:rPr>
            <a:t>动物福利</a:t>
          </a:r>
          <a:endParaRPr lang="zh-CN" altLang="en-US" sz="3200" dirty="0">
            <a:latin typeface="微软雅黑" pitchFamily="34" charset="-122"/>
            <a:ea typeface="微软雅黑" pitchFamily="34" charset="-122"/>
          </a:endParaRPr>
        </a:p>
      </dgm:t>
    </dgm:pt>
    <dgm:pt modelId="{11E78928-0064-4B29-99BA-38181C8A3B2A}" type="parTrans" cxnId="{D691E803-F591-4AE7-A106-8E3F01F97F39}">
      <dgm:prSet/>
      <dgm:spPr/>
      <dgm:t>
        <a:bodyPr/>
        <a:lstStyle/>
        <a:p>
          <a:endParaRPr lang="zh-CN" altLang="en-US"/>
        </a:p>
      </dgm:t>
    </dgm:pt>
    <dgm:pt modelId="{F090EC9A-9DC6-4FDC-B755-5F1A6F5AD867}" type="sibTrans" cxnId="{D691E803-F591-4AE7-A106-8E3F01F97F39}">
      <dgm:prSet/>
      <dgm:spPr/>
      <dgm:t>
        <a:bodyPr/>
        <a:lstStyle/>
        <a:p>
          <a:endParaRPr lang="zh-CN" altLang="en-US"/>
        </a:p>
      </dgm:t>
    </dgm:pt>
    <dgm:pt modelId="{07379440-BA38-4180-83AD-4E8FC71E6B16}">
      <dgm:prSet phldrT="[文本]" custT="1"/>
      <dgm:spPr>
        <a:solidFill>
          <a:schemeClr val="bg2">
            <a:lumMod val="25000"/>
            <a:alpha val="85000"/>
          </a:schemeClr>
        </a:solidFill>
      </dgm:spPr>
      <dgm:t>
        <a:bodyPr/>
        <a:lstStyle/>
        <a:p>
          <a:r>
            <a:rPr lang="zh-CN" altLang="en-US" sz="3200" dirty="0" smtClean="0">
              <a:latin typeface="微软雅黑" pitchFamily="34" charset="-122"/>
              <a:ea typeface="微软雅黑" pitchFamily="34" charset="-122"/>
            </a:rPr>
            <a:t>减少</a:t>
          </a:r>
          <a:endParaRPr lang="zh-CN" altLang="en-US" sz="3200" dirty="0">
            <a:latin typeface="微软雅黑" pitchFamily="34" charset="-122"/>
            <a:ea typeface="微软雅黑" pitchFamily="34" charset="-122"/>
          </a:endParaRPr>
        </a:p>
      </dgm:t>
    </dgm:pt>
    <dgm:pt modelId="{57F077CB-79E4-43FB-BD43-7CDB2D954418}" type="parTrans" cxnId="{87D93D9C-A838-482B-A20B-6B4C7599EA1C}">
      <dgm:prSet/>
      <dgm:spPr>
        <a:solidFill>
          <a:schemeClr val="accent1">
            <a:tint val="60000"/>
            <a:hueOff val="0"/>
            <a:satOff val="0"/>
            <a:lumOff val="0"/>
            <a:alpha val="63000"/>
          </a:schemeClr>
        </a:solidFill>
      </dgm:spPr>
      <dgm:t>
        <a:bodyPr/>
        <a:lstStyle/>
        <a:p>
          <a:endParaRPr lang="zh-CN" altLang="en-US"/>
        </a:p>
      </dgm:t>
    </dgm:pt>
    <dgm:pt modelId="{59CE9AD5-BDE0-48AF-8230-EECA94FA162A}" type="sibTrans" cxnId="{87D93D9C-A838-482B-A20B-6B4C7599EA1C}">
      <dgm:prSet/>
      <dgm:spPr/>
      <dgm:t>
        <a:bodyPr/>
        <a:lstStyle/>
        <a:p>
          <a:endParaRPr lang="zh-CN" altLang="en-US"/>
        </a:p>
      </dgm:t>
    </dgm:pt>
    <dgm:pt modelId="{97E13D8D-E6DF-46AD-9231-966C3E33209A}">
      <dgm:prSet phldrT="[文本]" custT="1"/>
      <dgm:spPr>
        <a:solidFill>
          <a:srgbClr val="00B050">
            <a:alpha val="81000"/>
          </a:srgbClr>
        </a:solidFill>
      </dgm:spPr>
      <dgm:t>
        <a:bodyPr/>
        <a:lstStyle/>
        <a:p>
          <a:r>
            <a:rPr lang="zh-CN" altLang="en-US" sz="3200" dirty="0" smtClean="0">
              <a:latin typeface="微软雅黑" pitchFamily="34" charset="-122"/>
              <a:ea typeface="微软雅黑" pitchFamily="34" charset="-122"/>
            </a:rPr>
            <a:t>替代</a:t>
          </a:r>
          <a:endParaRPr lang="zh-CN" altLang="en-US" sz="3200" dirty="0">
            <a:latin typeface="微软雅黑" pitchFamily="34" charset="-122"/>
            <a:ea typeface="微软雅黑" pitchFamily="34" charset="-122"/>
          </a:endParaRPr>
        </a:p>
      </dgm:t>
    </dgm:pt>
    <dgm:pt modelId="{EB553AF8-051A-47DD-93A1-F5C95B2EF6F1}" type="parTrans" cxnId="{FDF768A1-FEA7-414C-88E2-53744F5DCBD5}">
      <dgm:prSet/>
      <dgm:spPr>
        <a:solidFill>
          <a:schemeClr val="accent1">
            <a:tint val="60000"/>
            <a:hueOff val="0"/>
            <a:satOff val="0"/>
            <a:lumOff val="0"/>
            <a:alpha val="61000"/>
          </a:schemeClr>
        </a:solidFill>
      </dgm:spPr>
      <dgm:t>
        <a:bodyPr/>
        <a:lstStyle/>
        <a:p>
          <a:endParaRPr lang="zh-CN" altLang="en-US"/>
        </a:p>
      </dgm:t>
    </dgm:pt>
    <dgm:pt modelId="{57C6930C-B7EA-4898-BF63-E0761870E49D}" type="sibTrans" cxnId="{FDF768A1-FEA7-414C-88E2-53744F5DCBD5}">
      <dgm:prSet/>
      <dgm:spPr/>
      <dgm:t>
        <a:bodyPr/>
        <a:lstStyle/>
        <a:p>
          <a:endParaRPr lang="zh-CN" altLang="en-US"/>
        </a:p>
      </dgm:t>
    </dgm:pt>
    <dgm:pt modelId="{033D5686-B333-4387-A9A9-682FC8D3F04C}">
      <dgm:prSet phldrT="[文本]" custT="1"/>
      <dgm:spPr>
        <a:solidFill>
          <a:schemeClr val="accent3">
            <a:lumMod val="75000"/>
          </a:schemeClr>
        </a:solidFill>
      </dgm:spPr>
      <dgm:t>
        <a:bodyPr/>
        <a:lstStyle/>
        <a:p>
          <a:r>
            <a:rPr lang="zh-CN" altLang="en-US" sz="3200" dirty="0" smtClean="0">
              <a:latin typeface="微软雅黑" pitchFamily="34" charset="-122"/>
              <a:ea typeface="微软雅黑" pitchFamily="34" charset="-122"/>
            </a:rPr>
            <a:t>优化</a:t>
          </a:r>
          <a:endParaRPr lang="zh-CN" altLang="en-US" sz="3200" dirty="0">
            <a:latin typeface="微软雅黑" pitchFamily="34" charset="-122"/>
            <a:ea typeface="微软雅黑" pitchFamily="34" charset="-122"/>
          </a:endParaRPr>
        </a:p>
      </dgm:t>
    </dgm:pt>
    <dgm:pt modelId="{2CF236AE-F517-41DC-822B-2F176922E007}" type="parTrans" cxnId="{4441F36A-E322-4801-94D3-C794396913A0}">
      <dgm:prSet/>
      <dgm:spPr>
        <a:solidFill>
          <a:schemeClr val="accent1">
            <a:tint val="60000"/>
            <a:hueOff val="0"/>
            <a:satOff val="0"/>
            <a:lumOff val="0"/>
            <a:alpha val="62000"/>
          </a:schemeClr>
        </a:solidFill>
      </dgm:spPr>
      <dgm:t>
        <a:bodyPr/>
        <a:lstStyle/>
        <a:p>
          <a:endParaRPr lang="zh-CN" altLang="en-US"/>
        </a:p>
      </dgm:t>
    </dgm:pt>
    <dgm:pt modelId="{ABC8E7D1-E40D-4A12-A3DA-137CBB024CC6}" type="sibTrans" cxnId="{4441F36A-E322-4801-94D3-C794396913A0}">
      <dgm:prSet/>
      <dgm:spPr/>
      <dgm:t>
        <a:bodyPr/>
        <a:lstStyle/>
        <a:p>
          <a:endParaRPr lang="zh-CN" altLang="en-US"/>
        </a:p>
      </dgm:t>
    </dgm:pt>
    <dgm:pt modelId="{9B128698-8F73-49CD-8187-7384F49E459A}" type="pres">
      <dgm:prSet presAssocID="{67B7C9EA-C0CB-4B9A-AD7F-997D87AC6827}" presName="cycle" presStyleCnt="0">
        <dgm:presLayoutVars>
          <dgm:chMax val="1"/>
          <dgm:dir/>
          <dgm:animLvl val="ctr"/>
          <dgm:resizeHandles val="exact"/>
        </dgm:presLayoutVars>
      </dgm:prSet>
      <dgm:spPr/>
      <dgm:t>
        <a:bodyPr/>
        <a:lstStyle/>
        <a:p>
          <a:endParaRPr lang="zh-CN" altLang="en-US"/>
        </a:p>
      </dgm:t>
    </dgm:pt>
    <dgm:pt modelId="{E82C7900-F78B-466A-95E0-1FD80089B711}" type="pres">
      <dgm:prSet presAssocID="{FA137FDB-51D3-405C-9F99-31516EFF8F8E}" presName="centerShape" presStyleLbl="node0" presStyleIdx="0" presStyleCnt="1" custLinFactNeighborX="707" custLinFactNeighborY="-628"/>
      <dgm:spPr/>
      <dgm:t>
        <a:bodyPr/>
        <a:lstStyle/>
        <a:p>
          <a:endParaRPr lang="zh-CN" altLang="en-US"/>
        </a:p>
      </dgm:t>
    </dgm:pt>
    <dgm:pt modelId="{1DA90436-3379-4ECB-8B4D-C7220FB24242}" type="pres">
      <dgm:prSet presAssocID="{57F077CB-79E4-43FB-BD43-7CDB2D954418}" presName="parTrans" presStyleLbl="bgSibTrans2D1" presStyleIdx="0" presStyleCnt="3"/>
      <dgm:spPr/>
      <dgm:t>
        <a:bodyPr/>
        <a:lstStyle/>
        <a:p>
          <a:endParaRPr lang="zh-CN" altLang="en-US"/>
        </a:p>
      </dgm:t>
    </dgm:pt>
    <dgm:pt modelId="{38917C12-F822-435A-8037-645B088FD6C9}" type="pres">
      <dgm:prSet presAssocID="{07379440-BA38-4180-83AD-4E8FC71E6B16}" presName="node" presStyleLbl="node1" presStyleIdx="0" presStyleCnt="3">
        <dgm:presLayoutVars>
          <dgm:bulletEnabled val="1"/>
        </dgm:presLayoutVars>
      </dgm:prSet>
      <dgm:spPr/>
      <dgm:t>
        <a:bodyPr/>
        <a:lstStyle/>
        <a:p>
          <a:endParaRPr lang="zh-CN" altLang="en-US"/>
        </a:p>
      </dgm:t>
    </dgm:pt>
    <dgm:pt modelId="{5B4DE921-2BCA-4C97-90A4-9E02823B46B4}" type="pres">
      <dgm:prSet presAssocID="{EB553AF8-051A-47DD-93A1-F5C95B2EF6F1}" presName="parTrans" presStyleLbl="bgSibTrans2D1" presStyleIdx="1" presStyleCnt="3"/>
      <dgm:spPr/>
      <dgm:t>
        <a:bodyPr/>
        <a:lstStyle/>
        <a:p>
          <a:endParaRPr lang="zh-CN" altLang="en-US"/>
        </a:p>
      </dgm:t>
    </dgm:pt>
    <dgm:pt modelId="{BC787AAD-E765-4C9E-88A3-4E595D5D1881}" type="pres">
      <dgm:prSet presAssocID="{97E13D8D-E6DF-46AD-9231-966C3E33209A}" presName="node" presStyleLbl="node1" presStyleIdx="1" presStyleCnt="3">
        <dgm:presLayoutVars>
          <dgm:bulletEnabled val="1"/>
        </dgm:presLayoutVars>
      </dgm:prSet>
      <dgm:spPr/>
      <dgm:t>
        <a:bodyPr/>
        <a:lstStyle/>
        <a:p>
          <a:endParaRPr lang="zh-CN" altLang="en-US"/>
        </a:p>
      </dgm:t>
    </dgm:pt>
    <dgm:pt modelId="{329871EF-3326-443B-8B1B-0D87289E24BE}" type="pres">
      <dgm:prSet presAssocID="{2CF236AE-F517-41DC-822B-2F176922E007}" presName="parTrans" presStyleLbl="bgSibTrans2D1" presStyleIdx="2" presStyleCnt="3"/>
      <dgm:spPr/>
      <dgm:t>
        <a:bodyPr/>
        <a:lstStyle/>
        <a:p>
          <a:endParaRPr lang="zh-CN" altLang="en-US"/>
        </a:p>
      </dgm:t>
    </dgm:pt>
    <dgm:pt modelId="{8AC27D4F-ADD1-4AAE-BECE-DDAC01A6DB98}" type="pres">
      <dgm:prSet presAssocID="{033D5686-B333-4387-A9A9-682FC8D3F04C}" presName="node" presStyleLbl="node1" presStyleIdx="2" presStyleCnt="3">
        <dgm:presLayoutVars>
          <dgm:bulletEnabled val="1"/>
        </dgm:presLayoutVars>
      </dgm:prSet>
      <dgm:spPr/>
      <dgm:t>
        <a:bodyPr/>
        <a:lstStyle/>
        <a:p>
          <a:endParaRPr lang="zh-CN" altLang="en-US"/>
        </a:p>
      </dgm:t>
    </dgm:pt>
  </dgm:ptLst>
  <dgm:cxnLst>
    <dgm:cxn modelId="{EBA5A1D4-F4B5-44E0-9A56-5C8C4CEE818E}" type="presOf" srcId="{57F077CB-79E4-43FB-BD43-7CDB2D954418}" destId="{1DA90436-3379-4ECB-8B4D-C7220FB24242}" srcOrd="0" destOrd="0" presId="urn:microsoft.com/office/officeart/2005/8/layout/radial4"/>
    <dgm:cxn modelId="{A833398D-5079-44B9-98D5-C8B37B5CD92C}" type="presOf" srcId="{97E13D8D-E6DF-46AD-9231-966C3E33209A}" destId="{BC787AAD-E765-4C9E-88A3-4E595D5D1881}" srcOrd="0" destOrd="0" presId="urn:microsoft.com/office/officeart/2005/8/layout/radial4"/>
    <dgm:cxn modelId="{FAB37615-95AD-4E67-AA39-14ACE018A3C8}" type="presOf" srcId="{FA137FDB-51D3-405C-9F99-31516EFF8F8E}" destId="{E82C7900-F78B-466A-95E0-1FD80089B711}" srcOrd="0" destOrd="0" presId="urn:microsoft.com/office/officeart/2005/8/layout/radial4"/>
    <dgm:cxn modelId="{B8502EE7-86B0-4598-AE20-F32F9FA0D4D5}" type="presOf" srcId="{07379440-BA38-4180-83AD-4E8FC71E6B16}" destId="{38917C12-F822-435A-8037-645B088FD6C9}" srcOrd="0" destOrd="0" presId="urn:microsoft.com/office/officeart/2005/8/layout/radial4"/>
    <dgm:cxn modelId="{4441F36A-E322-4801-94D3-C794396913A0}" srcId="{FA137FDB-51D3-405C-9F99-31516EFF8F8E}" destId="{033D5686-B333-4387-A9A9-682FC8D3F04C}" srcOrd="2" destOrd="0" parTransId="{2CF236AE-F517-41DC-822B-2F176922E007}" sibTransId="{ABC8E7D1-E40D-4A12-A3DA-137CBB024CC6}"/>
    <dgm:cxn modelId="{7A644AC4-B44B-4972-B329-02C904EB067B}" type="presOf" srcId="{2CF236AE-F517-41DC-822B-2F176922E007}" destId="{329871EF-3326-443B-8B1B-0D87289E24BE}" srcOrd="0" destOrd="0" presId="urn:microsoft.com/office/officeart/2005/8/layout/radial4"/>
    <dgm:cxn modelId="{26989D81-EE63-4D52-9FE0-A95283628286}" type="presOf" srcId="{67B7C9EA-C0CB-4B9A-AD7F-997D87AC6827}" destId="{9B128698-8F73-49CD-8187-7384F49E459A}" srcOrd="0" destOrd="0" presId="urn:microsoft.com/office/officeart/2005/8/layout/radial4"/>
    <dgm:cxn modelId="{FDF768A1-FEA7-414C-88E2-53744F5DCBD5}" srcId="{FA137FDB-51D3-405C-9F99-31516EFF8F8E}" destId="{97E13D8D-E6DF-46AD-9231-966C3E33209A}" srcOrd="1" destOrd="0" parTransId="{EB553AF8-051A-47DD-93A1-F5C95B2EF6F1}" sibTransId="{57C6930C-B7EA-4898-BF63-E0761870E49D}"/>
    <dgm:cxn modelId="{87D93D9C-A838-482B-A20B-6B4C7599EA1C}" srcId="{FA137FDB-51D3-405C-9F99-31516EFF8F8E}" destId="{07379440-BA38-4180-83AD-4E8FC71E6B16}" srcOrd="0" destOrd="0" parTransId="{57F077CB-79E4-43FB-BD43-7CDB2D954418}" sibTransId="{59CE9AD5-BDE0-48AF-8230-EECA94FA162A}"/>
    <dgm:cxn modelId="{C16B20BA-B0C7-4042-BB38-16C92244F9AE}" type="presOf" srcId="{033D5686-B333-4387-A9A9-682FC8D3F04C}" destId="{8AC27D4F-ADD1-4AAE-BECE-DDAC01A6DB98}" srcOrd="0" destOrd="0" presId="urn:microsoft.com/office/officeart/2005/8/layout/radial4"/>
    <dgm:cxn modelId="{D691E803-F591-4AE7-A106-8E3F01F97F39}" srcId="{67B7C9EA-C0CB-4B9A-AD7F-997D87AC6827}" destId="{FA137FDB-51D3-405C-9F99-31516EFF8F8E}" srcOrd="0" destOrd="0" parTransId="{11E78928-0064-4B29-99BA-38181C8A3B2A}" sibTransId="{F090EC9A-9DC6-4FDC-B755-5F1A6F5AD867}"/>
    <dgm:cxn modelId="{3BD3C973-1CC0-4CE7-AEB5-409ECEEDBAF3}" type="presOf" srcId="{EB553AF8-051A-47DD-93A1-F5C95B2EF6F1}" destId="{5B4DE921-2BCA-4C97-90A4-9E02823B46B4}" srcOrd="0" destOrd="0" presId="urn:microsoft.com/office/officeart/2005/8/layout/radial4"/>
    <dgm:cxn modelId="{2708DBBB-E1D1-473E-810B-EA6E5717E542}" type="presParOf" srcId="{9B128698-8F73-49CD-8187-7384F49E459A}" destId="{E82C7900-F78B-466A-95E0-1FD80089B711}" srcOrd="0" destOrd="0" presId="urn:microsoft.com/office/officeart/2005/8/layout/radial4"/>
    <dgm:cxn modelId="{EE8F4CBB-142A-45C0-AD08-80E34E108751}" type="presParOf" srcId="{9B128698-8F73-49CD-8187-7384F49E459A}" destId="{1DA90436-3379-4ECB-8B4D-C7220FB24242}" srcOrd="1" destOrd="0" presId="urn:microsoft.com/office/officeart/2005/8/layout/radial4"/>
    <dgm:cxn modelId="{0ABF36A3-5FF0-4A00-B5E6-EDF8E461690A}" type="presParOf" srcId="{9B128698-8F73-49CD-8187-7384F49E459A}" destId="{38917C12-F822-435A-8037-645B088FD6C9}" srcOrd="2" destOrd="0" presId="urn:microsoft.com/office/officeart/2005/8/layout/radial4"/>
    <dgm:cxn modelId="{C209CA95-6F4B-4263-B284-0404CC2275D5}" type="presParOf" srcId="{9B128698-8F73-49CD-8187-7384F49E459A}" destId="{5B4DE921-2BCA-4C97-90A4-9E02823B46B4}" srcOrd="3" destOrd="0" presId="urn:microsoft.com/office/officeart/2005/8/layout/radial4"/>
    <dgm:cxn modelId="{8A92ED44-9F20-4A1A-9A88-8027CF7EBB6A}" type="presParOf" srcId="{9B128698-8F73-49CD-8187-7384F49E459A}" destId="{BC787AAD-E765-4C9E-88A3-4E595D5D1881}" srcOrd="4" destOrd="0" presId="urn:microsoft.com/office/officeart/2005/8/layout/radial4"/>
    <dgm:cxn modelId="{0A617690-3068-4473-95E9-A953EA6BDFC5}" type="presParOf" srcId="{9B128698-8F73-49CD-8187-7384F49E459A}" destId="{329871EF-3326-443B-8B1B-0D87289E24BE}" srcOrd="5" destOrd="0" presId="urn:microsoft.com/office/officeart/2005/8/layout/radial4"/>
    <dgm:cxn modelId="{D063D7F2-5305-4A78-B42B-31B118C5CB63}" type="presParOf" srcId="{9B128698-8F73-49CD-8187-7384F49E459A}" destId="{8AC27D4F-ADD1-4AAE-BECE-DDAC01A6DB9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EDDD89-7F85-442F-A00C-4303F55CA4F1}" type="doc">
      <dgm:prSet loTypeId="urn:microsoft.com/office/officeart/2005/8/layout/process5" loCatId="process" qsTypeId="urn:microsoft.com/office/officeart/2005/8/quickstyle/simple1" qsCatId="simple" csTypeId="urn:microsoft.com/office/officeart/2005/8/colors/colorful1#2" csCatId="colorful" phldr="1"/>
      <dgm:spPr/>
      <dgm:t>
        <a:bodyPr/>
        <a:lstStyle/>
        <a:p>
          <a:endParaRPr lang="zh-CN" altLang="en-US"/>
        </a:p>
      </dgm:t>
    </dgm:pt>
    <dgm:pt modelId="{E095C50F-B561-4B8D-874A-08C7ED824C67}">
      <dgm:prSet phldrT="[文本]" custT="1"/>
      <dgm:spPr>
        <a:solidFill>
          <a:srgbClr val="C00000"/>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CN" altLang="en-US" sz="1800" b="1" dirty="0" smtClean="0">
              <a:latin typeface="微软雅黑" pitchFamily="34" charset="-122"/>
              <a:ea typeface="微软雅黑" pitchFamily="34" charset="-122"/>
            </a:rPr>
            <a:t>实验人填写申请书</a:t>
          </a:r>
          <a:endParaRPr lang="zh-CN" altLang="en-US" sz="1800" b="1" dirty="0">
            <a:latin typeface="微软雅黑" pitchFamily="34" charset="-122"/>
            <a:ea typeface="微软雅黑" pitchFamily="34" charset="-122"/>
          </a:endParaRPr>
        </a:p>
      </dgm:t>
    </dgm:pt>
    <dgm:pt modelId="{C9B284E7-EF5B-4E63-913E-FEE79574C02D}" type="parTrans" cxnId="{D98EF238-3D66-465E-9364-1F57B6E73320}">
      <dgm:prSet/>
      <dgm:spPr/>
      <dgm:t>
        <a:bodyPr/>
        <a:lstStyle/>
        <a:p>
          <a:endParaRPr lang="zh-CN" altLang="en-US" sz="1800" b="1">
            <a:latin typeface="微软雅黑" pitchFamily="34" charset="-122"/>
            <a:ea typeface="微软雅黑" pitchFamily="34" charset="-122"/>
          </a:endParaRPr>
        </a:p>
      </dgm:t>
    </dgm:pt>
    <dgm:pt modelId="{2CD81145-BA8F-4E86-AC68-D98291D65BD1}" type="sibTrans" cxnId="{D98EF238-3D66-465E-9364-1F57B6E73320}">
      <dgm:prSet custT="1"/>
      <dgm:spPr/>
      <dgm:t>
        <a:bodyPr/>
        <a:lstStyle/>
        <a:p>
          <a:endParaRPr lang="zh-CN" altLang="en-US" sz="1800" b="1">
            <a:latin typeface="微软雅黑" pitchFamily="34" charset="-122"/>
            <a:ea typeface="微软雅黑" pitchFamily="34" charset="-122"/>
          </a:endParaRPr>
        </a:p>
      </dgm:t>
    </dgm:pt>
    <dgm:pt modelId="{24172280-076D-4A4A-AF94-095AB035BF02}">
      <dgm:prSet phldrT="[文本]" custT="1"/>
      <dgm:spPr>
        <a:solidFill>
          <a:srgbClr val="339933"/>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altLang="zh-CN" sz="1800" b="1" dirty="0" smtClean="0">
            <a:latin typeface="微软雅黑" pitchFamily="34" charset="-122"/>
            <a:ea typeface="微软雅黑" pitchFamily="34" charset="-122"/>
          </a:endParaRPr>
        </a:p>
        <a:p>
          <a:pPr marL="0" marR="0" indent="0" algn="ctr" defTabSz="914400" eaLnBrk="1" fontAlgn="auto" latinLnBrk="0" hangingPunct="1">
            <a:lnSpc>
              <a:spcPct val="100000"/>
            </a:lnSpc>
            <a:spcBef>
              <a:spcPts val="0"/>
            </a:spcBef>
            <a:spcAft>
              <a:spcPts val="0"/>
            </a:spcAft>
            <a:buClrTx/>
            <a:buSzTx/>
            <a:buFontTx/>
            <a:buNone/>
            <a:tabLst/>
            <a:defRPr/>
          </a:pPr>
          <a:r>
            <a:rPr lang="zh-CN" altLang="en-US" sz="1800" b="1" dirty="0" smtClean="0">
              <a:latin typeface="微软雅黑" pitchFamily="34" charset="-122"/>
              <a:ea typeface="微软雅黑" pitchFamily="34" charset="-122"/>
            </a:rPr>
            <a:t>委员初审</a:t>
          </a:r>
        </a:p>
        <a:p>
          <a:pPr algn="l" defTabSz="622300">
            <a:lnSpc>
              <a:spcPct val="90000"/>
            </a:lnSpc>
            <a:spcBef>
              <a:spcPct val="0"/>
            </a:spcBef>
            <a:spcAft>
              <a:spcPct val="35000"/>
            </a:spcAft>
          </a:pPr>
          <a:endParaRPr lang="zh-CN" altLang="en-US" sz="1800" b="1" dirty="0">
            <a:latin typeface="微软雅黑" pitchFamily="34" charset="-122"/>
            <a:ea typeface="微软雅黑" pitchFamily="34" charset="-122"/>
          </a:endParaRPr>
        </a:p>
      </dgm:t>
    </dgm:pt>
    <dgm:pt modelId="{C9224941-6A4A-477A-8598-B3F2D8875F85}" type="parTrans" cxnId="{494BD63C-EF8C-45D4-B6A1-B2B7D181626C}">
      <dgm:prSet/>
      <dgm:spPr/>
      <dgm:t>
        <a:bodyPr/>
        <a:lstStyle/>
        <a:p>
          <a:endParaRPr lang="zh-CN" altLang="en-US" sz="1800" b="1">
            <a:latin typeface="微软雅黑" pitchFamily="34" charset="-122"/>
            <a:ea typeface="微软雅黑" pitchFamily="34" charset="-122"/>
          </a:endParaRPr>
        </a:p>
      </dgm:t>
    </dgm:pt>
    <dgm:pt modelId="{42CD90A7-2D34-4458-A5A8-009B129170CA}" type="sibTrans" cxnId="{494BD63C-EF8C-45D4-B6A1-B2B7D181626C}">
      <dgm:prSet custT="1"/>
      <dgm:spPr>
        <a:solidFill>
          <a:schemeClr val="accent2"/>
        </a:solidFill>
      </dgm:spPr>
      <dgm:t>
        <a:bodyPr/>
        <a:lstStyle/>
        <a:p>
          <a:endParaRPr lang="zh-CN" altLang="en-US" sz="1800" b="1">
            <a:latin typeface="微软雅黑" pitchFamily="34" charset="-122"/>
            <a:ea typeface="微软雅黑" pitchFamily="34" charset="-122"/>
          </a:endParaRPr>
        </a:p>
      </dgm:t>
    </dgm:pt>
    <dgm:pt modelId="{7F22BD62-9C00-4C48-9C15-9534C94BD8AC}">
      <dgm:prSet phldrT="[文本]" custT="1"/>
      <dgm:spPr>
        <a:solidFill>
          <a:srgbClr val="0099FF"/>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altLang="zh-CN" sz="1800" b="1" dirty="0" smtClean="0">
            <a:latin typeface="微软雅黑" pitchFamily="34" charset="-122"/>
            <a:ea typeface="微软雅黑" pitchFamily="34" charset="-122"/>
          </a:endParaRPr>
        </a:p>
        <a:p>
          <a:pPr marL="0" marR="0" indent="0" defTabSz="914400" eaLnBrk="1" fontAlgn="auto" latinLnBrk="0" hangingPunct="1">
            <a:lnSpc>
              <a:spcPct val="100000"/>
            </a:lnSpc>
            <a:spcBef>
              <a:spcPts val="0"/>
            </a:spcBef>
            <a:spcAft>
              <a:spcPts val="0"/>
            </a:spcAft>
            <a:buClrTx/>
            <a:buSzTx/>
            <a:buFontTx/>
            <a:buNone/>
            <a:tabLst/>
            <a:defRPr/>
          </a:pPr>
          <a:r>
            <a:rPr lang="zh-CN" altLang="en-US" sz="1800" b="1" dirty="0" smtClean="0">
              <a:latin typeface="微软雅黑" pitchFamily="34" charset="-122"/>
              <a:ea typeface="微软雅黑" pitchFamily="34" charset="-122"/>
            </a:rPr>
            <a:t>申请人修改</a:t>
          </a:r>
        </a:p>
        <a:p>
          <a:pPr defTabSz="622300">
            <a:lnSpc>
              <a:spcPct val="90000"/>
            </a:lnSpc>
            <a:spcBef>
              <a:spcPct val="0"/>
            </a:spcBef>
            <a:spcAft>
              <a:spcPct val="35000"/>
            </a:spcAft>
          </a:pPr>
          <a:endParaRPr lang="zh-CN" altLang="en-US" sz="1800" b="1" dirty="0">
            <a:latin typeface="微软雅黑" pitchFamily="34" charset="-122"/>
            <a:ea typeface="微软雅黑" pitchFamily="34" charset="-122"/>
          </a:endParaRPr>
        </a:p>
      </dgm:t>
    </dgm:pt>
    <dgm:pt modelId="{BA0B58DE-AFEC-427F-B89F-7CAE9B7E4016}" type="parTrans" cxnId="{9697230F-E8CB-4C18-8EE4-940A9FA969A7}">
      <dgm:prSet/>
      <dgm:spPr/>
      <dgm:t>
        <a:bodyPr/>
        <a:lstStyle/>
        <a:p>
          <a:endParaRPr lang="zh-CN" altLang="en-US" sz="1800" b="1">
            <a:latin typeface="微软雅黑" pitchFamily="34" charset="-122"/>
            <a:ea typeface="微软雅黑" pitchFamily="34" charset="-122"/>
          </a:endParaRPr>
        </a:p>
      </dgm:t>
    </dgm:pt>
    <dgm:pt modelId="{769112F3-73C8-4E26-A5C5-930302CA3295}" type="sibTrans" cxnId="{9697230F-E8CB-4C18-8EE4-940A9FA969A7}">
      <dgm:prSet custT="1"/>
      <dgm:spPr>
        <a:solidFill>
          <a:schemeClr val="accent2"/>
        </a:solidFill>
      </dgm:spPr>
      <dgm:t>
        <a:bodyPr/>
        <a:lstStyle/>
        <a:p>
          <a:endParaRPr lang="zh-CN" altLang="en-US" sz="1800" b="1">
            <a:latin typeface="微软雅黑" pitchFamily="34" charset="-122"/>
            <a:ea typeface="微软雅黑" pitchFamily="34" charset="-122"/>
          </a:endParaRPr>
        </a:p>
      </dgm:t>
    </dgm:pt>
    <dgm:pt modelId="{FB4CCF61-B343-43B4-9BCE-C6793CDB8678}">
      <dgm:prSet phldrT="[文本]" custT="1"/>
      <dgm:spPr>
        <a:solidFill>
          <a:srgbClr val="9966FF"/>
        </a:solidFill>
      </dgm:spPr>
      <dgm:t>
        <a:bodyPr/>
        <a:lstStyle/>
        <a:p>
          <a:r>
            <a:rPr lang="zh-CN" altLang="en-US" sz="1800" b="1" dirty="0" smtClean="0">
              <a:latin typeface="微软雅黑" pitchFamily="34" charset="-122"/>
              <a:ea typeface="微软雅黑" pitchFamily="34" charset="-122"/>
            </a:rPr>
            <a:t>委员复审</a:t>
          </a:r>
          <a:endParaRPr lang="zh-CN" altLang="en-US" sz="1800" b="1" dirty="0">
            <a:latin typeface="微软雅黑" pitchFamily="34" charset="-122"/>
            <a:ea typeface="微软雅黑" pitchFamily="34" charset="-122"/>
          </a:endParaRPr>
        </a:p>
      </dgm:t>
    </dgm:pt>
    <dgm:pt modelId="{EFBCC7BD-67F7-4041-9E17-20C33E24B83E}" type="parTrans" cxnId="{74D50C36-C3B8-44CA-B35C-616A97D3C917}">
      <dgm:prSet/>
      <dgm:spPr/>
      <dgm:t>
        <a:bodyPr/>
        <a:lstStyle/>
        <a:p>
          <a:endParaRPr lang="zh-CN" altLang="en-US" sz="1800" b="1">
            <a:latin typeface="微软雅黑" pitchFamily="34" charset="-122"/>
            <a:ea typeface="微软雅黑" pitchFamily="34" charset="-122"/>
          </a:endParaRPr>
        </a:p>
      </dgm:t>
    </dgm:pt>
    <dgm:pt modelId="{D955CFD8-BA20-4A6E-82BD-D6CDAFDBF7B4}" type="sibTrans" cxnId="{74D50C36-C3B8-44CA-B35C-616A97D3C917}">
      <dgm:prSet custT="1"/>
      <dgm:spPr>
        <a:solidFill>
          <a:schemeClr val="accent2"/>
        </a:solidFill>
      </dgm:spPr>
      <dgm:t>
        <a:bodyPr/>
        <a:lstStyle/>
        <a:p>
          <a:endParaRPr lang="zh-CN" altLang="en-US" sz="1800" b="1">
            <a:latin typeface="微软雅黑" pitchFamily="34" charset="-122"/>
            <a:ea typeface="微软雅黑" pitchFamily="34" charset="-122"/>
          </a:endParaRPr>
        </a:p>
      </dgm:t>
    </dgm:pt>
    <dgm:pt modelId="{7050A81F-FDAC-449E-8116-9FFAF2685B35}">
      <dgm:prSet phldrT="[文本]" custT="1"/>
      <dgm:spPr>
        <a:solidFill>
          <a:srgbClr val="FF99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altLang="zh-CN" sz="1800" b="1" dirty="0" smtClean="0">
            <a:latin typeface="微软雅黑" pitchFamily="34" charset="-122"/>
            <a:ea typeface="微软雅黑" pitchFamily="34" charset="-122"/>
          </a:endParaRPr>
        </a:p>
        <a:p>
          <a:pPr marL="0" marR="0" indent="0" defTabSz="914400" eaLnBrk="1" fontAlgn="auto" latinLnBrk="0" hangingPunct="1">
            <a:lnSpc>
              <a:spcPct val="100000"/>
            </a:lnSpc>
            <a:spcBef>
              <a:spcPts val="0"/>
            </a:spcBef>
            <a:spcAft>
              <a:spcPts val="0"/>
            </a:spcAft>
            <a:buClrTx/>
            <a:buSzTx/>
            <a:buFontTx/>
            <a:buNone/>
            <a:tabLst/>
            <a:defRPr/>
          </a:pPr>
          <a:r>
            <a:rPr lang="zh-CN" altLang="en-US" sz="1800" b="1" dirty="0" smtClean="0">
              <a:latin typeface="微软雅黑" pitchFamily="34" charset="-122"/>
              <a:ea typeface="微软雅黑" pitchFamily="34" charset="-122"/>
            </a:rPr>
            <a:t>打印</a:t>
          </a:r>
          <a:endParaRPr lang="en-US" altLang="zh-CN" sz="1800" b="1" dirty="0" smtClean="0">
            <a:latin typeface="微软雅黑" pitchFamily="34" charset="-122"/>
            <a:ea typeface="微软雅黑" pitchFamily="34" charset="-122"/>
          </a:endParaRPr>
        </a:p>
        <a:p>
          <a:pPr marL="0" marR="0" indent="0" defTabSz="914400" eaLnBrk="1" fontAlgn="auto" latinLnBrk="0" hangingPunct="1">
            <a:lnSpc>
              <a:spcPct val="100000"/>
            </a:lnSpc>
            <a:spcBef>
              <a:spcPts val="0"/>
            </a:spcBef>
            <a:spcAft>
              <a:spcPts val="0"/>
            </a:spcAft>
            <a:buClrTx/>
            <a:buSzTx/>
            <a:buFontTx/>
            <a:buNone/>
            <a:tabLst/>
            <a:defRPr/>
          </a:pPr>
          <a:r>
            <a:rPr lang="en-US" altLang="zh-CN" sz="1800" b="1" dirty="0" smtClean="0">
              <a:latin typeface="微软雅黑" pitchFamily="34" charset="-122"/>
              <a:ea typeface="微软雅黑" pitchFamily="34" charset="-122"/>
            </a:rPr>
            <a:t>PI</a:t>
          </a:r>
          <a:r>
            <a:rPr lang="zh-CN" altLang="en-US" sz="1800" b="1" dirty="0" smtClean="0">
              <a:latin typeface="微软雅黑" pitchFamily="34" charset="-122"/>
              <a:ea typeface="微软雅黑" pitchFamily="34" charset="-122"/>
            </a:rPr>
            <a:t>和实验人签字，上交</a:t>
          </a:r>
        </a:p>
        <a:p>
          <a:pPr defTabSz="622300">
            <a:lnSpc>
              <a:spcPct val="90000"/>
            </a:lnSpc>
            <a:spcBef>
              <a:spcPct val="0"/>
            </a:spcBef>
            <a:spcAft>
              <a:spcPct val="35000"/>
            </a:spcAft>
          </a:pPr>
          <a:endParaRPr lang="zh-CN" altLang="en-US" sz="1800" b="1" dirty="0">
            <a:latin typeface="微软雅黑" pitchFamily="34" charset="-122"/>
            <a:ea typeface="微软雅黑" pitchFamily="34" charset="-122"/>
          </a:endParaRPr>
        </a:p>
      </dgm:t>
    </dgm:pt>
    <dgm:pt modelId="{9F8427B9-0C94-43C6-9B42-F19F2F499692}" type="parTrans" cxnId="{EAA97BC1-D206-404E-A3BB-6188524EFA27}">
      <dgm:prSet/>
      <dgm:spPr/>
      <dgm:t>
        <a:bodyPr/>
        <a:lstStyle/>
        <a:p>
          <a:endParaRPr lang="zh-CN" altLang="en-US" sz="1800" b="1">
            <a:latin typeface="微软雅黑" pitchFamily="34" charset="-122"/>
            <a:ea typeface="微软雅黑" pitchFamily="34" charset="-122"/>
          </a:endParaRPr>
        </a:p>
      </dgm:t>
    </dgm:pt>
    <dgm:pt modelId="{A6B2EF2E-CB71-4968-AA00-BBDEB44B5A3E}" type="sibTrans" cxnId="{EAA97BC1-D206-404E-A3BB-6188524EFA27}">
      <dgm:prSet custT="1"/>
      <dgm:spPr/>
      <dgm:t>
        <a:bodyPr/>
        <a:lstStyle/>
        <a:p>
          <a:endParaRPr lang="zh-CN" altLang="en-US" sz="1800" b="1">
            <a:latin typeface="微软雅黑" pitchFamily="34" charset="-122"/>
            <a:ea typeface="微软雅黑" pitchFamily="34" charset="-122"/>
          </a:endParaRPr>
        </a:p>
      </dgm:t>
    </dgm:pt>
    <dgm:pt modelId="{1CA2F183-2931-4A9F-85C7-44E8579F124B}">
      <dgm:prSet phldrT="[文本]" custT="1">
        <dgm:style>
          <a:lnRef idx="1">
            <a:schemeClr val="accent1"/>
          </a:lnRef>
          <a:fillRef idx="3">
            <a:schemeClr val="accent1"/>
          </a:fillRef>
          <a:effectRef idx="2">
            <a:schemeClr val="accent1"/>
          </a:effectRef>
          <a:fontRef idx="minor">
            <a:schemeClr val="lt1"/>
          </a:fontRef>
        </dgm:style>
      </dgm:prSet>
      <dgm:spPr>
        <a:solidFill>
          <a:srgbClr val="0000FF"/>
        </a:solidFill>
      </dgm:spPr>
      <dgm:t>
        <a:bodyPr/>
        <a:lstStyle/>
        <a:p>
          <a:r>
            <a:rPr lang="zh-CN" altLang="en-US" sz="1800" b="1" dirty="0" smtClean="0">
              <a:latin typeface="微软雅黑" pitchFamily="34" charset="-122"/>
              <a:ea typeface="微软雅黑" pitchFamily="34" charset="-122"/>
            </a:rPr>
            <a:t>结果通告</a:t>
          </a:r>
          <a:endParaRPr lang="zh-CN" altLang="en-US" sz="1800" b="1" dirty="0">
            <a:latin typeface="微软雅黑" pitchFamily="34" charset="-122"/>
            <a:ea typeface="微软雅黑" pitchFamily="34" charset="-122"/>
          </a:endParaRPr>
        </a:p>
      </dgm:t>
    </dgm:pt>
    <dgm:pt modelId="{50A69915-98F9-4A74-A20F-AFB57464F88B}" type="parTrans" cxnId="{366EE146-4121-40C4-86CB-B1D42024A1A6}">
      <dgm:prSet/>
      <dgm:spPr/>
      <dgm:t>
        <a:bodyPr/>
        <a:lstStyle/>
        <a:p>
          <a:endParaRPr lang="zh-CN" altLang="en-US" sz="1800" b="1">
            <a:latin typeface="微软雅黑" pitchFamily="34" charset="-122"/>
            <a:ea typeface="微软雅黑" pitchFamily="34" charset="-122"/>
          </a:endParaRPr>
        </a:p>
      </dgm:t>
    </dgm:pt>
    <dgm:pt modelId="{E9010AE6-2825-465A-B5BD-D29FDA4838CE}" type="sibTrans" cxnId="{366EE146-4121-40C4-86CB-B1D42024A1A6}">
      <dgm:prSet/>
      <dgm:spPr/>
      <dgm:t>
        <a:bodyPr/>
        <a:lstStyle/>
        <a:p>
          <a:endParaRPr lang="zh-CN" altLang="en-US" sz="1800" b="1">
            <a:latin typeface="微软雅黑" pitchFamily="34" charset="-122"/>
            <a:ea typeface="微软雅黑" pitchFamily="34" charset="-122"/>
          </a:endParaRPr>
        </a:p>
      </dgm:t>
    </dgm:pt>
    <dgm:pt modelId="{A5A57A52-7AA8-49C9-9E58-6662527A2D40}" type="pres">
      <dgm:prSet presAssocID="{5CEDDD89-7F85-442F-A00C-4303F55CA4F1}" presName="diagram" presStyleCnt="0">
        <dgm:presLayoutVars>
          <dgm:dir/>
          <dgm:resizeHandles val="exact"/>
        </dgm:presLayoutVars>
      </dgm:prSet>
      <dgm:spPr/>
      <dgm:t>
        <a:bodyPr/>
        <a:lstStyle/>
        <a:p>
          <a:endParaRPr lang="zh-CN" altLang="en-US"/>
        </a:p>
      </dgm:t>
    </dgm:pt>
    <dgm:pt modelId="{3F92F4C2-9E63-4653-8941-90AF336B5100}" type="pres">
      <dgm:prSet presAssocID="{E095C50F-B561-4B8D-874A-08C7ED824C67}" presName="node" presStyleLbl="node1" presStyleIdx="0" presStyleCnt="6" custScaleX="97263" custScaleY="100069">
        <dgm:presLayoutVars>
          <dgm:bulletEnabled val="1"/>
        </dgm:presLayoutVars>
      </dgm:prSet>
      <dgm:spPr/>
      <dgm:t>
        <a:bodyPr/>
        <a:lstStyle/>
        <a:p>
          <a:endParaRPr lang="zh-CN" altLang="en-US"/>
        </a:p>
      </dgm:t>
    </dgm:pt>
    <dgm:pt modelId="{47A7E477-8DB4-42C7-BAA6-745E508DFBE0}" type="pres">
      <dgm:prSet presAssocID="{2CD81145-BA8F-4E86-AC68-D98291D65BD1}" presName="sibTrans" presStyleLbl="sibTrans2D1" presStyleIdx="0" presStyleCnt="5" custScaleX="143178"/>
      <dgm:spPr/>
      <dgm:t>
        <a:bodyPr/>
        <a:lstStyle/>
        <a:p>
          <a:endParaRPr lang="zh-CN" altLang="en-US"/>
        </a:p>
      </dgm:t>
    </dgm:pt>
    <dgm:pt modelId="{425D2D43-E7E7-4255-B210-65C0DD957B2B}" type="pres">
      <dgm:prSet presAssocID="{2CD81145-BA8F-4E86-AC68-D98291D65BD1}" presName="connectorText" presStyleLbl="sibTrans2D1" presStyleIdx="0" presStyleCnt="5"/>
      <dgm:spPr/>
      <dgm:t>
        <a:bodyPr/>
        <a:lstStyle/>
        <a:p>
          <a:endParaRPr lang="zh-CN" altLang="en-US"/>
        </a:p>
      </dgm:t>
    </dgm:pt>
    <dgm:pt modelId="{E6926823-84D9-4E32-B8B5-90821BF25B93}" type="pres">
      <dgm:prSet presAssocID="{24172280-076D-4A4A-AF94-095AB035BF02}" presName="node" presStyleLbl="node1" presStyleIdx="1" presStyleCnt="6" custLinFactNeighborX="-2027" custLinFactNeighborY="963">
        <dgm:presLayoutVars>
          <dgm:bulletEnabled val="1"/>
        </dgm:presLayoutVars>
      </dgm:prSet>
      <dgm:spPr/>
      <dgm:t>
        <a:bodyPr/>
        <a:lstStyle/>
        <a:p>
          <a:endParaRPr lang="zh-CN" altLang="en-US"/>
        </a:p>
      </dgm:t>
    </dgm:pt>
    <dgm:pt modelId="{C9E01344-ECC1-4602-B867-22888AE4F196}" type="pres">
      <dgm:prSet presAssocID="{42CD90A7-2D34-4458-A5A8-009B129170CA}" presName="sibTrans" presStyleLbl="sibTrans2D1" presStyleIdx="1" presStyleCnt="5" custAng="5413986" custScaleX="151182" custLinFactX="124791" custLinFactY="92448" custLinFactNeighborX="200000" custLinFactNeighborY="100000"/>
      <dgm:spPr>
        <a:prstGeom prst="leftRightArrow">
          <a:avLst/>
        </a:prstGeom>
      </dgm:spPr>
      <dgm:t>
        <a:bodyPr/>
        <a:lstStyle/>
        <a:p>
          <a:endParaRPr lang="zh-CN" altLang="en-US"/>
        </a:p>
      </dgm:t>
    </dgm:pt>
    <dgm:pt modelId="{C98D2443-B5DE-4DE9-9F6B-947C2E372AED}" type="pres">
      <dgm:prSet presAssocID="{42CD90A7-2D34-4458-A5A8-009B129170CA}" presName="connectorText" presStyleLbl="sibTrans2D1" presStyleIdx="1" presStyleCnt="5"/>
      <dgm:spPr/>
      <dgm:t>
        <a:bodyPr/>
        <a:lstStyle/>
        <a:p>
          <a:endParaRPr lang="zh-CN" altLang="en-US"/>
        </a:p>
      </dgm:t>
    </dgm:pt>
    <dgm:pt modelId="{5E6C6523-0806-41EC-99C5-700FE394D725}" type="pres">
      <dgm:prSet presAssocID="{FB4CCF61-B343-43B4-9BCE-C6793CDB8678}" presName="node" presStyleLbl="node1" presStyleIdx="2" presStyleCnt="6">
        <dgm:presLayoutVars>
          <dgm:bulletEnabled val="1"/>
        </dgm:presLayoutVars>
      </dgm:prSet>
      <dgm:spPr/>
      <dgm:t>
        <a:bodyPr/>
        <a:lstStyle/>
        <a:p>
          <a:endParaRPr lang="zh-CN" altLang="en-US"/>
        </a:p>
      </dgm:t>
    </dgm:pt>
    <dgm:pt modelId="{6DD71A09-9131-4353-9861-2FC291361274}" type="pres">
      <dgm:prSet presAssocID="{D955CFD8-BA20-4A6E-82BD-D6CDAFDBF7B4}" presName="sibTrans" presStyleLbl="sibTrans2D1" presStyleIdx="2" presStyleCnt="5" custAng="16200000" custScaleX="129014" custScaleY="135058" custLinFactX="-151146" custLinFactY="-98061" custLinFactNeighborX="-200000" custLinFactNeighborY="-100000"/>
      <dgm:spPr>
        <a:prstGeom prst="rightArrow">
          <a:avLst/>
        </a:prstGeom>
      </dgm:spPr>
      <dgm:t>
        <a:bodyPr/>
        <a:lstStyle/>
        <a:p>
          <a:endParaRPr lang="zh-CN" altLang="en-US"/>
        </a:p>
      </dgm:t>
    </dgm:pt>
    <dgm:pt modelId="{1EE95718-BDF8-49A0-A16C-DE77560E011B}" type="pres">
      <dgm:prSet presAssocID="{D955CFD8-BA20-4A6E-82BD-D6CDAFDBF7B4}" presName="connectorText" presStyleLbl="sibTrans2D1" presStyleIdx="2" presStyleCnt="5"/>
      <dgm:spPr/>
      <dgm:t>
        <a:bodyPr/>
        <a:lstStyle/>
        <a:p>
          <a:endParaRPr lang="zh-CN" altLang="en-US"/>
        </a:p>
      </dgm:t>
    </dgm:pt>
    <dgm:pt modelId="{DA0B30C1-26C8-4435-B4BB-6793015A3FF4}" type="pres">
      <dgm:prSet presAssocID="{7F22BD62-9C00-4C48-9C15-9534C94BD8AC}" presName="node" presStyleLbl="node1" presStyleIdx="3" presStyleCnt="6">
        <dgm:presLayoutVars>
          <dgm:bulletEnabled val="1"/>
        </dgm:presLayoutVars>
      </dgm:prSet>
      <dgm:spPr/>
      <dgm:t>
        <a:bodyPr/>
        <a:lstStyle/>
        <a:p>
          <a:endParaRPr lang="zh-CN" altLang="en-US"/>
        </a:p>
      </dgm:t>
    </dgm:pt>
    <dgm:pt modelId="{5D20983E-E4FA-4DEE-9453-03CEDBAD3B35}" type="pres">
      <dgm:prSet presAssocID="{769112F3-73C8-4E26-A5C5-930302CA3295}" presName="sibTrans" presStyleLbl="sibTrans2D1" presStyleIdx="3" presStyleCnt="5" custScaleX="146062" custLinFactNeighborX="-11955"/>
      <dgm:spPr/>
      <dgm:t>
        <a:bodyPr/>
        <a:lstStyle/>
        <a:p>
          <a:endParaRPr lang="zh-CN" altLang="en-US"/>
        </a:p>
      </dgm:t>
    </dgm:pt>
    <dgm:pt modelId="{3899F777-08CC-44FF-8306-F145B1013339}" type="pres">
      <dgm:prSet presAssocID="{769112F3-73C8-4E26-A5C5-930302CA3295}" presName="connectorText" presStyleLbl="sibTrans2D1" presStyleIdx="3" presStyleCnt="5"/>
      <dgm:spPr/>
      <dgm:t>
        <a:bodyPr/>
        <a:lstStyle/>
        <a:p>
          <a:endParaRPr lang="zh-CN" altLang="en-US"/>
        </a:p>
      </dgm:t>
    </dgm:pt>
    <dgm:pt modelId="{609B2092-729D-4B1C-88FA-6D623D867CAE}" type="pres">
      <dgm:prSet presAssocID="{7050A81F-FDAC-449E-8116-9FFAF2685B35}" presName="node" presStyleLbl="node1" presStyleIdx="4" presStyleCnt="6">
        <dgm:presLayoutVars>
          <dgm:bulletEnabled val="1"/>
        </dgm:presLayoutVars>
      </dgm:prSet>
      <dgm:spPr/>
      <dgm:t>
        <a:bodyPr/>
        <a:lstStyle/>
        <a:p>
          <a:endParaRPr lang="zh-CN" altLang="en-US"/>
        </a:p>
      </dgm:t>
    </dgm:pt>
    <dgm:pt modelId="{73E9457B-DD5C-4019-9EDE-3F6A5639CE5A}" type="pres">
      <dgm:prSet presAssocID="{A6B2EF2E-CB71-4968-AA00-BBDEB44B5A3E}" presName="sibTrans" presStyleLbl="sibTrans2D1" presStyleIdx="4" presStyleCnt="5" custScaleX="146061" custLinFactNeighborX="-28247"/>
      <dgm:spPr/>
      <dgm:t>
        <a:bodyPr/>
        <a:lstStyle/>
        <a:p>
          <a:endParaRPr lang="zh-CN" altLang="en-US"/>
        </a:p>
      </dgm:t>
    </dgm:pt>
    <dgm:pt modelId="{4A5F08AA-7080-494B-8FA3-B1E681AB461F}" type="pres">
      <dgm:prSet presAssocID="{A6B2EF2E-CB71-4968-AA00-BBDEB44B5A3E}" presName="connectorText" presStyleLbl="sibTrans2D1" presStyleIdx="4" presStyleCnt="5"/>
      <dgm:spPr/>
      <dgm:t>
        <a:bodyPr/>
        <a:lstStyle/>
        <a:p>
          <a:endParaRPr lang="zh-CN" altLang="en-US"/>
        </a:p>
      </dgm:t>
    </dgm:pt>
    <dgm:pt modelId="{DF24041C-084A-4805-85F3-EBA069D9A356}" type="pres">
      <dgm:prSet presAssocID="{1CA2F183-2931-4A9F-85C7-44E8579F124B}" presName="node" presStyleLbl="node1" presStyleIdx="5" presStyleCnt="6">
        <dgm:presLayoutVars>
          <dgm:bulletEnabled val="1"/>
        </dgm:presLayoutVars>
      </dgm:prSet>
      <dgm:spPr/>
      <dgm:t>
        <a:bodyPr/>
        <a:lstStyle/>
        <a:p>
          <a:endParaRPr lang="zh-CN" altLang="en-US"/>
        </a:p>
      </dgm:t>
    </dgm:pt>
  </dgm:ptLst>
  <dgm:cxnLst>
    <dgm:cxn modelId="{FDD4BD5E-D345-46D5-8242-0C0CA8659713}" type="presOf" srcId="{42CD90A7-2D34-4458-A5A8-009B129170CA}" destId="{C98D2443-B5DE-4DE9-9F6B-947C2E372AED}" srcOrd="1" destOrd="0" presId="urn:microsoft.com/office/officeart/2005/8/layout/process5"/>
    <dgm:cxn modelId="{5E1A3B26-12D7-4B0C-9FC9-07CA8AE0A7F4}" type="presOf" srcId="{5CEDDD89-7F85-442F-A00C-4303F55CA4F1}" destId="{A5A57A52-7AA8-49C9-9E58-6662527A2D40}" srcOrd="0" destOrd="0" presId="urn:microsoft.com/office/officeart/2005/8/layout/process5"/>
    <dgm:cxn modelId="{273C1015-522D-4A8A-B292-CD59567475A8}" type="presOf" srcId="{1CA2F183-2931-4A9F-85C7-44E8579F124B}" destId="{DF24041C-084A-4805-85F3-EBA069D9A356}" srcOrd="0" destOrd="0" presId="urn:microsoft.com/office/officeart/2005/8/layout/process5"/>
    <dgm:cxn modelId="{70F14F8F-267D-4290-99FC-AFD58F172AEC}" type="presOf" srcId="{769112F3-73C8-4E26-A5C5-930302CA3295}" destId="{5D20983E-E4FA-4DEE-9453-03CEDBAD3B35}" srcOrd="0" destOrd="0" presId="urn:microsoft.com/office/officeart/2005/8/layout/process5"/>
    <dgm:cxn modelId="{FE8156EE-AE0A-4D70-90C7-CC7C1CED237B}" type="presOf" srcId="{D955CFD8-BA20-4A6E-82BD-D6CDAFDBF7B4}" destId="{6DD71A09-9131-4353-9861-2FC291361274}" srcOrd="0" destOrd="0" presId="urn:microsoft.com/office/officeart/2005/8/layout/process5"/>
    <dgm:cxn modelId="{6CC78C67-3318-4B32-AD93-BFE31B52019B}" type="presOf" srcId="{2CD81145-BA8F-4E86-AC68-D98291D65BD1}" destId="{425D2D43-E7E7-4255-B210-65C0DD957B2B}" srcOrd="1" destOrd="0" presId="urn:microsoft.com/office/officeart/2005/8/layout/process5"/>
    <dgm:cxn modelId="{7D1D386C-16C7-4BAB-BED4-F97AF1E10890}" type="presOf" srcId="{2CD81145-BA8F-4E86-AC68-D98291D65BD1}" destId="{47A7E477-8DB4-42C7-BAA6-745E508DFBE0}" srcOrd="0" destOrd="0" presId="urn:microsoft.com/office/officeart/2005/8/layout/process5"/>
    <dgm:cxn modelId="{366EE146-4121-40C4-86CB-B1D42024A1A6}" srcId="{5CEDDD89-7F85-442F-A00C-4303F55CA4F1}" destId="{1CA2F183-2931-4A9F-85C7-44E8579F124B}" srcOrd="5" destOrd="0" parTransId="{50A69915-98F9-4A74-A20F-AFB57464F88B}" sibTransId="{E9010AE6-2825-465A-B5BD-D29FDA4838CE}"/>
    <dgm:cxn modelId="{00B858C0-6833-44AD-9A49-8EAD731DD0F7}" type="presOf" srcId="{D955CFD8-BA20-4A6E-82BD-D6CDAFDBF7B4}" destId="{1EE95718-BDF8-49A0-A16C-DE77560E011B}" srcOrd="1" destOrd="0" presId="urn:microsoft.com/office/officeart/2005/8/layout/process5"/>
    <dgm:cxn modelId="{FF548461-B4EF-44E7-9DD1-1CF83E89D658}" type="presOf" srcId="{7F22BD62-9C00-4C48-9C15-9534C94BD8AC}" destId="{DA0B30C1-26C8-4435-B4BB-6793015A3FF4}" srcOrd="0" destOrd="0" presId="urn:microsoft.com/office/officeart/2005/8/layout/process5"/>
    <dgm:cxn modelId="{C687271A-CDDD-424A-A2EA-2E2CF7564025}" type="presOf" srcId="{769112F3-73C8-4E26-A5C5-930302CA3295}" destId="{3899F777-08CC-44FF-8306-F145B1013339}" srcOrd="1" destOrd="0" presId="urn:microsoft.com/office/officeart/2005/8/layout/process5"/>
    <dgm:cxn modelId="{2D68BB7E-ED22-4ABB-AA96-1208FAC48AF3}" type="presOf" srcId="{E095C50F-B561-4B8D-874A-08C7ED824C67}" destId="{3F92F4C2-9E63-4653-8941-90AF336B5100}" srcOrd="0" destOrd="0" presId="urn:microsoft.com/office/officeart/2005/8/layout/process5"/>
    <dgm:cxn modelId="{6705C8EF-A5BC-4E85-9C04-C9ADE7696B0E}" type="presOf" srcId="{A6B2EF2E-CB71-4968-AA00-BBDEB44B5A3E}" destId="{4A5F08AA-7080-494B-8FA3-B1E681AB461F}" srcOrd="1" destOrd="0" presId="urn:microsoft.com/office/officeart/2005/8/layout/process5"/>
    <dgm:cxn modelId="{679D8334-2C49-45FE-9DFC-AD0AA68EE5F0}" type="presOf" srcId="{42CD90A7-2D34-4458-A5A8-009B129170CA}" destId="{C9E01344-ECC1-4602-B867-22888AE4F196}" srcOrd="0" destOrd="0" presId="urn:microsoft.com/office/officeart/2005/8/layout/process5"/>
    <dgm:cxn modelId="{8DCD929A-9E81-49D7-9FCF-965653B33B05}" type="presOf" srcId="{7050A81F-FDAC-449E-8116-9FFAF2685B35}" destId="{609B2092-729D-4B1C-88FA-6D623D867CAE}" srcOrd="0" destOrd="0" presId="urn:microsoft.com/office/officeart/2005/8/layout/process5"/>
    <dgm:cxn modelId="{E42C073A-1AB7-487B-B80D-5774F78C6E0F}" type="presOf" srcId="{FB4CCF61-B343-43B4-9BCE-C6793CDB8678}" destId="{5E6C6523-0806-41EC-99C5-700FE394D725}" srcOrd="0" destOrd="0" presId="urn:microsoft.com/office/officeart/2005/8/layout/process5"/>
    <dgm:cxn modelId="{827D7C03-D301-4D82-903C-2B1E6EB549A7}" type="presOf" srcId="{A6B2EF2E-CB71-4968-AA00-BBDEB44B5A3E}" destId="{73E9457B-DD5C-4019-9EDE-3F6A5639CE5A}" srcOrd="0" destOrd="0" presId="urn:microsoft.com/office/officeart/2005/8/layout/process5"/>
    <dgm:cxn modelId="{494BD63C-EF8C-45D4-B6A1-B2B7D181626C}" srcId="{5CEDDD89-7F85-442F-A00C-4303F55CA4F1}" destId="{24172280-076D-4A4A-AF94-095AB035BF02}" srcOrd="1" destOrd="0" parTransId="{C9224941-6A4A-477A-8598-B3F2D8875F85}" sibTransId="{42CD90A7-2D34-4458-A5A8-009B129170CA}"/>
    <dgm:cxn modelId="{9697230F-E8CB-4C18-8EE4-940A9FA969A7}" srcId="{5CEDDD89-7F85-442F-A00C-4303F55CA4F1}" destId="{7F22BD62-9C00-4C48-9C15-9534C94BD8AC}" srcOrd="3" destOrd="0" parTransId="{BA0B58DE-AFEC-427F-B89F-7CAE9B7E4016}" sibTransId="{769112F3-73C8-4E26-A5C5-930302CA3295}"/>
    <dgm:cxn modelId="{D98EF238-3D66-465E-9364-1F57B6E73320}" srcId="{5CEDDD89-7F85-442F-A00C-4303F55CA4F1}" destId="{E095C50F-B561-4B8D-874A-08C7ED824C67}" srcOrd="0" destOrd="0" parTransId="{C9B284E7-EF5B-4E63-913E-FEE79574C02D}" sibTransId="{2CD81145-BA8F-4E86-AC68-D98291D65BD1}"/>
    <dgm:cxn modelId="{74D50C36-C3B8-44CA-B35C-616A97D3C917}" srcId="{5CEDDD89-7F85-442F-A00C-4303F55CA4F1}" destId="{FB4CCF61-B343-43B4-9BCE-C6793CDB8678}" srcOrd="2" destOrd="0" parTransId="{EFBCC7BD-67F7-4041-9E17-20C33E24B83E}" sibTransId="{D955CFD8-BA20-4A6E-82BD-D6CDAFDBF7B4}"/>
    <dgm:cxn modelId="{EAA97BC1-D206-404E-A3BB-6188524EFA27}" srcId="{5CEDDD89-7F85-442F-A00C-4303F55CA4F1}" destId="{7050A81F-FDAC-449E-8116-9FFAF2685B35}" srcOrd="4" destOrd="0" parTransId="{9F8427B9-0C94-43C6-9B42-F19F2F499692}" sibTransId="{A6B2EF2E-CB71-4968-AA00-BBDEB44B5A3E}"/>
    <dgm:cxn modelId="{8DE58834-E66E-4453-85FD-C3732D720857}" type="presOf" srcId="{24172280-076D-4A4A-AF94-095AB035BF02}" destId="{E6926823-84D9-4E32-B8B5-90821BF25B93}" srcOrd="0" destOrd="0" presId="urn:microsoft.com/office/officeart/2005/8/layout/process5"/>
    <dgm:cxn modelId="{A144A83D-7540-462A-90F8-D560D7FE2884}" type="presParOf" srcId="{A5A57A52-7AA8-49C9-9E58-6662527A2D40}" destId="{3F92F4C2-9E63-4653-8941-90AF336B5100}" srcOrd="0" destOrd="0" presId="urn:microsoft.com/office/officeart/2005/8/layout/process5"/>
    <dgm:cxn modelId="{9508639F-E017-48F7-A437-97C9024BF014}" type="presParOf" srcId="{A5A57A52-7AA8-49C9-9E58-6662527A2D40}" destId="{47A7E477-8DB4-42C7-BAA6-745E508DFBE0}" srcOrd="1" destOrd="0" presId="urn:microsoft.com/office/officeart/2005/8/layout/process5"/>
    <dgm:cxn modelId="{052C523C-317B-4185-834C-B64387AA63B7}" type="presParOf" srcId="{47A7E477-8DB4-42C7-BAA6-745E508DFBE0}" destId="{425D2D43-E7E7-4255-B210-65C0DD957B2B}" srcOrd="0" destOrd="0" presId="urn:microsoft.com/office/officeart/2005/8/layout/process5"/>
    <dgm:cxn modelId="{D8F3F27B-6B29-46B3-9D92-8FE309112C9E}" type="presParOf" srcId="{A5A57A52-7AA8-49C9-9E58-6662527A2D40}" destId="{E6926823-84D9-4E32-B8B5-90821BF25B93}" srcOrd="2" destOrd="0" presId="urn:microsoft.com/office/officeart/2005/8/layout/process5"/>
    <dgm:cxn modelId="{3DA1175E-E009-43F4-864D-807E4976824C}" type="presParOf" srcId="{A5A57A52-7AA8-49C9-9E58-6662527A2D40}" destId="{C9E01344-ECC1-4602-B867-22888AE4F196}" srcOrd="3" destOrd="0" presId="urn:microsoft.com/office/officeart/2005/8/layout/process5"/>
    <dgm:cxn modelId="{EC29BDCF-13BF-477D-A631-AA500E214B5D}" type="presParOf" srcId="{C9E01344-ECC1-4602-B867-22888AE4F196}" destId="{C98D2443-B5DE-4DE9-9F6B-947C2E372AED}" srcOrd="0" destOrd="0" presId="urn:microsoft.com/office/officeart/2005/8/layout/process5"/>
    <dgm:cxn modelId="{ABBF68C7-53BC-4CB0-ABB6-A56138D7E2A9}" type="presParOf" srcId="{A5A57A52-7AA8-49C9-9E58-6662527A2D40}" destId="{5E6C6523-0806-41EC-99C5-700FE394D725}" srcOrd="4" destOrd="0" presId="urn:microsoft.com/office/officeart/2005/8/layout/process5"/>
    <dgm:cxn modelId="{B80B3FE8-8C4A-4E8D-972D-79F20167A266}" type="presParOf" srcId="{A5A57A52-7AA8-49C9-9E58-6662527A2D40}" destId="{6DD71A09-9131-4353-9861-2FC291361274}" srcOrd="5" destOrd="0" presId="urn:microsoft.com/office/officeart/2005/8/layout/process5"/>
    <dgm:cxn modelId="{B40AF4BF-85F1-48D7-9795-201039FE9D58}" type="presParOf" srcId="{6DD71A09-9131-4353-9861-2FC291361274}" destId="{1EE95718-BDF8-49A0-A16C-DE77560E011B}" srcOrd="0" destOrd="0" presId="urn:microsoft.com/office/officeart/2005/8/layout/process5"/>
    <dgm:cxn modelId="{434D23DB-E1E4-4525-BDE9-82DEE9B1040A}" type="presParOf" srcId="{A5A57A52-7AA8-49C9-9E58-6662527A2D40}" destId="{DA0B30C1-26C8-4435-B4BB-6793015A3FF4}" srcOrd="6" destOrd="0" presId="urn:microsoft.com/office/officeart/2005/8/layout/process5"/>
    <dgm:cxn modelId="{A02F8E9F-75F2-4B43-A2D7-63135C897F5F}" type="presParOf" srcId="{A5A57A52-7AA8-49C9-9E58-6662527A2D40}" destId="{5D20983E-E4FA-4DEE-9453-03CEDBAD3B35}" srcOrd="7" destOrd="0" presId="urn:microsoft.com/office/officeart/2005/8/layout/process5"/>
    <dgm:cxn modelId="{463EFB50-1D56-4E4C-A809-419EE9CF734F}" type="presParOf" srcId="{5D20983E-E4FA-4DEE-9453-03CEDBAD3B35}" destId="{3899F777-08CC-44FF-8306-F145B1013339}" srcOrd="0" destOrd="0" presId="urn:microsoft.com/office/officeart/2005/8/layout/process5"/>
    <dgm:cxn modelId="{C223D7B1-9EA3-4C8D-8B67-31F253E0B258}" type="presParOf" srcId="{A5A57A52-7AA8-49C9-9E58-6662527A2D40}" destId="{609B2092-729D-4B1C-88FA-6D623D867CAE}" srcOrd="8" destOrd="0" presId="urn:microsoft.com/office/officeart/2005/8/layout/process5"/>
    <dgm:cxn modelId="{92052068-9DDD-497F-B063-2EB375756BFB}" type="presParOf" srcId="{A5A57A52-7AA8-49C9-9E58-6662527A2D40}" destId="{73E9457B-DD5C-4019-9EDE-3F6A5639CE5A}" srcOrd="9" destOrd="0" presId="urn:microsoft.com/office/officeart/2005/8/layout/process5"/>
    <dgm:cxn modelId="{5F984ECE-D38F-4D0D-B7DA-432A0483A253}" type="presParOf" srcId="{73E9457B-DD5C-4019-9EDE-3F6A5639CE5A}" destId="{4A5F08AA-7080-494B-8FA3-B1E681AB461F}" srcOrd="0" destOrd="0" presId="urn:microsoft.com/office/officeart/2005/8/layout/process5"/>
    <dgm:cxn modelId="{4C179A76-1B77-4037-BADD-1523B3EB3A7F}" type="presParOf" srcId="{A5A57A52-7AA8-49C9-9E58-6662527A2D40}" destId="{DF24041C-084A-4805-85F3-EBA069D9A356}"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7900-F78B-466A-95E0-1FD80089B711}">
      <dsp:nvSpPr>
        <dsp:cNvPr id="0" name=""/>
        <dsp:cNvSpPr/>
      </dsp:nvSpPr>
      <dsp:spPr>
        <a:xfrm>
          <a:off x="2294227" y="1837649"/>
          <a:ext cx="1565552" cy="1565552"/>
        </a:xfrm>
        <a:prstGeom prst="ellipse">
          <a:avLst/>
        </a:prstGeom>
        <a:solidFill>
          <a:schemeClr val="accent1">
            <a:hueOff val="0"/>
            <a:satOff val="0"/>
            <a:lumOff val="0"/>
            <a:alpha val="79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微软雅黑" pitchFamily="34" charset="-122"/>
              <a:ea typeface="微软雅黑" pitchFamily="34" charset="-122"/>
            </a:rPr>
            <a:t>动物福利</a:t>
          </a:r>
          <a:endParaRPr lang="zh-CN" altLang="en-US" sz="3200" kern="1200" dirty="0">
            <a:latin typeface="微软雅黑" pitchFamily="34" charset="-122"/>
            <a:ea typeface="微软雅黑" pitchFamily="34" charset="-122"/>
          </a:endParaRPr>
        </a:p>
      </dsp:txBody>
      <dsp:txXfrm>
        <a:off x="2523497" y="2066919"/>
        <a:ext cx="1107012" cy="1107012"/>
      </dsp:txXfrm>
    </dsp:sp>
    <dsp:sp modelId="{1DA90436-3379-4ECB-8B4D-C7220FB24242}">
      <dsp:nvSpPr>
        <dsp:cNvPr id="0" name=""/>
        <dsp:cNvSpPr/>
      </dsp:nvSpPr>
      <dsp:spPr>
        <a:xfrm rot="12837032">
          <a:off x="1264811" y="1583744"/>
          <a:ext cx="1207494" cy="446182"/>
        </a:xfrm>
        <a:prstGeom prst="leftArrow">
          <a:avLst>
            <a:gd name="adj1" fmla="val 60000"/>
            <a:gd name="adj2" fmla="val 50000"/>
          </a:avLst>
        </a:prstGeom>
        <a:solidFill>
          <a:schemeClr val="accent1">
            <a:tint val="60000"/>
            <a:hueOff val="0"/>
            <a:satOff val="0"/>
            <a:lumOff val="0"/>
            <a:alpha val="63000"/>
          </a:schemeClr>
        </a:solidFill>
        <a:ln>
          <a:noFill/>
        </a:ln>
        <a:effectLst/>
      </dsp:spPr>
      <dsp:style>
        <a:lnRef idx="0">
          <a:scrgbClr r="0" g="0" b="0"/>
        </a:lnRef>
        <a:fillRef idx="1">
          <a:scrgbClr r="0" g="0" b="0"/>
        </a:fillRef>
        <a:effectRef idx="0">
          <a:scrgbClr r="0" g="0" b="0"/>
        </a:effectRef>
        <a:fontRef idx="minor">
          <a:schemeClr val="lt1"/>
        </a:fontRef>
      </dsp:style>
    </dsp:sp>
    <dsp:sp modelId="{38917C12-F822-435A-8037-645B088FD6C9}">
      <dsp:nvSpPr>
        <dsp:cNvPr id="0" name=""/>
        <dsp:cNvSpPr/>
      </dsp:nvSpPr>
      <dsp:spPr>
        <a:xfrm>
          <a:off x="624100" y="874747"/>
          <a:ext cx="1487275" cy="1189820"/>
        </a:xfrm>
        <a:prstGeom prst="roundRect">
          <a:avLst>
            <a:gd name="adj" fmla="val 10000"/>
          </a:avLst>
        </a:prstGeom>
        <a:solidFill>
          <a:schemeClr val="bg2">
            <a:lumMod val="25000"/>
            <a:alpha val="8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微软雅黑" pitchFamily="34" charset="-122"/>
              <a:ea typeface="微软雅黑" pitchFamily="34" charset="-122"/>
            </a:rPr>
            <a:t>减少</a:t>
          </a:r>
          <a:endParaRPr lang="zh-CN" altLang="en-US" sz="3200" kern="1200" dirty="0">
            <a:latin typeface="微软雅黑" pitchFamily="34" charset="-122"/>
            <a:ea typeface="微软雅黑" pitchFamily="34" charset="-122"/>
          </a:endParaRPr>
        </a:p>
      </dsp:txBody>
      <dsp:txXfrm>
        <a:off x="658949" y="909596"/>
        <a:ext cx="1417577" cy="1120122"/>
      </dsp:txXfrm>
    </dsp:sp>
    <dsp:sp modelId="{5B4DE921-2BCA-4C97-90A4-9E02823B46B4}">
      <dsp:nvSpPr>
        <dsp:cNvPr id="0" name=""/>
        <dsp:cNvSpPr/>
      </dsp:nvSpPr>
      <dsp:spPr>
        <a:xfrm rot="16150775">
          <a:off x="2469143" y="959081"/>
          <a:ext cx="1174530" cy="446182"/>
        </a:xfrm>
        <a:prstGeom prst="leftArrow">
          <a:avLst>
            <a:gd name="adj1" fmla="val 60000"/>
            <a:gd name="adj2" fmla="val 50000"/>
          </a:avLst>
        </a:prstGeom>
        <a:solidFill>
          <a:schemeClr val="accent1">
            <a:tint val="60000"/>
            <a:hueOff val="0"/>
            <a:satOff val="0"/>
            <a:lumOff val="0"/>
            <a:alpha val="61000"/>
          </a:schemeClr>
        </a:solidFill>
        <a:ln>
          <a:noFill/>
        </a:ln>
        <a:effectLst/>
      </dsp:spPr>
      <dsp:style>
        <a:lnRef idx="0">
          <a:scrgbClr r="0" g="0" b="0"/>
        </a:lnRef>
        <a:fillRef idx="1">
          <a:scrgbClr r="0" g="0" b="0"/>
        </a:fillRef>
        <a:effectRef idx="0">
          <a:scrgbClr r="0" g="0" b="0"/>
        </a:effectRef>
        <a:fontRef idx="minor">
          <a:schemeClr val="lt1"/>
        </a:fontRef>
      </dsp:style>
    </dsp:sp>
    <dsp:sp modelId="{BC787AAD-E765-4C9E-88A3-4E595D5D1881}">
      <dsp:nvSpPr>
        <dsp:cNvPr id="0" name=""/>
        <dsp:cNvSpPr/>
      </dsp:nvSpPr>
      <dsp:spPr>
        <a:xfrm>
          <a:off x="2304362" y="58"/>
          <a:ext cx="1487275" cy="1189820"/>
        </a:xfrm>
        <a:prstGeom prst="roundRect">
          <a:avLst>
            <a:gd name="adj" fmla="val 10000"/>
          </a:avLst>
        </a:prstGeom>
        <a:solidFill>
          <a:srgbClr val="00B050">
            <a:alpha val="81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微软雅黑" pitchFamily="34" charset="-122"/>
              <a:ea typeface="微软雅黑" pitchFamily="34" charset="-122"/>
            </a:rPr>
            <a:t>替代</a:t>
          </a:r>
          <a:endParaRPr lang="zh-CN" altLang="en-US" sz="3200" kern="1200" dirty="0">
            <a:latin typeface="微软雅黑" pitchFamily="34" charset="-122"/>
            <a:ea typeface="微软雅黑" pitchFamily="34" charset="-122"/>
          </a:endParaRPr>
        </a:p>
      </dsp:txBody>
      <dsp:txXfrm>
        <a:off x="2339211" y="34907"/>
        <a:ext cx="1417577" cy="1120122"/>
      </dsp:txXfrm>
    </dsp:sp>
    <dsp:sp modelId="{329871EF-3326-443B-8B1B-0D87289E24BE}">
      <dsp:nvSpPr>
        <dsp:cNvPr id="0" name=""/>
        <dsp:cNvSpPr/>
      </dsp:nvSpPr>
      <dsp:spPr>
        <a:xfrm rot="19507631">
          <a:off x="3670351" y="1578833"/>
          <a:ext cx="1162268" cy="446182"/>
        </a:xfrm>
        <a:prstGeom prst="leftArrow">
          <a:avLst>
            <a:gd name="adj1" fmla="val 60000"/>
            <a:gd name="adj2" fmla="val 50000"/>
          </a:avLst>
        </a:prstGeom>
        <a:solidFill>
          <a:schemeClr val="accent1">
            <a:tint val="60000"/>
            <a:hueOff val="0"/>
            <a:satOff val="0"/>
            <a:lumOff val="0"/>
            <a:alpha val="62000"/>
          </a:schemeClr>
        </a:solidFill>
        <a:ln>
          <a:noFill/>
        </a:ln>
        <a:effectLst/>
      </dsp:spPr>
      <dsp:style>
        <a:lnRef idx="0">
          <a:scrgbClr r="0" g="0" b="0"/>
        </a:lnRef>
        <a:fillRef idx="1">
          <a:scrgbClr r="0" g="0" b="0"/>
        </a:fillRef>
        <a:effectRef idx="0">
          <a:scrgbClr r="0" g="0" b="0"/>
        </a:effectRef>
        <a:fontRef idx="minor">
          <a:schemeClr val="lt1"/>
        </a:fontRef>
      </dsp:style>
    </dsp:sp>
    <dsp:sp modelId="{8AC27D4F-ADD1-4AAE-BECE-DDAC01A6DB98}">
      <dsp:nvSpPr>
        <dsp:cNvPr id="0" name=""/>
        <dsp:cNvSpPr/>
      </dsp:nvSpPr>
      <dsp:spPr>
        <a:xfrm>
          <a:off x="3984624" y="874747"/>
          <a:ext cx="1487275" cy="1189820"/>
        </a:xfrm>
        <a:prstGeom prst="roundRect">
          <a:avLst>
            <a:gd name="adj" fmla="val 10000"/>
          </a:avLst>
        </a:prstGeom>
        <a:solidFill>
          <a:schemeClr val="accent3">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CN" altLang="en-US" sz="3200" kern="1200" dirty="0" smtClean="0">
              <a:latin typeface="微软雅黑" pitchFamily="34" charset="-122"/>
              <a:ea typeface="微软雅黑" pitchFamily="34" charset="-122"/>
            </a:rPr>
            <a:t>优化</a:t>
          </a:r>
          <a:endParaRPr lang="zh-CN" altLang="en-US" sz="3200" kern="1200" dirty="0">
            <a:latin typeface="微软雅黑" pitchFamily="34" charset="-122"/>
            <a:ea typeface="微软雅黑" pitchFamily="34" charset="-122"/>
          </a:endParaRPr>
        </a:p>
      </dsp:txBody>
      <dsp:txXfrm>
        <a:off x="4019473" y="909596"/>
        <a:ext cx="1417577" cy="1120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2F4C2-9E63-4653-8941-90AF336B5100}">
      <dsp:nvSpPr>
        <dsp:cNvPr id="0" name=""/>
        <dsp:cNvSpPr/>
      </dsp:nvSpPr>
      <dsp:spPr>
        <a:xfrm>
          <a:off x="57282" y="192460"/>
          <a:ext cx="1813871" cy="1119720"/>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1800" b="1" kern="1200" dirty="0" smtClean="0">
              <a:latin typeface="微软雅黑" pitchFamily="34" charset="-122"/>
              <a:ea typeface="微软雅黑" pitchFamily="34" charset="-122"/>
            </a:rPr>
            <a:t>实验人填写申请书</a:t>
          </a:r>
          <a:endParaRPr lang="zh-CN" altLang="en-US" sz="1800" b="1" kern="1200" dirty="0">
            <a:latin typeface="微软雅黑" pitchFamily="34" charset="-122"/>
            <a:ea typeface="微软雅黑" pitchFamily="34" charset="-122"/>
          </a:endParaRPr>
        </a:p>
      </dsp:txBody>
      <dsp:txXfrm>
        <a:off x="90077" y="225255"/>
        <a:ext cx="1748281" cy="1054130"/>
      </dsp:txXfrm>
    </dsp:sp>
    <dsp:sp modelId="{47A7E477-8DB4-42C7-BAA6-745E508DFBE0}">
      <dsp:nvSpPr>
        <dsp:cNvPr id="0" name=""/>
        <dsp:cNvSpPr/>
      </dsp:nvSpPr>
      <dsp:spPr>
        <a:xfrm rot="14541">
          <a:off x="1945917" y="526360"/>
          <a:ext cx="537390" cy="46249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b="1" kern="1200">
            <a:latin typeface="微软雅黑" pitchFamily="34" charset="-122"/>
            <a:ea typeface="微软雅黑" pitchFamily="34" charset="-122"/>
          </a:endParaRPr>
        </a:p>
      </dsp:txBody>
      <dsp:txXfrm>
        <a:off x="1945918" y="618567"/>
        <a:ext cx="398641" cy="277498"/>
      </dsp:txXfrm>
    </dsp:sp>
    <dsp:sp modelId="{E6926823-84D9-4E32-B8B5-90821BF25B93}">
      <dsp:nvSpPr>
        <dsp:cNvPr id="0" name=""/>
        <dsp:cNvSpPr/>
      </dsp:nvSpPr>
      <dsp:spPr>
        <a:xfrm>
          <a:off x="2579317" y="203622"/>
          <a:ext cx="1864913" cy="1118948"/>
        </a:xfrm>
        <a:prstGeom prst="roundRect">
          <a:avLst>
            <a:gd name="adj" fmla="val 10000"/>
          </a:avLst>
        </a:prstGeom>
        <a:solidFill>
          <a:srgbClr val="3399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altLang="zh-CN" sz="1800" b="1" kern="1200" dirty="0" smtClean="0">
            <a:latin typeface="微软雅黑" pitchFamily="34" charset="-122"/>
            <a:ea typeface="微软雅黑" pitchFamily="34"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1800" b="1" kern="1200" dirty="0" smtClean="0">
              <a:latin typeface="微软雅黑" pitchFamily="34" charset="-122"/>
              <a:ea typeface="微软雅黑" pitchFamily="34" charset="-122"/>
            </a:rPr>
            <a:t>委员初审</a:t>
          </a:r>
        </a:p>
        <a:p>
          <a:pPr lvl="0" algn="l" defTabSz="622300">
            <a:lnSpc>
              <a:spcPct val="90000"/>
            </a:lnSpc>
            <a:spcBef>
              <a:spcPct val="0"/>
            </a:spcBef>
            <a:spcAft>
              <a:spcPct val="35000"/>
            </a:spcAft>
          </a:pPr>
          <a:endParaRPr lang="zh-CN" altLang="en-US" sz="1800" b="1" kern="1200" dirty="0">
            <a:latin typeface="微软雅黑" pitchFamily="34" charset="-122"/>
            <a:ea typeface="微软雅黑" pitchFamily="34" charset="-122"/>
          </a:endParaRPr>
        </a:p>
      </dsp:txBody>
      <dsp:txXfrm>
        <a:off x="2612090" y="236395"/>
        <a:ext cx="1799367" cy="1053402"/>
      </dsp:txXfrm>
    </dsp:sp>
    <dsp:sp modelId="{C9E01344-ECC1-4602-B867-22888AE4F196}">
      <dsp:nvSpPr>
        <dsp:cNvPr id="0" name=""/>
        <dsp:cNvSpPr/>
      </dsp:nvSpPr>
      <dsp:spPr>
        <a:xfrm rot="5400000">
          <a:off x="5859535" y="1416576"/>
          <a:ext cx="628010" cy="462498"/>
        </a:xfrm>
        <a:prstGeom prst="leftRightArrow">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b="1" kern="1200">
            <a:latin typeface="微软雅黑" pitchFamily="34" charset="-122"/>
            <a:ea typeface="微软雅黑" pitchFamily="34" charset="-122"/>
          </a:endParaRPr>
        </a:p>
      </dsp:txBody>
      <dsp:txXfrm>
        <a:off x="5928910" y="1439702"/>
        <a:ext cx="489261" cy="277498"/>
      </dsp:txXfrm>
    </dsp:sp>
    <dsp:sp modelId="{5E6C6523-0806-41EC-99C5-700FE394D725}">
      <dsp:nvSpPr>
        <dsp:cNvPr id="0" name=""/>
        <dsp:cNvSpPr/>
      </dsp:nvSpPr>
      <dsp:spPr>
        <a:xfrm>
          <a:off x="5227998" y="192846"/>
          <a:ext cx="1864913" cy="1118948"/>
        </a:xfrm>
        <a:prstGeom prst="roundRect">
          <a:avLst>
            <a:gd name="adj" fmla="val 10000"/>
          </a:avLst>
        </a:prstGeom>
        <a:solidFill>
          <a:srgbClr val="9966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itchFamily="34" charset="-122"/>
              <a:ea typeface="微软雅黑" pitchFamily="34" charset="-122"/>
            </a:rPr>
            <a:t>委员复审</a:t>
          </a:r>
          <a:endParaRPr lang="zh-CN" altLang="en-US" sz="1800" b="1" kern="1200" dirty="0">
            <a:latin typeface="微软雅黑" pitchFamily="34" charset="-122"/>
            <a:ea typeface="微软雅黑" pitchFamily="34" charset="-122"/>
          </a:endParaRPr>
        </a:p>
      </dsp:txBody>
      <dsp:txXfrm>
        <a:off x="5260771" y="225619"/>
        <a:ext cx="1799367" cy="1053402"/>
      </dsp:txXfrm>
    </dsp:sp>
    <dsp:sp modelId="{6DD71A09-9131-4353-9861-2FC291361274}">
      <dsp:nvSpPr>
        <dsp:cNvPr id="0" name=""/>
        <dsp:cNvSpPr/>
      </dsp:nvSpPr>
      <dsp:spPr>
        <a:xfrm>
          <a:off x="4516272" y="445425"/>
          <a:ext cx="510335" cy="624641"/>
        </a:xfrm>
        <a:prstGeom prst="rightArrow">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b="1" kern="1200">
            <a:latin typeface="微软雅黑" pitchFamily="34" charset="-122"/>
            <a:ea typeface="微软雅黑" pitchFamily="34" charset="-122"/>
          </a:endParaRPr>
        </a:p>
      </dsp:txBody>
      <dsp:txXfrm rot="-5400000">
        <a:off x="4507497" y="579128"/>
        <a:ext cx="374785" cy="357235"/>
      </dsp:txXfrm>
    </dsp:sp>
    <dsp:sp modelId="{DA0B30C1-26C8-4435-B4BB-6793015A3FF4}">
      <dsp:nvSpPr>
        <dsp:cNvPr id="0" name=""/>
        <dsp:cNvSpPr/>
      </dsp:nvSpPr>
      <dsp:spPr>
        <a:xfrm>
          <a:off x="5227998" y="2058146"/>
          <a:ext cx="1864913" cy="1118948"/>
        </a:xfrm>
        <a:prstGeom prst="roundRect">
          <a:avLst>
            <a:gd name="adj" fmla="val 10000"/>
          </a:avLst>
        </a:prstGeom>
        <a:solidFill>
          <a:srgbClr val="0099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altLang="zh-CN" sz="1800" b="1" kern="1200" dirty="0" smtClean="0">
            <a:latin typeface="微软雅黑" pitchFamily="34" charset="-122"/>
            <a:ea typeface="微软雅黑" pitchFamily="34"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1800" b="1" kern="1200" dirty="0" smtClean="0">
              <a:latin typeface="微软雅黑" pitchFamily="34" charset="-122"/>
              <a:ea typeface="微软雅黑" pitchFamily="34" charset="-122"/>
            </a:rPr>
            <a:t>申请人修改</a:t>
          </a:r>
        </a:p>
        <a:p>
          <a:pPr lvl="0" algn="ctr" defTabSz="622300">
            <a:lnSpc>
              <a:spcPct val="90000"/>
            </a:lnSpc>
            <a:spcBef>
              <a:spcPct val="0"/>
            </a:spcBef>
            <a:spcAft>
              <a:spcPct val="35000"/>
            </a:spcAft>
          </a:pPr>
          <a:endParaRPr lang="zh-CN" altLang="en-US" sz="1800" b="1" kern="1200" dirty="0">
            <a:latin typeface="微软雅黑" pitchFamily="34" charset="-122"/>
            <a:ea typeface="微软雅黑" pitchFamily="34" charset="-122"/>
          </a:endParaRPr>
        </a:p>
      </dsp:txBody>
      <dsp:txXfrm>
        <a:off x="5260771" y="2090919"/>
        <a:ext cx="1799367" cy="1053402"/>
      </dsp:txXfrm>
    </dsp:sp>
    <dsp:sp modelId="{5D20983E-E4FA-4DEE-9453-03CEDBAD3B35}">
      <dsp:nvSpPr>
        <dsp:cNvPr id="0" name=""/>
        <dsp:cNvSpPr/>
      </dsp:nvSpPr>
      <dsp:spPr>
        <a:xfrm rot="10800000">
          <a:off x="4530203" y="2386371"/>
          <a:ext cx="577473" cy="46249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b="1" kern="1200">
            <a:latin typeface="微软雅黑" pitchFamily="34" charset="-122"/>
            <a:ea typeface="微软雅黑" pitchFamily="34" charset="-122"/>
          </a:endParaRPr>
        </a:p>
      </dsp:txBody>
      <dsp:txXfrm rot="10800000">
        <a:off x="4668952" y="2478871"/>
        <a:ext cx="438724" cy="277498"/>
      </dsp:txXfrm>
    </dsp:sp>
    <dsp:sp modelId="{609B2092-729D-4B1C-88FA-6D623D867CAE}">
      <dsp:nvSpPr>
        <dsp:cNvPr id="0" name=""/>
        <dsp:cNvSpPr/>
      </dsp:nvSpPr>
      <dsp:spPr>
        <a:xfrm>
          <a:off x="2617119" y="2058146"/>
          <a:ext cx="1864913" cy="1118948"/>
        </a:xfrm>
        <a:prstGeom prst="roundRect">
          <a:avLst>
            <a:gd name="adj" fmla="val 10000"/>
          </a:avLst>
        </a:prstGeom>
        <a:solidFill>
          <a:srgbClr val="FF99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altLang="zh-CN" sz="1800" b="1" kern="1200" dirty="0" smtClean="0">
            <a:latin typeface="微软雅黑" pitchFamily="34" charset="-122"/>
            <a:ea typeface="微软雅黑" pitchFamily="34"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1800" b="1" kern="1200" dirty="0" smtClean="0">
              <a:latin typeface="微软雅黑" pitchFamily="34" charset="-122"/>
              <a:ea typeface="微软雅黑" pitchFamily="34" charset="-122"/>
            </a:rPr>
            <a:t>打印</a:t>
          </a:r>
          <a:endParaRPr lang="en-US" altLang="zh-CN" sz="1800" b="1" kern="1200" dirty="0" smtClean="0">
            <a:latin typeface="微软雅黑" pitchFamily="34" charset="-122"/>
            <a:ea typeface="微软雅黑" pitchFamily="34" charset="-122"/>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altLang="zh-CN" sz="1800" b="1" kern="1200" dirty="0" smtClean="0">
              <a:latin typeface="微软雅黑" pitchFamily="34" charset="-122"/>
              <a:ea typeface="微软雅黑" pitchFamily="34" charset="-122"/>
            </a:rPr>
            <a:t>PI</a:t>
          </a:r>
          <a:r>
            <a:rPr lang="zh-CN" altLang="en-US" sz="1800" b="1" kern="1200" dirty="0" smtClean="0">
              <a:latin typeface="微软雅黑" pitchFamily="34" charset="-122"/>
              <a:ea typeface="微软雅黑" pitchFamily="34" charset="-122"/>
            </a:rPr>
            <a:t>和实验人签字，上交</a:t>
          </a:r>
        </a:p>
        <a:p>
          <a:pPr lvl="0" algn="ctr" defTabSz="622300">
            <a:lnSpc>
              <a:spcPct val="90000"/>
            </a:lnSpc>
            <a:spcBef>
              <a:spcPct val="0"/>
            </a:spcBef>
            <a:spcAft>
              <a:spcPct val="35000"/>
            </a:spcAft>
          </a:pPr>
          <a:endParaRPr lang="zh-CN" altLang="en-US" sz="1800" b="1" kern="1200" dirty="0">
            <a:latin typeface="微软雅黑" pitchFamily="34" charset="-122"/>
            <a:ea typeface="微软雅黑" pitchFamily="34" charset="-122"/>
          </a:endParaRPr>
        </a:p>
      </dsp:txBody>
      <dsp:txXfrm>
        <a:off x="2649892" y="2090919"/>
        <a:ext cx="1799367" cy="1053402"/>
      </dsp:txXfrm>
    </dsp:sp>
    <dsp:sp modelId="{73E9457B-DD5C-4019-9EDE-3F6A5639CE5A}">
      <dsp:nvSpPr>
        <dsp:cNvPr id="0" name=""/>
        <dsp:cNvSpPr/>
      </dsp:nvSpPr>
      <dsp:spPr>
        <a:xfrm rot="10800000">
          <a:off x="1854913" y="2386371"/>
          <a:ext cx="577469" cy="46249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b="1" kern="1200">
            <a:latin typeface="微软雅黑" pitchFamily="34" charset="-122"/>
            <a:ea typeface="微软雅黑" pitchFamily="34" charset="-122"/>
          </a:endParaRPr>
        </a:p>
      </dsp:txBody>
      <dsp:txXfrm rot="10800000">
        <a:off x="1993662" y="2478871"/>
        <a:ext cx="438720" cy="277498"/>
      </dsp:txXfrm>
    </dsp:sp>
    <dsp:sp modelId="{DF24041C-084A-4805-85F3-EBA069D9A356}">
      <dsp:nvSpPr>
        <dsp:cNvPr id="0" name=""/>
        <dsp:cNvSpPr/>
      </dsp:nvSpPr>
      <dsp:spPr>
        <a:xfrm>
          <a:off x="6239" y="2058146"/>
          <a:ext cx="1864913" cy="1118948"/>
        </a:xfrm>
        <a:prstGeom prst="roundRect">
          <a:avLst>
            <a:gd name="adj" fmla="val 10000"/>
          </a:avLst>
        </a:prstGeom>
        <a:solidFill>
          <a:srgbClr val="0000FF"/>
        </a:solidFill>
        <a:ln w="10000" cap="flat" cmpd="sng" algn="ctr">
          <a:solidFill>
            <a:schemeClr val="accent1"/>
          </a:solidFill>
          <a:prstDash val="solid"/>
        </a:ln>
        <a:effectLst>
          <a:outerShdw blurRad="38100" dist="30000" dir="5400000" rotWithShape="0">
            <a:srgbClr val="000000">
              <a:alpha val="4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itchFamily="34" charset="-122"/>
              <a:ea typeface="微软雅黑" pitchFamily="34" charset="-122"/>
            </a:rPr>
            <a:t>结果通告</a:t>
          </a:r>
          <a:endParaRPr lang="zh-CN" altLang="en-US" sz="1800" b="1" kern="1200" dirty="0">
            <a:latin typeface="微软雅黑" pitchFamily="34" charset="-122"/>
            <a:ea typeface="微软雅黑" pitchFamily="34" charset="-122"/>
          </a:endParaRPr>
        </a:p>
      </dsp:txBody>
      <dsp:txXfrm>
        <a:off x="39012" y="2090919"/>
        <a:ext cx="1799367" cy="105340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8A114-00BB-450F-ACB3-3AFD380CCF4F}" type="datetimeFigureOut">
              <a:rPr lang="zh-CN" altLang="en-US" smtClean="0"/>
              <a:pPr/>
              <a:t>2021/11/16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952691-DC1F-4717-89B8-8AD40E4EEA93}" type="slidenum">
              <a:rPr lang="zh-CN" altLang="en-US" smtClean="0"/>
              <a:pPr/>
              <a:t>‹#›</a:t>
            </a:fld>
            <a:endParaRPr lang="zh-CN" altLang="en-US"/>
          </a:p>
        </p:txBody>
      </p:sp>
    </p:spTree>
    <p:extLst>
      <p:ext uri="{BB962C8B-B14F-4D97-AF65-F5344CB8AC3E}">
        <p14:creationId xmlns:p14="http://schemas.microsoft.com/office/powerpoint/2010/main" val="3754257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F7B2A-7996-4042-933F-439CBF9CB1CB}" type="datetimeFigureOut">
              <a:rPr lang="zh-CN" altLang="en-US" smtClean="0"/>
              <a:pPr/>
              <a:t>2021/11/16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E880B-CAD3-4491-ABC1-E7874D890B2D}" type="slidenum">
              <a:rPr lang="zh-CN" altLang="en-US" smtClean="0"/>
              <a:pPr/>
              <a:t>‹#›</a:t>
            </a:fld>
            <a:endParaRPr lang="zh-CN" altLang="en-US"/>
          </a:p>
        </p:txBody>
      </p:sp>
    </p:spTree>
    <p:extLst>
      <p:ext uri="{BB962C8B-B14F-4D97-AF65-F5344CB8AC3E}">
        <p14:creationId xmlns:p14="http://schemas.microsoft.com/office/powerpoint/2010/main" val="1116783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mdrchina.org/UploadFile/2010619163019963.pdf"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www.ncbi.nlm.nih.gov/pubmed/20622856" TargetMode="External"/><Relationship Id="rId5" Type="http://schemas.openxmlformats.org/officeDocument/2006/relationships/hyperlink" Target="http://cmdrchina.org/UploadFile/2010619162913850.pdf" TargetMode="External"/><Relationship Id="rId4" Type="http://schemas.openxmlformats.org/officeDocument/2006/relationships/hyperlink" Target="http://cmdrchina.org/UploadFile/201061916316140.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8E880B-CAD3-4491-ABC1-E7874D890B2D}" type="slidenum">
              <a:rPr lang="zh-CN" altLang="en-US" smtClean="0"/>
              <a:pPr/>
              <a:t>1</a:t>
            </a:fld>
            <a:endParaRPr lang="zh-CN" altLang="en-US"/>
          </a:p>
        </p:txBody>
      </p:sp>
    </p:spTree>
    <p:extLst>
      <p:ext uri="{BB962C8B-B14F-4D97-AF65-F5344CB8AC3E}">
        <p14:creationId xmlns:p14="http://schemas.microsoft.com/office/powerpoint/2010/main" val="380341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headEnd/>
            <a:tailEnd/>
          </a:ln>
        </p:spPr>
      </p:sp>
      <p:sp>
        <p:nvSpPr>
          <p:cNvPr id="1024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024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F5976A-472A-4455-8813-E504D7F14442}" type="slidenum">
              <a:rPr lang="zh-CN" altLang="en-US">
                <a:latin typeface="Arial" pitchFamily="34" charset="0"/>
                <a:ea typeface="宋体" pitchFamily="2" charset="-122"/>
              </a:rPr>
              <a:pPr/>
              <a:t>8</a:t>
            </a:fld>
            <a:endParaRPr lang="zh-CN" altLang="en-US">
              <a:latin typeface="Arial" pitchFamily="34" charset="0"/>
              <a:ea typeface="宋体" pitchFamily="2" charset="-122"/>
            </a:endParaRPr>
          </a:p>
        </p:txBody>
      </p:sp>
    </p:spTree>
    <p:extLst>
      <p:ext uri="{BB962C8B-B14F-4D97-AF65-F5344CB8AC3E}">
        <p14:creationId xmlns:p14="http://schemas.microsoft.com/office/powerpoint/2010/main" val="4260889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18E880B-CAD3-4491-ABC1-E7874D890B2D}" type="slidenum">
              <a:rPr lang="zh-CN" altLang="en-US" smtClean="0"/>
              <a:pPr/>
              <a:t>13</a:t>
            </a:fld>
            <a:endParaRPr lang="zh-CN" altLang="en-US"/>
          </a:p>
        </p:txBody>
      </p:sp>
    </p:spTree>
    <p:extLst>
      <p:ext uri="{BB962C8B-B14F-4D97-AF65-F5344CB8AC3E}">
        <p14:creationId xmlns:p14="http://schemas.microsoft.com/office/powerpoint/2010/main" val="258411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8E880B-CAD3-4491-ABC1-E7874D890B2D}" type="slidenum">
              <a:rPr lang="zh-CN" altLang="en-US" smtClean="0"/>
              <a:pPr/>
              <a:t>28</a:t>
            </a:fld>
            <a:endParaRPr lang="zh-CN" altLang="en-US"/>
          </a:p>
        </p:txBody>
      </p:sp>
    </p:spTree>
    <p:extLst>
      <p:ext uri="{BB962C8B-B14F-4D97-AF65-F5344CB8AC3E}">
        <p14:creationId xmlns:p14="http://schemas.microsoft.com/office/powerpoint/2010/main" val="32653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8E880B-CAD3-4491-ABC1-E7874D890B2D}" type="slidenum">
              <a:rPr lang="zh-CN" altLang="en-US" smtClean="0"/>
              <a:pPr/>
              <a:t>29</a:t>
            </a:fld>
            <a:endParaRPr lang="zh-CN" altLang="en-US"/>
          </a:p>
        </p:txBody>
      </p:sp>
    </p:spTree>
    <p:extLst>
      <p:ext uri="{BB962C8B-B14F-4D97-AF65-F5344CB8AC3E}">
        <p14:creationId xmlns:p14="http://schemas.microsoft.com/office/powerpoint/2010/main" val="32653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pPr lvl="0" fontAlgn="base"/>
            <a:r>
              <a:rPr lang="en-US" sz="1200" b="1" kern="1200" dirty="0" err="1" smtClean="0">
                <a:solidFill>
                  <a:schemeClr val="tx1"/>
                </a:solidFill>
                <a:latin typeface="+mn-lt"/>
                <a:ea typeface="+mn-ea"/>
                <a:cs typeface="+mn-cs"/>
              </a:rPr>
              <a:t>Shen</a:t>
            </a:r>
            <a:r>
              <a:rPr lang="en-US" sz="1200" b="1" kern="1200" dirty="0" smtClean="0">
                <a:solidFill>
                  <a:schemeClr val="tx1"/>
                </a:solidFill>
                <a:latin typeface="+mn-lt"/>
                <a:ea typeface="+mn-ea"/>
                <a:cs typeface="+mn-cs"/>
              </a:rPr>
              <a:t> B,</a:t>
            </a:r>
            <a:r>
              <a:rPr lang="en-US" sz="1200" b="1"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Guo</a:t>
            </a:r>
            <a:r>
              <a:rPr lang="en-US" sz="1200" b="1" dirty="0" smtClean="0">
                <a:latin typeface="Times New Roman" pitchFamily="18" charset="0"/>
                <a:cs typeface="Times New Roman" pitchFamily="18" charset="0"/>
              </a:rPr>
              <a:t> X,</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Sha</a:t>
            </a:r>
            <a:r>
              <a:rPr lang="en-US" sz="1200" b="1" kern="1200" dirty="0" smtClean="0">
                <a:solidFill>
                  <a:schemeClr val="tx1"/>
                </a:solidFill>
                <a:latin typeface="+mn-lt"/>
                <a:ea typeface="+mn-ea"/>
                <a:cs typeface="+mn-cs"/>
              </a:rPr>
              <a:t> J*. </a:t>
            </a:r>
            <a:r>
              <a:rPr lang="en-US" sz="1200" u="sng" kern="1200" dirty="0" smtClean="0">
                <a:solidFill>
                  <a:schemeClr val="tx1"/>
                </a:solidFill>
                <a:latin typeface="+mn-lt"/>
                <a:ea typeface="+mn-ea"/>
                <a:cs typeface="+mn-cs"/>
              </a:rPr>
              <a:t>Generation of Gene-Modified </a:t>
            </a:r>
            <a:r>
              <a:rPr lang="en-US" sz="1200" u="sng" kern="1200" dirty="0" err="1" smtClean="0">
                <a:solidFill>
                  <a:schemeClr val="tx1"/>
                </a:solidFill>
                <a:latin typeface="+mn-lt"/>
                <a:ea typeface="+mn-ea"/>
                <a:cs typeface="+mn-cs"/>
              </a:rPr>
              <a:t>Cynomolgus</a:t>
            </a:r>
            <a:r>
              <a:rPr lang="en-US" sz="1200" u="sng" kern="1200" dirty="0" smtClean="0">
                <a:solidFill>
                  <a:schemeClr val="tx1"/>
                </a:solidFill>
                <a:latin typeface="+mn-lt"/>
                <a:ea typeface="+mn-ea"/>
                <a:cs typeface="+mn-cs"/>
              </a:rPr>
              <a:t> Monkey via Cas9/RNA-Mediated Gene Targeting in One-Cell Embryos.</a:t>
            </a:r>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Cell</a:t>
            </a:r>
            <a:r>
              <a:rPr lang="en-US" sz="1200" kern="1200" dirty="0" smtClean="0">
                <a:solidFill>
                  <a:schemeClr val="tx1"/>
                </a:solidFill>
                <a:latin typeface="+mn-lt"/>
                <a:ea typeface="+mn-ea"/>
                <a:cs typeface="+mn-cs"/>
              </a:rPr>
              <a:t>. 2014 Feb 13;156(4):836-43.</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err="1" smtClean="0">
                <a:solidFill>
                  <a:schemeClr val="tx1"/>
                </a:solidFill>
                <a:latin typeface="+mn-lt"/>
                <a:ea typeface="+mn-ea"/>
                <a:cs typeface="+mn-cs"/>
              </a:rPr>
              <a:t>Shen</a:t>
            </a:r>
            <a:r>
              <a:rPr lang="en-US" sz="1200" b="1" kern="1200" dirty="0" smtClean="0">
                <a:solidFill>
                  <a:schemeClr val="tx1"/>
                </a:solidFill>
                <a:latin typeface="+mn-lt"/>
                <a:ea typeface="+mn-ea"/>
                <a:cs typeface="+mn-cs"/>
              </a:rPr>
              <a:t> B, </a:t>
            </a:r>
            <a:r>
              <a:rPr lang="en-US" sz="1200" b="1" kern="1200" dirty="0" err="1" smtClean="0">
                <a:solidFill>
                  <a:schemeClr val="tx1"/>
                </a:solidFill>
                <a:latin typeface="+mn-lt"/>
                <a:ea typeface="+mn-ea"/>
                <a:cs typeface="+mn-cs"/>
              </a:rPr>
              <a:t>Sha</a:t>
            </a:r>
            <a:r>
              <a:rPr lang="en-US" sz="1200" b="1" kern="1200" dirty="0" smtClean="0">
                <a:solidFill>
                  <a:schemeClr val="tx1"/>
                </a:solidFill>
                <a:latin typeface="+mn-lt"/>
                <a:ea typeface="+mn-ea"/>
                <a:cs typeface="+mn-cs"/>
              </a:rPr>
              <a:t> J</a:t>
            </a:r>
            <a:r>
              <a:rPr lang="en-US" sz="1200" kern="1200" dirty="0" smtClean="0">
                <a:solidFill>
                  <a:schemeClr val="tx1"/>
                </a:solidFill>
                <a:latin typeface="+mn-lt"/>
                <a:ea typeface="+mn-ea"/>
                <a:cs typeface="+mn-cs"/>
              </a:rPr>
              <a:t>*.</a:t>
            </a:r>
            <a:r>
              <a:rPr lang="en-US" sz="1200" u="sng" kern="1200" dirty="0" err="1" smtClean="0">
                <a:solidFill>
                  <a:schemeClr val="tx1"/>
                </a:solidFill>
                <a:latin typeface="+mn-lt"/>
                <a:ea typeface="+mn-ea"/>
                <a:cs typeface="+mn-cs"/>
              </a:rPr>
              <a:t>Germline</a:t>
            </a:r>
            <a:r>
              <a:rPr lang="en-US" sz="1200" u="sng" kern="1200" dirty="0" smtClean="0">
                <a:solidFill>
                  <a:schemeClr val="tx1"/>
                </a:solidFill>
                <a:latin typeface="+mn-lt"/>
                <a:ea typeface="+mn-ea"/>
                <a:cs typeface="+mn-cs"/>
              </a:rPr>
              <a:t> acquisition of Cas9/RNA-mediated gene modifications in monkeys</a:t>
            </a:r>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Cell Res</a:t>
            </a:r>
            <a:r>
              <a:rPr lang="en-US" sz="1200" kern="1200" dirty="0" smtClean="0">
                <a:solidFill>
                  <a:schemeClr val="tx1"/>
                </a:solidFill>
                <a:latin typeface="+mn-lt"/>
                <a:ea typeface="+mn-ea"/>
                <a:cs typeface="+mn-cs"/>
              </a:rPr>
              <a:t>. 2015 Feb;25(2):262-5.</a:t>
            </a:r>
            <a:endParaRPr lang="zh-CN" altLang="en-US" sz="1200" kern="1200" dirty="0" smtClean="0">
              <a:solidFill>
                <a:schemeClr val="tx1"/>
              </a:solidFill>
              <a:latin typeface="+mn-lt"/>
              <a:ea typeface="+mn-ea"/>
              <a:cs typeface="+mn-cs"/>
            </a:endParaRPr>
          </a:p>
          <a:p>
            <a:pPr lvl="0" fontAlgn="base"/>
            <a:r>
              <a:rPr lang="en-US" sz="1200" b="1" kern="1200" dirty="0" err="1" smtClean="0">
                <a:solidFill>
                  <a:schemeClr val="tx1"/>
                </a:solidFill>
                <a:latin typeface="+mn-lt"/>
                <a:ea typeface="+mn-ea"/>
                <a:cs typeface="+mn-cs"/>
              </a:rPr>
              <a:t>Shen</a:t>
            </a:r>
            <a:r>
              <a:rPr lang="en-US" sz="1200" b="1" kern="1200" dirty="0" smtClean="0">
                <a:solidFill>
                  <a:schemeClr val="tx1"/>
                </a:solidFill>
                <a:latin typeface="+mn-lt"/>
                <a:ea typeface="+mn-ea"/>
                <a:cs typeface="+mn-cs"/>
              </a:rPr>
              <a:t> B, </a:t>
            </a:r>
            <a:r>
              <a:rPr lang="en-US" sz="1200" b="1" kern="1200" dirty="0" err="1" smtClean="0">
                <a:solidFill>
                  <a:schemeClr val="tx1"/>
                </a:solidFill>
                <a:latin typeface="+mn-lt"/>
                <a:ea typeface="+mn-ea"/>
                <a:cs typeface="+mn-cs"/>
              </a:rPr>
              <a:t>Guo</a:t>
            </a:r>
            <a:r>
              <a:rPr lang="en-US" sz="1200" b="1" kern="1200" dirty="0" smtClean="0">
                <a:solidFill>
                  <a:schemeClr val="tx1"/>
                </a:solidFill>
                <a:latin typeface="+mn-lt"/>
                <a:ea typeface="+mn-ea"/>
                <a:cs typeface="+mn-cs"/>
              </a:rPr>
              <a:t> X, </a:t>
            </a:r>
            <a:r>
              <a:rPr lang="en-US" sz="1200" b="1" kern="1200" dirty="0" err="1" smtClean="0">
                <a:solidFill>
                  <a:schemeClr val="tx1"/>
                </a:solidFill>
                <a:latin typeface="+mn-lt"/>
                <a:ea typeface="+mn-ea"/>
                <a:cs typeface="+mn-cs"/>
              </a:rPr>
              <a:t>Sha</a:t>
            </a:r>
            <a:r>
              <a:rPr lang="en-US" sz="1200" b="1" kern="1200" dirty="0" smtClean="0">
                <a:solidFill>
                  <a:schemeClr val="tx1"/>
                </a:solidFill>
                <a:latin typeface="+mn-lt"/>
                <a:ea typeface="+mn-ea"/>
                <a:cs typeface="+mn-cs"/>
              </a:rPr>
              <a:t> J*</a:t>
            </a:r>
            <a:r>
              <a:rPr lang="en-US" sz="1200" kern="1200" dirty="0" smtClean="0">
                <a:solidFill>
                  <a:schemeClr val="tx1"/>
                </a:solidFill>
                <a:latin typeface="+mn-lt"/>
                <a:ea typeface="+mn-ea"/>
                <a:cs typeface="+mn-cs"/>
              </a:rPr>
              <a:t>.</a:t>
            </a:r>
            <a:r>
              <a:rPr lang="en-US" sz="1200" u="sng" kern="1200" dirty="0" smtClean="0">
                <a:solidFill>
                  <a:schemeClr val="tx1"/>
                </a:solidFill>
                <a:latin typeface="+mn-lt"/>
                <a:ea typeface="+mn-ea"/>
                <a:cs typeface="+mn-cs"/>
              </a:rPr>
              <a:t>CRISPR/Cas9-mediated Dax1 knockout in the monkey recapitulates human AHC-HH. </a:t>
            </a:r>
            <a:r>
              <a:rPr lang="en-US" sz="1200" b="0" i="1" kern="1200" dirty="0" smtClean="0">
                <a:solidFill>
                  <a:schemeClr val="tx1"/>
                </a:solidFill>
                <a:latin typeface="+mn-lt"/>
                <a:ea typeface="+mn-ea"/>
                <a:cs typeface="+mn-cs"/>
              </a:rPr>
              <a:t>Hum Mol Genet.</a:t>
            </a:r>
            <a:r>
              <a:rPr lang="en-US" sz="1200" b="0" kern="1200" dirty="0" smtClean="0">
                <a:solidFill>
                  <a:schemeClr val="tx1"/>
                </a:solidFill>
                <a:latin typeface="+mn-lt"/>
                <a:ea typeface="+mn-ea"/>
                <a:cs typeface="+mn-cs"/>
              </a:rPr>
              <a:t>2015 </a:t>
            </a:r>
            <a:r>
              <a:rPr lang="en-US" sz="1200" kern="1200" dirty="0" smtClean="0">
                <a:solidFill>
                  <a:schemeClr val="tx1"/>
                </a:solidFill>
                <a:latin typeface="+mn-lt"/>
                <a:ea typeface="+mn-ea"/>
                <a:cs typeface="+mn-cs"/>
              </a:rPr>
              <a:t>Dec 20;24(25):7255-64</a:t>
            </a:r>
          </a:p>
          <a:p>
            <a:pPr lvl="0" fontAlgn="base"/>
            <a:endParaRPr lang="en-US" sz="1200" kern="1200" dirty="0" smtClean="0">
              <a:solidFill>
                <a:schemeClr val="tx1"/>
              </a:solidFill>
              <a:latin typeface="+mn-lt"/>
              <a:ea typeface="+mn-ea"/>
              <a:cs typeface="+mn-cs"/>
            </a:endParaRPr>
          </a:p>
          <a:p>
            <a:r>
              <a:rPr lang="en-US" altLang="zh-CN" sz="1200" b="1" i="1" dirty="0" smtClean="0">
                <a:latin typeface="Times New Roman" pitchFamily="18" charset="0"/>
                <a:cs typeface="Times New Roman" pitchFamily="18" charset="0"/>
              </a:rPr>
              <a:t>Dai YF</a:t>
            </a:r>
            <a:r>
              <a:rPr lang="zh-CN" altLang="en-US" sz="1200" b="1" i="1" dirty="0" smtClean="0">
                <a:latin typeface="Times New Roman" pitchFamily="18" charset="0"/>
                <a:cs typeface="Times New Roman" pitchFamily="18" charset="0"/>
              </a:rPr>
              <a:t>*</a:t>
            </a:r>
            <a:r>
              <a:rPr lang="en-US" altLang="zh-CN" sz="1200" b="1" i="1" dirty="0" smtClean="0">
                <a:latin typeface="Times New Roman" pitchFamily="18" charset="0"/>
                <a:cs typeface="Times New Roman" pitchFamily="18" charset="0"/>
              </a:rPr>
              <a:t>.</a:t>
            </a:r>
            <a:r>
              <a:rPr lang="zh-CN" altLang="en-US" sz="1200" b="1" i="1" dirty="0" smtClean="0">
                <a:latin typeface="Times New Roman" pitchFamily="18" charset="0"/>
                <a:cs typeface="Times New Roman" pitchFamily="18" charset="0"/>
              </a:rPr>
              <a:t> </a:t>
            </a:r>
            <a:r>
              <a:rPr lang="en-US" sz="1200" u="none" strike="noStrike" kern="1200" dirty="0" smtClean="0">
                <a:solidFill>
                  <a:schemeClr val="tx1"/>
                </a:solidFill>
                <a:latin typeface="+mn-lt"/>
                <a:ea typeface="+mn-ea"/>
                <a:cs typeface="+mn-cs"/>
                <a:hlinkClick r:id="rId3"/>
              </a:rPr>
              <a:t>Generation of Cloned Transgenic Pigs Rich in Omega-3 Fatty Acids.</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Nature Biotechnology</a:t>
            </a:r>
            <a:r>
              <a:rPr lang="en-US" sz="1200" kern="1200" dirty="0" smtClean="0">
                <a:solidFill>
                  <a:schemeClr val="tx1"/>
                </a:solidFill>
                <a:latin typeface="+mn-lt"/>
                <a:ea typeface="+mn-ea"/>
                <a:cs typeface="+mn-cs"/>
              </a:rPr>
              <a:t>, 24(4): 435-436, 2006. IF:41</a:t>
            </a:r>
            <a:br>
              <a:rPr lang="en-US" sz="1200" kern="1200" dirty="0" smtClean="0">
                <a:solidFill>
                  <a:schemeClr val="tx1"/>
                </a:solidFill>
                <a:latin typeface="+mn-lt"/>
                <a:ea typeface="+mn-ea"/>
                <a:cs typeface="+mn-cs"/>
              </a:rPr>
            </a:br>
            <a:r>
              <a:rPr lang="en-US" altLang="zh-CN" sz="1200" b="1" i="1" dirty="0" smtClean="0">
                <a:latin typeface="Times New Roman" pitchFamily="18" charset="0"/>
                <a:cs typeface="Times New Roman" pitchFamily="18" charset="0"/>
              </a:rPr>
              <a:t>Dai YF</a:t>
            </a:r>
            <a:r>
              <a:rPr lang="zh-CN" altLang="en-US" sz="1200" b="1" i="1" dirty="0" smtClean="0">
                <a:latin typeface="Times New Roman" pitchFamily="18" charset="0"/>
                <a:cs typeface="Times New Roman" pitchFamily="18" charset="0"/>
              </a:rPr>
              <a:t>*</a:t>
            </a:r>
            <a:r>
              <a:rPr lang="en-US" altLang="zh-CN" sz="1200" b="1" i="1" dirty="0" smtClean="0">
                <a:latin typeface="Times New Roman" pitchFamily="18" charset="0"/>
                <a:cs typeface="Times New Roman" pitchFamily="18" charset="0"/>
              </a:rPr>
              <a:t>.</a:t>
            </a:r>
            <a:r>
              <a:rPr lang="zh-CN" altLang="en-US" sz="1200" b="1" i="1" dirty="0" smtClean="0">
                <a:latin typeface="Times New Roman" pitchFamily="18" charset="0"/>
                <a:cs typeface="Times New Roman" pitchFamily="18" charset="0"/>
              </a:rPr>
              <a:t> </a:t>
            </a:r>
            <a:r>
              <a:rPr lang="en-US" sz="1200" u="none" strike="noStrike" kern="1200" dirty="0" smtClean="0">
                <a:solidFill>
                  <a:schemeClr val="tx1"/>
                </a:solidFill>
                <a:latin typeface="+mn-lt"/>
                <a:ea typeface="+mn-ea"/>
                <a:cs typeface="+mn-cs"/>
                <a:hlinkClick r:id="rId4"/>
              </a:rPr>
              <a:t>Production of a1,3-Galactosyltransferase Deficient Pigs.</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Science,</a:t>
            </a:r>
            <a:r>
              <a:rPr lang="en-US" sz="1200" kern="1200" dirty="0" smtClean="0">
                <a:solidFill>
                  <a:schemeClr val="tx1"/>
                </a:solidFill>
                <a:latin typeface="+mn-lt"/>
                <a:ea typeface="+mn-ea"/>
                <a:cs typeface="+mn-cs"/>
              </a:rPr>
              <a:t> 299, 411-414, 2003. IF:33</a:t>
            </a:r>
            <a:br>
              <a:rPr lang="en-US" sz="1200" kern="1200" dirty="0" smtClean="0">
                <a:solidFill>
                  <a:schemeClr val="tx1"/>
                </a:solidFill>
                <a:latin typeface="+mn-lt"/>
                <a:ea typeface="+mn-ea"/>
                <a:cs typeface="+mn-cs"/>
              </a:rPr>
            </a:br>
            <a:r>
              <a:rPr lang="en-US" altLang="zh-CN" sz="1200" b="1" i="1" dirty="0" smtClean="0">
                <a:latin typeface="Times New Roman" pitchFamily="18" charset="0"/>
                <a:cs typeface="Times New Roman" pitchFamily="18" charset="0"/>
              </a:rPr>
              <a:t>Dai YF</a:t>
            </a:r>
            <a:r>
              <a:rPr lang="zh-CN" altLang="en-US" sz="1200" b="1" i="1" dirty="0" smtClean="0">
                <a:latin typeface="Times New Roman" pitchFamily="18" charset="0"/>
                <a:cs typeface="Times New Roman" pitchFamily="18" charset="0"/>
              </a:rPr>
              <a:t>*</a:t>
            </a:r>
            <a:r>
              <a:rPr lang="en-US" altLang="zh-CN" sz="1200" b="1" i="1" dirty="0" smtClean="0">
                <a:latin typeface="Times New Roman" pitchFamily="18" charset="0"/>
                <a:cs typeface="Times New Roman" pitchFamily="18" charset="0"/>
              </a:rPr>
              <a:t>.</a:t>
            </a:r>
            <a:r>
              <a:rPr lang="zh-CN" altLang="en-US" sz="1200" b="1" i="1" dirty="0" smtClean="0">
                <a:latin typeface="Times New Roman" pitchFamily="18" charset="0"/>
                <a:cs typeface="Times New Roman" pitchFamily="18" charset="0"/>
              </a:rPr>
              <a:t> </a:t>
            </a:r>
            <a:r>
              <a:rPr lang="en-US" sz="1200" u="none" strike="noStrike" kern="1200" dirty="0" smtClean="0">
                <a:solidFill>
                  <a:schemeClr val="tx1"/>
                </a:solidFill>
                <a:latin typeface="+mn-lt"/>
                <a:ea typeface="+mn-ea"/>
                <a:cs typeface="+mn-cs"/>
                <a:hlinkClick r:id="rId5"/>
              </a:rPr>
              <a:t>Targeted disruption of the 1,3-galactosyltransferase gene in cloned pigs.</a:t>
            </a:r>
            <a:r>
              <a:rPr lang="en-US" sz="1200" u="none" strike="noStrike"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Nature Biotechnology</a:t>
            </a:r>
            <a:r>
              <a:rPr lang="en-US" sz="1200" kern="1200" dirty="0" smtClean="0">
                <a:solidFill>
                  <a:schemeClr val="tx1"/>
                </a:solidFill>
                <a:latin typeface="+mn-lt"/>
                <a:ea typeface="+mn-ea"/>
                <a:cs typeface="+mn-cs"/>
              </a:rPr>
              <a:t>, 20, 251-255, 2002. (</a:t>
            </a:r>
            <a:r>
              <a:rPr lang="en-US" sz="1200" kern="1200" dirty="0" err="1" smtClean="0">
                <a:solidFill>
                  <a:schemeClr val="tx1"/>
                </a:solidFill>
                <a:latin typeface="+mn-lt"/>
                <a:ea typeface="+mn-ea"/>
                <a:cs typeface="+mn-cs"/>
              </a:rPr>
              <a:t>杂志封面</a:t>
            </a:r>
            <a:r>
              <a:rPr lang="en-US" sz="1200" kern="1200" dirty="0" smtClean="0">
                <a:solidFill>
                  <a:schemeClr val="tx1"/>
                </a:solidFill>
                <a:latin typeface="+mn-lt"/>
                <a:ea typeface="+mn-ea"/>
                <a:cs typeface="+mn-cs"/>
              </a:rPr>
              <a:t>). IF:41.5</a:t>
            </a:r>
          </a:p>
          <a:p>
            <a:pPr lvl="0" fontAlgn="base"/>
            <a:endParaRPr lang="en-US" altLang="zh-CN" sz="1200" kern="1200" dirty="0" smtClean="0">
              <a:solidFill>
                <a:schemeClr val="tx1"/>
              </a:solidFill>
              <a:latin typeface="+mn-lt"/>
              <a:ea typeface="+mn-ea"/>
              <a:cs typeface="+mn-cs"/>
            </a:endParaRPr>
          </a:p>
          <a:p>
            <a:pPr lvl="0" fontAlgn="base"/>
            <a:r>
              <a:rPr lang="en-US" sz="1200" b="1" dirty="0" err="1" smtClean="0">
                <a:latin typeface="Times New Roman" pitchFamily="18" charset="0"/>
                <a:cs typeface="Times New Roman" pitchFamily="18" charset="0"/>
              </a:rPr>
              <a:t>Guo</a:t>
            </a:r>
            <a:r>
              <a:rPr lang="en-US" sz="1200" b="1" dirty="0" smtClean="0">
                <a:latin typeface="Times New Roman" pitchFamily="18" charset="0"/>
                <a:cs typeface="Times New Roman" pitchFamily="18" charset="0"/>
              </a:rPr>
              <a:t> X,</a:t>
            </a:r>
            <a:r>
              <a:rPr lang="en-US" sz="1200" dirty="0" smtClean="0">
                <a:latin typeface="Times New Roman" pitchFamily="18" charset="0"/>
                <a:cs typeface="Times New Roman" pitchFamily="18" charset="0"/>
              </a:rPr>
              <a:t> </a:t>
            </a:r>
            <a:r>
              <a:rPr lang="en-US" sz="1200" b="1" dirty="0" err="1" smtClean="0">
                <a:latin typeface="Times New Roman" pitchFamily="18" charset="0"/>
                <a:cs typeface="Times New Roman" pitchFamily="18" charset="0"/>
              </a:rPr>
              <a:t>Sha</a:t>
            </a:r>
            <a:r>
              <a:rPr lang="en-US" sz="1200" b="1" dirty="0" smtClean="0">
                <a:latin typeface="Times New Roman" pitchFamily="18" charset="0"/>
                <a:cs typeface="Times New Roman" pitchFamily="18" charset="0"/>
              </a:rPr>
              <a:t> J*</a:t>
            </a:r>
            <a:r>
              <a:rPr lang="en-US" sz="1200" dirty="0" smtClean="0">
                <a:latin typeface="Times New Roman" pitchFamily="18" charset="0"/>
                <a:cs typeface="Times New Roman" pitchFamily="18" charset="0"/>
              </a:rPr>
              <a:t>. </a:t>
            </a:r>
            <a:r>
              <a:rPr lang="en-US" dirty="0" smtClean="0"/>
              <a:t>Complete meiosis from embryonic stem cell-derived germ cells in vitro. Cell Stem Cell 2016,</a:t>
            </a:r>
            <a:r>
              <a:rPr lang="zh-CN" alt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18(3), 330–340</a:t>
            </a:r>
            <a:endParaRPr lang="zh-CN" altLang="en-US" sz="1200"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err="1" smtClean="0">
                <a:solidFill>
                  <a:schemeClr val="tx1"/>
                </a:solidFill>
                <a:latin typeface="+mn-lt"/>
                <a:ea typeface="+mn-ea"/>
                <a:cs typeface="+mn-cs"/>
              </a:rPr>
              <a:t>Shen</a:t>
            </a:r>
            <a:r>
              <a:rPr lang="en-US" sz="1200" b="1" kern="1200" dirty="0" smtClean="0">
                <a:solidFill>
                  <a:schemeClr val="tx1"/>
                </a:solidFill>
                <a:latin typeface="+mn-lt"/>
                <a:ea typeface="+mn-ea"/>
                <a:cs typeface="+mn-cs"/>
              </a:rPr>
              <a:t> B</a:t>
            </a:r>
            <a:r>
              <a:rPr lang="en-US" sz="1200" kern="1200" dirty="0" smtClean="0">
                <a:solidFill>
                  <a:schemeClr val="tx1"/>
                </a:solidFill>
                <a:latin typeface="+mn-lt"/>
                <a:ea typeface="+mn-ea"/>
                <a:cs typeface="+mn-cs"/>
              </a:rPr>
              <a:t>*.</a:t>
            </a:r>
            <a:r>
              <a:rPr lang="en-US" sz="1200" u="sng" kern="1200" dirty="0" smtClean="0">
                <a:solidFill>
                  <a:schemeClr val="tx1"/>
                </a:solidFill>
                <a:latin typeface="+mn-lt"/>
                <a:ea typeface="+mn-ea"/>
                <a:cs typeface="+mn-cs"/>
              </a:rPr>
              <a:t>Off-target mutations are rare in Cas9-modified mice</a:t>
            </a:r>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Nat Methods.</a:t>
            </a:r>
            <a:r>
              <a:rPr lang="en-US" sz="1200" kern="1200" dirty="0" smtClean="0">
                <a:solidFill>
                  <a:schemeClr val="tx1"/>
                </a:solidFill>
                <a:latin typeface="+mn-lt"/>
                <a:ea typeface="+mn-ea"/>
                <a:cs typeface="+mn-cs"/>
              </a:rPr>
              <a:t> 2015 May 28;12(6):479. </a:t>
            </a:r>
            <a:r>
              <a:rPr lang="en-US" sz="1200" kern="1200" dirty="0" err="1" smtClean="0">
                <a:solidFill>
                  <a:schemeClr val="tx1"/>
                </a:solidFill>
                <a:latin typeface="+mn-lt"/>
                <a:ea typeface="+mn-ea"/>
                <a:cs typeface="+mn-cs"/>
              </a:rPr>
              <a:t>doi</a:t>
            </a:r>
            <a:r>
              <a:rPr lang="en-US" sz="1200" kern="1200" dirty="0" smtClean="0">
                <a:solidFill>
                  <a:schemeClr val="tx1"/>
                </a:solidFill>
                <a:latin typeface="+mn-lt"/>
                <a:ea typeface="+mn-ea"/>
                <a:cs typeface="+mn-cs"/>
              </a:rPr>
              <a:t>: 10.1038/nmeth.3408.(*equal contribution)</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Zhang J*</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Programming and inheritance of parental DNA </a:t>
            </a:r>
            <a:r>
              <a:rPr lang="en-US" sz="1200" u="sng" kern="1200" dirty="0" err="1" smtClean="0">
                <a:solidFill>
                  <a:schemeClr val="tx1"/>
                </a:solidFill>
                <a:latin typeface="+mn-lt"/>
                <a:ea typeface="+mn-ea"/>
                <a:cs typeface="+mn-cs"/>
              </a:rPr>
              <a:t>methylomes</a:t>
            </a:r>
            <a:r>
              <a:rPr lang="en-US" sz="1200" u="sng" kern="1200" dirty="0" smtClean="0">
                <a:solidFill>
                  <a:schemeClr val="tx1"/>
                </a:solidFill>
                <a:latin typeface="+mn-lt"/>
                <a:ea typeface="+mn-ea"/>
                <a:cs typeface="+mn-cs"/>
              </a:rPr>
              <a:t> in mammals.</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Cell</a:t>
            </a:r>
            <a:r>
              <a:rPr lang="en-US" sz="1200" kern="1200" dirty="0" smtClean="0">
                <a:solidFill>
                  <a:schemeClr val="tx1"/>
                </a:solidFill>
                <a:latin typeface="+mn-lt"/>
                <a:ea typeface="+mn-ea"/>
                <a:cs typeface="+mn-cs"/>
              </a:rPr>
              <a:t>. 2014 May 8;157(4):979-91. (*, co-first author)</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Su YQ</a:t>
            </a:r>
            <a:r>
              <a:rPr lang="en-US" sz="1200" kern="1200" dirty="0" smtClean="0">
                <a:solidFill>
                  <a:schemeClr val="tx1"/>
                </a:solidFill>
                <a:latin typeface="+mn-lt"/>
                <a:ea typeface="+mn-ea"/>
                <a:cs typeface="+mn-cs"/>
              </a:rPr>
              <a:t>.</a:t>
            </a:r>
            <a:r>
              <a:rPr lang="en-US" sz="1200" u="sng" kern="1200" dirty="0" smtClean="0">
                <a:solidFill>
                  <a:schemeClr val="tx1"/>
                </a:solidFill>
                <a:latin typeface="+mn-lt"/>
                <a:ea typeface="+mn-ea"/>
                <a:cs typeface="+mn-cs"/>
              </a:rPr>
              <a:t>MARF1 regulates essential </a:t>
            </a:r>
            <a:r>
              <a:rPr lang="en-US" sz="1200" u="sng" kern="1200" dirty="0" err="1" smtClean="0">
                <a:solidFill>
                  <a:schemeClr val="tx1"/>
                </a:solidFill>
                <a:latin typeface="+mn-lt"/>
                <a:ea typeface="+mn-ea"/>
                <a:cs typeface="+mn-cs"/>
              </a:rPr>
              <a:t>oogenic</a:t>
            </a:r>
            <a:r>
              <a:rPr lang="en-US" sz="1200" u="sng" kern="1200" dirty="0" smtClean="0">
                <a:solidFill>
                  <a:schemeClr val="tx1"/>
                </a:solidFill>
                <a:latin typeface="+mn-lt"/>
                <a:ea typeface="+mn-ea"/>
                <a:cs typeface="+mn-cs"/>
              </a:rPr>
              <a:t> processes in mice</a:t>
            </a:r>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Science. </a:t>
            </a:r>
            <a:r>
              <a:rPr lang="en-US" sz="1200" kern="1200" dirty="0" smtClean="0">
                <a:solidFill>
                  <a:schemeClr val="tx1"/>
                </a:solidFill>
                <a:latin typeface="+mn-lt"/>
                <a:ea typeface="+mn-ea"/>
                <a:cs typeface="+mn-cs"/>
              </a:rPr>
              <a:t>335:1496-9,</a:t>
            </a:r>
            <a:r>
              <a:rPr lang="en-US" sz="1200" b="1" i="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2012.</a:t>
            </a:r>
            <a:r>
              <a:rPr lang="en-US" sz="1200" kern="1200" dirty="0" smtClean="0">
                <a:solidFill>
                  <a:schemeClr val="tx1"/>
                </a:solidFill>
                <a:latin typeface="+mn-lt"/>
                <a:ea typeface="+mn-ea"/>
                <a:cs typeface="+mn-cs"/>
              </a:rPr>
              <a:t> IF:33</a:t>
            </a:r>
            <a:endParaRPr lang="zh-CN" alt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latin typeface="+mn-lt"/>
                <a:ea typeface="+mn-ea"/>
                <a:cs typeface="+mn-cs"/>
              </a:rPr>
              <a:t>Gao</a:t>
            </a:r>
            <a:r>
              <a:rPr lang="en-US" sz="1200" b="1" kern="1200" dirty="0" smtClean="0">
                <a:solidFill>
                  <a:schemeClr val="tx1"/>
                </a:solidFill>
                <a:latin typeface="+mn-lt"/>
                <a:ea typeface="+mn-ea"/>
                <a:cs typeface="+mn-cs"/>
              </a:rPr>
              <a:t> J. </a:t>
            </a:r>
            <a:r>
              <a:rPr lang="en-US" sz="1200" u="none" strike="noStrike" kern="1200" dirty="0" smtClean="0">
                <a:solidFill>
                  <a:schemeClr val="tx1"/>
                </a:solidFill>
                <a:latin typeface="+mn-lt"/>
                <a:ea typeface="+mn-ea"/>
                <a:cs typeface="+mn-cs"/>
                <a:hlinkClick r:id="rId6"/>
              </a:rPr>
              <a:t>A novel pathway regulates memory and plasticity via SIRT1 and miR-134.</a:t>
            </a:r>
            <a:r>
              <a:rPr lang="en-US" sz="1200" b="1"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Nature</a:t>
            </a:r>
            <a:r>
              <a:rPr lang="en-US" sz="1200" kern="1200" dirty="0" smtClean="0">
                <a:solidFill>
                  <a:schemeClr val="tx1"/>
                </a:solidFill>
                <a:latin typeface="+mn-lt"/>
                <a:ea typeface="+mn-ea"/>
                <a:cs typeface="+mn-cs"/>
              </a:rPr>
              <a:t>. 466:1105-9.2010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Wang X. </a:t>
            </a:r>
            <a:r>
              <a:rPr lang="en-US" sz="1200" u="sng" kern="1200" dirty="0" err="1" smtClean="0">
                <a:solidFill>
                  <a:schemeClr val="tx1"/>
                </a:solidFill>
                <a:latin typeface="+mn-lt"/>
                <a:ea typeface="+mn-ea"/>
                <a:cs typeface="+mn-cs"/>
              </a:rPr>
              <a:t>Oxysterol</a:t>
            </a:r>
            <a:r>
              <a:rPr lang="en-US" sz="1200" u="sng" kern="1200" dirty="0" smtClean="0">
                <a:solidFill>
                  <a:schemeClr val="tx1"/>
                </a:solidFill>
                <a:latin typeface="+mn-lt"/>
                <a:ea typeface="+mn-ea"/>
                <a:cs typeface="+mn-cs"/>
              </a:rPr>
              <a:t> gradient generation </a:t>
            </a:r>
            <a:r>
              <a:rPr lang="en-US" sz="1200" u="sng" kern="1200" dirty="0" err="1" smtClean="0">
                <a:solidFill>
                  <a:schemeClr val="tx1"/>
                </a:solidFill>
                <a:latin typeface="+mn-lt"/>
                <a:ea typeface="+mn-ea"/>
                <a:cs typeface="+mn-cs"/>
              </a:rPr>
              <a:t>bylymphoid</a:t>
            </a:r>
            <a:r>
              <a:rPr lang="en-US" sz="1200" u="sng" kern="1200" dirty="0" smtClean="0">
                <a:solidFill>
                  <a:schemeClr val="tx1"/>
                </a:solidFill>
                <a:latin typeface="+mn-lt"/>
                <a:ea typeface="+mn-ea"/>
                <a:cs typeface="+mn-cs"/>
              </a:rPr>
              <a:t> </a:t>
            </a:r>
            <a:r>
              <a:rPr lang="en-US" sz="1200" u="sng" kern="1200" dirty="0" err="1" smtClean="0">
                <a:solidFill>
                  <a:schemeClr val="tx1"/>
                </a:solidFill>
                <a:latin typeface="+mn-lt"/>
                <a:ea typeface="+mn-ea"/>
                <a:cs typeface="+mn-cs"/>
              </a:rPr>
              <a:t>stromal</a:t>
            </a:r>
            <a:r>
              <a:rPr lang="en-US" sz="1200" u="sng" kern="1200" dirty="0" smtClean="0">
                <a:solidFill>
                  <a:schemeClr val="tx1"/>
                </a:solidFill>
                <a:latin typeface="+mn-lt"/>
                <a:ea typeface="+mn-ea"/>
                <a:cs typeface="+mn-cs"/>
              </a:rPr>
              <a:t> cells guides a </a:t>
            </a:r>
            <a:r>
              <a:rPr lang="en-US" sz="1200" u="sng" kern="1200" dirty="0" err="1" smtClean="0">
                <a:solidFill>
                  <a:schemeClr val="tx1"/>
                </a:solidFill>
                <a:latin typeface="+mn-lt"/>
                <a:ea typeface="+mn-ea"/>
                <a:cs typeface="+mn-cs"/>
              </a:rPr>
              <a:t>ctivated</a:t>
            </a:r>
            <a:r>
              <a:rPr lang="en-US" sz="1200" u="sng" kern="1200" dirty="0" smtClean="0">
                <a:solidFill>
                  <a:schemeClr val="tx1"/>
                </a:solidFill>
                <a:latin typeface="+mn-lt"/>
                <a:ea typeface="+mn-ea"/>
                <a:cs typeface="+mn-cs"/>
              </a:rPr>
              <a:t> B cells movement during </a:t>
            </a:r>
            <a:r>
              <a:rPr lang="en-US" sz="1200" u="sng" kern="1200" dirty="0" err="1" smtClean="0">
                <a:solidFill>
                  <a:schemeClr val="tx1"/>
                </a:solidFill>
                <a:latin typeface="+mn-lt"/>
                <a:ea typeface="+mn-ea"/>
                <a:cs typeface="+mn-cs"/>
              </a:rPr>
              <a:t>humoral</a:t>
            </a:r>
            <a:r>
              <a:rPr lang="en-US" sz="1200" u="sng" kern="1200" dirty="0" smtClean="0">
                <a:solidFill>
                  <a:schemeClr val="tx1"/>
                </a:solidFill>
                <a:latin typeface="+mn-lt"/>
                <a:ea typeface="+mn-ea"/>
                <a:cs typeface="+mn-cs"/>
              </a:rPr>
              <a:t> responses</a:t>
            </a:r>
            <a:r>
              <a:rPr lang="en-US" sz="1200" kern="1200" dirty="0" smtClean="0">
                <a:solidFill>
                  <a:schemeClr val="tx1"/>
                </a:solidFill>
                <a:latin typeface="+mn-lt"/>
                <a:ea typeface="+mn-ea"/>
                <a:cs typeface="+mn-cs"/>
              </a:rPr>
              <a:t>.  Immunity  2012, 37(3):</a:t>
            </a:r>
            <a:r>
              <a:rPr lang="en-US" sz="1200" kern="1200" smtClean="0">
                <a:solidFill>
                  <a:schemeClr val="tx1"/>
                </a:solidFill>
                <a:latin typeface="+mn-lt"/>
                <a:ea typeface="+mn-ea"/>
                <a:cs typeface="+mn-cs"/>
              </a:rPr>
              <a:t>535-548.</a:t>
            </a:r>
          </a:p>
        </p:txBody>
      </p:sp>
      <p:sp>
        <p:nvSpPr>
          <p:cNvPr id="4" name="灯片编号占位符 3"/>
          <p:cNvSpPr>
            <a:spLocks noGrp="1"/>
          </p:cNvSpPr>
          <p:nvPr>
            <p:ph type="sldNum" sz="quarter" idx="10"/>
          </p:nvPr>
        </p:nvSpPr>
        <p:spPr/>
        <p:txBody>
          <a:bodyPr/>
          <a:lstStyle/>
          <a:p>
            <a:fld id="{318E880B-CAD3-4491-ABC1-E7874D890B2D}" type="slidenum">
              <a:rPr lang="zh-CN" altLang="en-US" smtClean="0"/>
              <a:pPr/>
              <a:t>48</a:t>
            </a:fld>
            <a:endParaRPr lang="zh-CN" altLang="en-US"/>
          </a:p>
        </p:txBody>
      </p:sp>
    </p:spTree>
    <p:extLst>
      <p:ext uri="{BB962C8B-B14F-4D97-AF65-F5344CB8AC3E}">
        <p14:creationId xmlns:p14="http://schemas.microsoft.com/office/powerpoint/2010/main" val="315841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2"/>
      </p:bgRef>
    </p:bg>
    <p:spTree>
      <p:nvGrpSpPr>
        <p:cNvPr id="1" name=""/>
        <p:cNvGrpSpPr/>
        <p:nvPr/>
      </p:nvGrpSpPr>
      <p:grpSpPr>
        <a:xfrm>
          <a:off x="0" y="0"/>
          <a:ext cx="0" cy="0"/>
          <a:chOff x="0" y="0"/>
          <a:chExt cx="0" cy="0"/>
        </a:xfrm>
      </p:grpSpPr>
      <p:sp>
        <p:nvSpPr>
          <p:cNvPr id="4" name="矩形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矩形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标题 7"/>
          <p:cNvSpPr>
            <a:spLocks noGrp="1"/>
          </p:cNvSpPr>
          <p:nvPr>
            <p:ph type="ctrTitle"/>
          </p:nvPr>
        </p:nvSpPr>
        <p:spPr>
          <a:xfrm>
            <a:off x="2362200" y="4038600"/>
            <a:ext cx="6477000" cy="1828800"/>
          </a:xfrm>
        </p:spPr>
        <p:txBody>
          <a:bodyPr anchor="b"/>
          <a:lstStyle>
            <a:lvl1pPr>
              <a:defRPr cap="all" baseline="0"/>
            </a:lvl1pPr>
          </a:lstStyle>
          <a:p>
            <a:r>
              <a:rPr lang="zh-CN" altLang="en-US" smtClean="0"/>
              <a:t>单击此处编辑母版标题样式</a:t>
            </a:r>
            <a:endParaRPr lang="en-US"/>
          </a:p>
        </p:txBody>
      </p:sp>
      <p:sp>
        <p:nvSpPr>
          <p:cNvPr id="9" name="副标题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7" name="日期占位符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E6BC284C-3D00-4AEE-84F5-07B42427E69B}" type="datetimeFigureOut">
              <a:rPr lang="zh-CN" altLang="en-US"/>
              <a:pPr>
                <a:defRPr/>
              </a:pPr>
              <a:t>2021/11/16</a:t>
            </a:fld>
            <a:endParaRPr lang="zh-CN" altLang="en-US"/>
          </a:p>
        </p:txBody>
      </p:sp>
      <p:sp>
        <p:nvSpPr>
          <p:cNvPr id="10" name="页脚占位符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zh-CN" altLang="en-US"/>
          </a:p>
        </p:txBody>
      </p:sp>
      <p:sp>
        <p:nvSpPr>
          <p:cNvPr id="11" name="灯片编号占位符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8FA34146-E756-4AD1-938C-CB6EB346049E}" type="slidenum">
              <a:rPr lang="zh-CN" altLang="en-US"/>
              <a:pPr>
                <a:defRPr/>
              </a:pPr>
              <a:t>‹#›</a:t>
            </a:fld>
            <a:endParaRPr lang="zh-CN" altLang="en-US"/>
          </a:p>
        </p:txBody>
      </p:sp>
    </p:spTree>
    <p:extLst>
      <p:ext uri="{BB962C8B-B14F-4D97-AF65-F5344CB8AC3E}">
        <p14:creationId xmlns:p14="http://schemas.microsoft.com/office/powerpoint/2010/main" val="34173626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fld id="{C21CE600-CF62-45CE-9546-0E3A9F83436F}" type="datetimeFigureOut">
              <a:rPr lang="zh-CN" altLang="en-US"/>
              <a:pPr>
                <a:defRPr/>
              </a:pPr>
              <a:t>2021/11/16</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B7DA0328-E714-43A8-ADEE-6E6D64D130E6}" type="slidenum">
              <a:rPr lang="zh-CN" altLang="en-US"/>
              <a:pPr>
                <a:defRPr/>
              </a:pPr>
              <a:t>‹#›</a:t>
            </a:fld>
            <a:endParaRPr lang="zh-CN" altLang="en-US"/>
          </a:p>
        </p:txBody>
      </p:sp>
    </p:spTree>
    <p:extLst>
      <p:ext uri="{BB962C8B-B14F-4D97-AF65-F5344CB8AC3E}">
        <p14:creationId xmlns:p14="http://schemas.microsoft.com/office/powerpoint/2010/main" val="209403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矩形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矩形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矩形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竖排标题 1"/>
          <p:cNvSpPr>
            <a:spLocks noGrp="1"/>
          </p:cNvSpPr>
          <p:nvPr>
            <p:ph type="title" orient="vert"/>
          </p:nvPr>
        </p:nvSpPr>
        <p:spPr>
          <a:xfrm>
            <a:off x="6553200" y="609600"/>
            <a:ext cx="2057400" cy="5516563"/>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609600"/>
            <a:ext cx="5562600" cy="551656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3"/>
          <p:cNvSpPr>
            <a:spLocks noGrp="1"/>
          </p:cNvSpPr>
          <p:nvPr>
            <p:ph type="dt" sz="half" idx="10"/>
          </p:nvPr>
        </p:nvSpPr>
        <p:spPr>
          <a:xfrm>
            <a:off x="6553200" y="6248400"/>
            <a:ext cx="2209800" cy="365125"/>
          </a:xfrm>
        </p:spPr>
        <p:txBody>
          <a:bodyPr/>
          <a:lstStyle>
            <a:lvl1pPr>
              <a:defRPr/>
            </a:lvl1pPr>
          </a:lstStyle>
          <a:p>
            <a:pPr>
              <a:defRPr/>
            </a:pPr>
            <a:fld id="{A3775FDE-A93D-4088-99BC-A2E8FA2D4015}" type="datetimeFigureOut">
              <a:rPr lang="zh-CN" altLang="en-US"/>
              <a:pPr>
                <a:defRPr/>
              </a:pPr>
              <a:t>2021/11/16</a:t>
            </a:fld>
            <a:endParaRPr lang="zh-CN" altLang="en-US"/>
          </a:p>
        </p:txBody>
      </p:sp>
      <p:sp>
        <p:nvSpPr>
          <p:cNvPr id="8" name="页脚占位符 4"/>
          <p:cNvSpPr>
            <a:spLocks noGrp="1"/>
          </p:cNvSpPr>
          <p:nvPr>
            <p:ph type="ftr" sz="quarter" idx="11"/>
          </p:nvPr>
        </p:nvSpPr>
        <p:spPr>
          <a:xfrm>
            <a:off x="457200" y="6248400"/>
            <a:ext cx="5573713" cy="365125"/>
          </a:xfrm>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a:xfrm rot="5400000">
            <a:off x="5989638" y="144462"/>
            <a:ext cx="533400" cy="244475"/>
          </a:xfrm>
        </p:spPr>
        <p:txBody>
          <a:bodyPr/>
          <a:lstStyle>
            <a:lvl1pPr>
              <a:defRPr/>
            </a:lvl1pPr>
          </a:lstStyle>
          <a:p>
            <a:pPr>
              <a:defRPr/>
            </a:pPr>
            <a:fld id="{CC0F8E55-2A42-4A48-882C-EE62AD780537}" type="slidenum">
              <a:rPr lang="zh-CN" altLang="en-US"/>
              <a:pPr>
                <a:defRPr/>
              </a:pPr>
              <a:t>‹#›</a:t>
            </a:fld>
            <a:endParaRPr lang="zh-CN" altLang="en-US"/>
          </a:p>
        </p:txBody>
      </p:sp>
    </p:spTree>
    <p:extLst>
      <p:ext uri="{BB962C8B-B14F-4D97-AF65-F5344CB8AC3E}">
        <p14:creationId xmlns:p14="http://schemas.microsoft.com/office/powerpoint/2010/main" val="290737950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228600"/>
            <a:ext cx="8153400" cy="990600"/>
          </a:xfrm>
        </p:spPr>
        <p:txBody>
          <a:bodyPr/>
          <a:lstStyle/>
          <a:p>
            <a:r>
              <a:rPr lang="zh-CN" altLang="en-US" smtClean="0"/>
              <a:t>单击此处编辑母版标题样式</a:t>
            </a:r>
            <a:endParaRPr lang="en-US"/>
          </a:p>
        </p:txBody>
      </p:sp>
      <p:sp>
        <p:nvSpPr>
          <p:cNvPr id="8" name="内容占位符 7"/>
          <p:cNvSpPr>
            <a:spLocks noGrp="1"/>
          </p:cNvSpPr>
          <p:nvPr>
            <p:ph sz="quarter" idx="1"/>
          </p:nvPr>
        </p:nvSpPr>
        <p:spPr>
          <a:xfrm>
            <a:off x="612648" y="1600200"/>
            <a:ext cx="8153400" cy="4495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3"/>
          <p:cNvSpPr>
            <a:spLocks noGrp="1"/>
          </p:cNvSpPr>
          <p:nvPr>
            <p:ph type="dt" sz="half" idx="10"/>
          </p:nvPr>
        </p:nvSpPr>
        <p:spPr/>
        <p:txBody>
          <a:bodyPr/>
          <a:lstStyle>
            <a:lvl1pPr>
              <a:defRPr/>
            </a:lvl1pPr>
          </a:lstStyle>
          <a:p>
            <a:pPr>
              <a:defRPr/>
            </a:pPr>
            <a:fld id="{BCCE68B1-3C11-4769-A55E-86D74D084DD5}" type="datetimeFigureOut">
              <a:rPr lang="zh-CN" altLang="en-US"/>
              <a:pPr>
                <a:defRPr/>
              </a:pPr>
              <a:t>2021/11/16</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pPr>
              <a:defRPr/>
            </a:pPr>
            <a:fld id="{AEAAC7E8-61D4-44BF-88B1-0E2BA8EF54D9}" type="slidenum">
              <a:rPr lang="zh-CN" altLang="en-US"/>
              <a:pPr>
                <a:defRPr/>
              </a:pPr>
              <a:t>‹#›</a:t>
            </a:fld>
            <a:endParaRPr lang="zh-CN" altLang="en-US"/>
          </a:p>
        </p:txBody>
      </p:sp>
    </p:spTree>
    <p:extLst>
      <p:ext uri="{BB962C8B-B14F-4D97-AF65-F5344CB8AC3E}">
        <p14:creationId xmlns:p14="http://schemas.microsoft.com/office/powerpoint/2010/main" val="911688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4" name="矩形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矩形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文本占位符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2" name="标题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zh-CN" altLang="en-US" smtClean="0"/>
              <a:t>单击此处编辑母版标题样式</a:t>
            </a:r>
            <a:endParaRPr lang="en-US"/>
          </a:p>
        </p:txBody>
      </p:sp>
      <p:sp>
        <p:nvSpPr>
          <p:cNvPr id="7" name="日期占位符 11"/>
          <p:cNvSpPr>
            <a:spLocks noGrp="1"/>
          </p:cNvSpPr>
          <p:nvPr>
            <p:ph type="dt" sz="half" idx="10"/>
          </p:nvPr>
        </p:nvSpPr>
        <p:spPr/>
        <p:txBody>
          <a:bodyPr/>
          <a:lstStyle>
            <a:lvl1pPr>
              <a:defRPr/>
            </a:lvl1pPr>
          </a:lstStyle>
          <a:p>
            <a:pPr>
              <a:defRPr/>
            </a:pPr>
            <a:fld id="{DB58EA99-4D79-4BC4-8586-6D77A1926965}" type="datetimeFigureOut">
              <a:rPr lang="zh-CN" altLang="en-US"/>
              <a:pPr>
                <a:defRPr/>
              </a:pPr>
              <a:t>2021/11/16</a:t>
            </a:fld>
            <a:endParaRPr lang="zh-CN" altLang="en-US"/>
          </a:p>
        </p:txBody>
      </p:sp>
      <p:sp>
        <p:nvSpPr>
          <p:cNvPr id="8" name="灯片编号占位符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52980314-6D29-4041-9543-C9158742D6F1}" type="slidenum">
              <a:rPr lang="zh-CN" altLang="en-US"/>
              <a:pPr>
                <a:defRPr/>
              </a:pPr>
              <a:t>‹#›</a:t>
            </a:fld>
            <a:endParaRPr lang="zh-CN" altLang="en-US"/>
          </a:p>
        </p:txBody>
      </p:sp>
      <p:sp>
        <p:nvSpPr>
          <p:cNvPr id="9" name="页脚占位符 13"/>
          <p:cNvSpPr>
            <a:spLocks noGrp="1"/>
          </p:cNvSpPr>
          <p:nvPr>
            <p:ph type="ftr" sz="quarter" idx="12"/>
          </p:nvPr>
        </p:nvSpPr>
        <p:spPr/>
        <p:txBody>
          <a:bodyPr/>
          <a:lstStyle>
            <a:lvl1pPr>
              <a:defRPr/>
            </a:lvl1pPr>
          </a:lstStyle>
          <a:p>
            <a:pPr>
              <a:defRPr/>
            </a:pPr>
            <a:endParaRPr lang="zh-CN" altLang="en-US"/>
          </a:p>
        </p:txBody>
      </p:sp>
    </p:spTree>
    <p:extLst>
      <p:ext uri="{BB962C8B-B14F-4D97-AF65-F5344CB8AC3E}">
        <p14:creationId xmlns:p14="http://schemas.microsoft.com/office/powerpoint/2010/main" val="232006896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9" name="内容占位符 8"/>
          <p:cNvSpPr>
            <a:spLocks noGrp="1"/>
          </p:cNvSpPr>
          <p:nvPr>
            <p:ph sz="quarter" idx="1"/>
          </p:nvPr>
        </p:nvSpPr>
        <p:spPr>
          <a:xfrm>
            <a:off x="609600" y="1589567"/>
            <a:ext cx="3886200" cy="4572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内容占位符 10"/>
          <p:cNvSpPr>
            <a:spLocks noGrp="1"/>
          </p:cNvSpPr>
          <p:nvPr>
            <p:ph sz="quarter" idx="2"/>
          </p:nvPr>
        </p:nvSpPr>
        <p:spPr>
          <a:xfrm>
            <a:off x="4844901" y="1589567"/>
            <a:ext cx="3886200" cy="4572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7"/>
          <p:cNvSpPr>
            <a:spLocks noGrp="1"/>
          </p:cNvSpPr>
          <p:nvPr>
            <p:ph type="dt" sz="half" idx="10"/>
          </p:nvPr>
        </p:nvSpPr>
        <p:spPr/>
        <p:txBody>
          <a:bodyPr rtlCol="0"/>
          <a:lstStyle>
            <a:lvl1pPr>
              <a:defRPr/>
            </a:lvl1pPr>
          </a:lstStyle>
          <a:p>
            <a:pPr>
              <a:defRPr/>
            </a:pPr>
            <a:fld id="{585E1A10-77D6-4ADF-B7E1-C9C6B07948B0}" type="datetimeFigureOut">
              <a:rPr lang="zh-CN" altLang="en-US"/>
              <a:pPr>
                <a:defRPr/>
              </a:pPr>
              <a:t>2021/11/16</a:t>
            </a:fld>
            <a:endParaRPr lang="zh-CN" altLang="en-US"/>
          </a:p>
        </p:txBody>
      </p:sp>
      <p:sp>
        <p:nvSpPr>
          <p:cNvPr id="6" name="灯片编号占位符 9"/>
          <p:cNvSpPr>
            <a:spLocks noGrp="1"/>
          </p:cNvSpPr>
          <p:nvPr>
            <p:ph type="sldNum" sz="quarter" idx="11"/>
          </p:nvPr>
        </p:nvSpPr>
        <p:spPr/>
        <p:txBody>
          <a:bodyPr rtlCol="0"/>
          <a:lstStyle>
            <a:lvl1pPr>
              <a:defRPr/>
            </a:lvl1pPr>
          </a:lstStyle>
          <a:p>
            <a:pPr>
              <a:defRPr/>
            </a:pPr>
            <a:fld id="{B544D178-A566-4D12-8F74-AF00A5F4E659}" type="slidenum">
              <a:rPr lang="zh-CN" altLang="en-US"/>
              <a:pPr>
                <a:defRPr/>
              </a:pPr>
              <a:t>‹#›</a:t>
            </a:fld>
            <a:endParaRPr lang="zh-CN" altLang="en-US"/>
          </a:p>
        </p:txBody>
      </p:sp>
      <p:sp>
        <p:nvSpPr>
          <p:cNvPr id="7" name="页脚占位符 11"/>
          <p:cNvSpPr>
            <a:spLocks noGrp="1"/>
          </p:cNvSpPr>
          <p:nvPr>
            <p:ph type="ftr" sz="quarter" idx="12"/>
          </p:nvPr>
        </p:nvSpPr>
        <p:spPr/>
        <p:txBody>
          <a:bodyPr rtlCol="0"/>
          <a:lstStyle>
            <a:lvl1pPr>
              <a:defRPr/>
            </a:lvl1pPr>
          </a:lstStyle>
          <a:p>
            <a:pPr>
              <a:defRPr/>
            </a:pPr>
            <a:endParaRPr lang="zh-CN" altLang="en-US"/>
          </a:p>
        </p:txBody>
      </p:sp>
    </p:spTree>
    <p:extLst>
      <p:ext uri="{BB962C8B-B14F-4D97-AF65-F5344CB8AC3E}">
        <p14:creationId xmlns:p14="http://schemas.microsoft.com/office/powerpoint/2010/main" val="377468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273050"/>
            <a:ext cx="8153400" cy="869950"/>
          </a:xfrm>
        </p:spPr>
        <p:txBody>
          <a:bodyPr/>
          <a:lstStyle>
            <a:lvl1pPr>
              <a:defRPr/>
            </a:lvl1pPr>
          </a:lstStyle>
          <a:p>
            <a:r>
              <a:rPr lang="zh-CN" altLang="en-US" smtClean="0"/>
              <a:t>单击此处编辑母版标题样式</a:t>
            </a:r>
            <a:endParaRPr lang="en-US"/>
          </a:p>
        </p:txBody>
      </p:sp>
      <p:sp>
        <p:nvSpPr>
          <p:cNvPr id="11" name="内容占位符 10"/>
          <p:cNvSpPr>
            <a:spLocks noGrp="1"/>
          </p:cNvSpPr>
          <p:nvPr>
            <p:ph sz="quarter" idx="2"/>
          </p:nvPr>
        </p:nvSpPr>
        <p:spPr>
          <a:xfrm>
            <a:off x="609600" y="2438400"/>
            <a:ext cx="3886200" cy="3581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3" name="内容占位符 12"/>
          <p:cNvSpPr>
            <a:spLocks noGrp="1"/>
          </p:cNvSpPr>
          <p:nvPr>
            <p:ph sz="quarter" idx="4"/>
          </p:nvPr>
        </p:nvSpPr>
        <p:spPr>
          <a:xfrm>
            <a:off x="4800600" y="2438400"/>
            <a:ext cx="3886200" cy="3581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zh-CN" altLang="en-US" smtClean="0"/>
              <a:t>单击此处编辑母版文本样式</a:t>
            </a:r>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zh-CN" altLang="en-US" smtClean="0"/>
              <a:t>单击此处编辑母版文本样式</a:t>
            </a:r>
          </a:p>
        </p:txBody>
      </p:sp>
      <p:sp>
        <p:nvSpPr>
          <p:cNvPr id="7" name="日期占位符 9"/>
          <p:cNvSpPr>
            <a:spLocks noGrp="1"/>
          </p:cNvSpPr>
          <p:nvPr>
            <p:ph type="dt" sz="half" idx="10"/>
          </p:nvPr>
        </p:nvSpPr>
        <p:spPr/>
        <p:txBody>
          <a:bodyPr rtlCol="0"/>
          <a:lstStyle>
            <a:lvl1pPr>
              <a:defRPr/>
            </a:lvl1pPr>
          </a:lstStyle>
          <a:p>
            <a:pPr>
              <a:defRPr/>
            </a:pPr>
            <a:fld id="{6F0EC0D5-4F02-46F2-ABF0-7ECF659DD1CE}" type="datetimeFigureOut">
              <a:rPr lang="zh-CN" altLang="en-US"/>
              <a:pPr>
                <a:defRPr/>
              </a:pPr>
              <a:t>2021/11/16</a:t>
            </a:fld>
            <a:endParaRPr lang="zh-CN" altLang="en-US"/>
          </a:p>
        </p:txBody>
      </p:sp>
      <p:sp>
        <p:nvSpPr>
          <p:cNvPr id="8" name="灯片编号占位符 11"/>
          <p:cNvSpPr>
            <a:spLocks noGrp="1"/>
          </p:cNvSpPr>
          <p:nvPr>
            <p:ph type="sldNum" sz="quarter" idx="11"/>
          </p:nvPr>
        </p:nvSpPr>
        <p:spPr/>
        <p:txBody>
          <a:bodyPr rtlCol="0"/>
          <a:lstStyle>
            <a:lvl1pPr>
              <a:defRPr/>
            </a:lvl1pPr>
          </a:lstStyle>
          <a:p>
            <a:pPr>
              <a:defRPr/>
            </a:pPr>
            <a:fld id="{F3D437D6-C267-467C-B76A-45C88FA87194}" type="slidenum">
              <a:rPr lang="zh-CN" altLang="en-US"/>
              <a:pPr>
                <a:defRPr/>
              </a:pPr>
              <a:t>‹#›</a:t>
            </a:fld>
            <a:endParaRPr lang="zh-CN" altLang="en-US"/>
          </a:p>
        </p:txBody>
      </p:sp>
      <p:sp>
        <p:nvSpPr>
          <p:cNvPr id="9" name="页脚占位符 13"/>
          <p:cNvSpPr>
            <a:spLocks noGrp="1"/>
          </p:cNvSpPr>
          <p:nvPr>
            <p:ph type="ftr" sz="quarter" idx="12"/>
          </p:nvPr>
        </p:nvSpPr>
        <p:spPr/>
        <p:txBody>
          <a:bodyPr rtlCol="0"/>
          <a:lstStyle>
            <a:lvl1pPr>
              <a:defRPr/>
            </a:lvl1pPr>
          </a:lstStyle>
          <a:p>
            <a:pPr>
              <a:defRPr/>
            </a:pPr>
            <a:endParaRPr lang="zh-CN" altLang="en-US"/>
          </a:p>
        </p:txBody>
      </p:sp>
    </p:spTree>
    <p:extLst>
      <p:ext uri="{BB962C8B-B14F-4D97-AF65-F5344CB8AC3E}">
        <p14:creationId xmlns:p14="http://schemas.microsoft.com/office/powerpoint/2010/main" val="387738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13"/>
          <p:cNvSpPr>
            <a:spLocks noGrp="1"/>
          </p:cNvSpPr>
          <p:nvPr>
            <p:ph type="dt" sz="half" idx="10"/>
          </p:nvPr>
        </p:nvSpPr>
        <p:spPr/>
        <p:txBody>
          <a:bodyPr/>
          <a:lstStyle>
            <a:lvl1pPr>
              <a:defRPr/>
            </a:lvl1pPr>
          </a:lstStyle>
          <a:p>
            <a:pPr>
              <a:defRPr/>
            </a:pPr>
            <a:fld id="{6278D247-606E-4848-A092-646D73235974}" type="datetimeFigureOut">
              <a:rPr lang="zh-CN" altLang="en-US"/>
              <a:pPr>
                <a:defRPr/>
              </a:pPr>
              <a:t>2021/11/16</a:t>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22"/>
          <p:cNvSpPr>
            <a:spLocks noGrp="1"/>
          </p:cNvSpPr>
          <p:nvPr>
            <p:ph type="sldNum" sz="quarter" idx="12"/>
          </p:nvPr>
        </p:nvSpPr>
        <p:spPr/>
        <p:txBody>
          <a:bodyPr/>
          <a:lstStyle>
            <a:lvl1pPr>
              <a:defRPr/>
            </a:lvl1pPr>
          </a:lstStyle>
          <a:p>
            <a:pPr>
              <a:defRPr/>
            </a:pPr>
            <a:fld id="{7DE4CE2A-54D7-4853-B91E-5A22DBEC5591}" type="slidenum">
              <a:rPr lang="zh-CN" altLang="en-US"/>
              <a:pPr>
                <a:defRPr/>
              </a:pPr>
              <a:t>‹#›</a:t>
            </a:fld>
            <a:endParaRPr lang="zh-CN" altLang="en-US"/>
          </a:p>
        </p:txBody>
      </p:sp>
    </p:spTree>
    <p:extLst>
      <p:ext uri="{BB962C8B-B14F-4D97-AF65-F5344CB8AC3E}">
        <p14:creationId xmlns:p14="http://schemas.microsoft.com/office/powerpoint/2010/main" val="157506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133CC684-2F10-45EE-B940-1508042C9A09}" type="datetimeFigureOut">
              <a:rPr lang="zh-CN" altLang="en-US"/>
              <a:pPr>
                <a:defRPr/>
              </a:pPr>
              <a:t>2021/11/16</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D7BADB46-1117-4E5C-B045-91B4B8A8052C}" type="slidenum">
              <a:rPr lang="zh-CN" altLang="en-US"/>
              <a:pPr>
                <a:defRPr/>
              </a:pPr>
              <a:t>‹#›</a:t>
            </a:fld>
            <a:endParaRPr lang="zh-CN" altLang="en-US"/>
          </a:p>
        </p:txBody>
      </p:sp>
    </p:spTree>
    <p:extLst>
      <p:ext uri="{BB962C8B-B14F-4D97-AF65-F5344CB8AC3E}">
        <p14:creationId xmlns:p14="http://schemas.microsoft.com/office/powerpoint/2010/main" val="164287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lstStyle>
            <a:lvl1pPr algn="l">
              <a:buNone/>
              <a:defRPr sz="4400" b="0"/>
            </a:lvl1pPr>
          </a:lstStyle>
          <a:p>
            <a:r>
              <a:rPr lang="zh-CN" altLang="en-US" smtClean="0"/>
              <a:t>单击此处编辑母版标题样式</a:t>
            </a:r>
            <a:endParaRPr lang="en-US"/>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p>
        </p:txBody>
      </p:sp>
      <p:sp>
        <p:nvSpPr>
          <p:cNvPr id="9" name="内容占位符 8"/>
          <p:cNvSpPr>
            <a:spLocks noGrp="1"/>
          </p:cNvSpPr>
          <p:nvPr>
            <p:ph sz="quarter" idx="1"/>
          </p:nvPr>
        </p:nvSpPr>
        <p:spPr>
          <a:xfrm>
            <a:off x="2362200" y="1752600"/>
            <a:ext cx="6400800" cy="4419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13"/>
          <p:cNvSpPr>
            <a:spLocks noGrp="1"/>
          </p:cNvSpPr>
          <p:nvPr>
            <p:ph type="dt" sz="half" idx="10"/>
          </p:nvPr>
        </p:nvSpPr>
        <p:spPr/>
        <p:txBody>
          <a:bodyPr/>
          <a:lstStyle>
            <a:lvl1pPr>
              <a:defRPr/>
            </a:lvl1pPr>
          </a:lstStyle>
          <a:p>
            <a:pPr>
              <a:defRPr/>
            </a:pPr>
            <a:fld id="{F6A170D2-B62C-45F5-B8D0-6EF7C2A2EC87}" type="datetimeFigureOut">
              <a:rPr lang="zh-CN" altLang="en-US"/>
              <a:pPr>
                <a:defRPr/>
              </a:pPr>
              <a:t>2021/11/16</a:t>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pPr>
              <a:defRPr/>
            </a:pPr>
            <a:fld id="{468BBDE7-9A85-4122-8E4A-42810B706823}" type="slidenum">
              <a:rPr lang="zh-CN" altLang="en-US"/>
              <a:pPr>
                <a:defRPr/>
              </a:pPr>
              <a:t>‹#›</a:t>
            </a:fld>
            <a:endParaRPr lang="zh-CN" altLang="en-US"/>
          </a:p>
        </p:txBody>
      </p:sp>
    </p:spTree>
    <p:extLst>
      <p:ext uri="{BB962C8B-B14F-4D97-AF65-F5344CB8AC3E}">
        <p14:creationId xmlns:p14="http://schemas.microsoft.com/office/powerpoint/2010/main" val="396157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3">
        <a:schemeClr val="bg2"/>
      </p:bgRef>
    </p:bg>
    <p:spTree>
      <p:nvGrpSpPr>
        <p:cNvPr id="1" name=""/>
        <p:cNvGrpSpPr/>
        <p:nvPr/>
      </p:nvGrpSpPr>
      <p:grpSpPr>
        <a:xfrm>
          <a:off x="0" y="0"/>
          <a:ext cx="0" cy="0"/>
          <a:chOff x="0" y="0"/>
          <a:chExt cx="0" cy="0"/>
        </a:xfrm>
      </p:grpSpPr>
      <p:sp>
        <p:nvSpPr>
          <p:cNvPr id="5" name="矩形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矩形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矩形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矩形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CN" altLang="en-US" smtClean="0"/>
              <a:t>单击此处编辑母版文本样式</a:t>
            </a:r>
          </a:p>
        </p:txBody>
      </p:sp>
      <p:sp>
        <p:nvSpPr>
          <p:cNvPr id="2" name="标题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zh-CN" altLang="en-US" smtClean="0"/>
              <a:t>单击此处编辑母版标题样式</a:t>
            </a:r>
            <a:endParaRPr lang="en-US"/>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9" name="日期占位符 11"/>
          <p:cNvSpPr>
            <a:spLocks noGrp="1"/>
          </p:cNvSpPr>
          <p:nvPr>
            <p:ph type="dt" sz="half" idx="10"/>
          </p:nvPr>
        </p:nvSpPr>
        <p:spPr>
          <a:xfrm>
            <a:off x="6248400" y="6248400"/>
            <a:ext cx="2667000" cy="365125"/>
          </a:xfrm>
        </p:spPr>
        <p:txBody>
          <a:bodyPr rtlCol="0"/>
          <a:lstStyle>
            <a:lvl1pPr>
              <a:defRPr/>
            </a:lvl1pPr>
          </a:lstStyle>
          <a:p>
            <a:pPr>
              <a:defRPr/>
            </a:pPr>
            <a:fld id="{A8A754D0-4DDE-407B-88F4-72479C802E7C}" type="datetimeFigureOut">
              <a:rPr lang="zh-CN" altLang="en-US"/>
              <a:pPr>
                <a:defRPr/>
              </a:pPr>
              <a:t>2021/11/16</a:t>
            </a:fld>
            <a:endParaRPr lang="zh-CN" altLang="en-US"/>
          </a:p>
        </p:txBody>
      </p:sp>
      <p:sp>
        <p:nvSpPr>
          <p:cNvPr id="10" name="灯片编号占位符 12"/>
          <p:cNvSpPr>
            <a:spLocks noGrp="1"/>
          </p:cNvSpPr>
          <p:nvPr>
            <p:ph type="sldNum" sz="quarter" idx="11"/>
          </p:nvPr>
        </p:nvSpPr>
        <p:spPr>
          <a:xfrm>
            <a:off x="0" y="4667250"/>
            <a:ext cx="1447800" cy="663575"/>
          </a:xfrm>
        </p:spPr>
        <p:txBody>
          <a:bodyPr rtlCol="0"/>
          <a:lstStyle>
            <a:lvl1pPr>
              <a:defRPr sz="2800" smtClean="0"/>
            </a:lvl1pPr>
          </a:lstStyle>
          <a:p>
            <a:pPr>
              <a:defRPr/>
            </a:pPr>
            <a:fld id="{0AEBA3C8-2FFE-4850-AFEB-4562B020EAAA}" type="slidenum">
              <a:rPr lang="zh-CN" altLang="en-US"/>
              <a:pPr>
                <a:defRPr/>
              </a:pPr>
              <a:t>‹#›</a:t>
            </a:fld>
            <a:endParaRPr lang="zh-CN" altLang="en-US"/>
          </a:p>
        </p:txBody>
      </p:sp>
      <p:sp>
        <p:nvSpPr>
          <p:cNvPr id="11" name="页脚占位符 13"/>
          <p:cNvSpPr>
            <a:spLocks noGrp="1"/>
          </p:cNvSpPr>
          <p:nvPr>
            <p:ph type="ftr" sz="quarter" idx="12"/>
          </p:nvPr>
        </p:nvSpPr>
        <p:spPr>
          <a:xfrm>
            <a:off x="1600200" y="6248400"/>
            <a:ext cx="4572000" cy="365125"/>
          </a:xfrm>
        </p:spPr>
        <p:txBody>
          <a:bodyPr rtlCol="0"/>
          <a:lstStyle>
            <a:lvl1pPr>
              <a:defRPr/>
            </a:lvl1pPr>
          </a:lstStyle>
          <a:p>
            <a:pPr>
              <a:defRPr/>
            </a:pPr>
            <a:endParaRPr lang="zh-CN" altLang="en-US"/>
          </a:p>
        </p:txBody>
      </p:sp>
    </p:spTree>
    <p:extLst>
      <p:ext uri="{BB962C8B-B14F-4D97-AF65-F5344CB8AC3E}">
        <p14:creationId xmlns:p14="http://schemas.microsoft.com/office/powerpoint/2010/main" val="33235570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27" name="文本占位符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smtClean="0">
                <a:solidFill>
                  <a:schemeClr val="tx2"/>
                </a:solidFill>
              </a:defRPr>
            </a:lvl1pPr>
          </a:lstStyle>
          <a:p>
            <a:pPr>
              <a:defRPr/>
            </a:pPr>
            <a:fld id="{4419E3A3-A490-403D-853E-1BFDD89BC673}" type="datetimeFigureOut">
              <a:rPr lang="zh-CN" altLang="en-US"/>
              <a:pPr>
                <a:defRPr/>
              </a:pPr>
              <a:t>2021/11/16</a:t>
            </a:fld>
            <a:endParaRPr lang="zh-CN" altLang="en-US"/>
          </a:p>
        </p:txBody>
      </p:sp>
      <p:sp>
        <p:nvSpPr>
          <p:cNvPr id="3" name="页脚占位符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zh-CN" altLang="en-US"/>
          </a:p>
        </p:txBody>
      </p:sp>
      <p:sp>
        <p:nvSpPr>
          <p:cNvPr id="7" name="矩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矩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矩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灯片编号占位符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smtClean="0">
                <a:solidFill>
                  <a:srgbClr val="FFFFFF"/>
                </a:solidFill>
              </a:defRPr>
            </a:lvl1pPr>
          </a:lstStyle>
          <a:p>
            <a:pPr>
              <a:defRPr/>
            </a:pPr>
            <a:fld id="{740D053B-772A-48E6-AC9F-76BAE7E414A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228" r:id="rId1"/>
    <p:sldLayoutId id="2147484224" r:id="rId2"/>
    <p:sldLayoutId id="2147484229" r:id="rId3"/>
    <p:sldLayoutId id="2147484230" r:id="rId4"/>
    <p:sldLayoutId id="2147484231" r:id="rId5"/>
    <p:sldLayoutId id="2147484225" r:id="rId6"/>
    <p:sldLayoutId id="2147484232" r:id="rId7"/>
    <p:sldLayoutId id="2147484226" r:id="rId8"/>
    <p:sldLayoutId id="2147484233" r:id="rId9"/>
    <p:sldLayoutId id="2147484227" r:id="rId10"/>
    <p:sldLayoutId id="2147484234"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ea typeface="华文仿宋" pitchFamily="2" charset="-122"/>
        </a:defRPr>
      </a:lvl2pPr>
      <a:lvl3pPr algn="l" rtl="0" fontAlgn="base">
        <a:spcBef>
          <a:spcPct val="0"/>
        </a:spcBef>
        <a:spcAft>
          <a:spcPct val="0"/>
        </a:spcAft>
        <a:defRPr sz="4400">
          <a:solidFill>
            <a:schemeClr val="tx2"/>
          </a:solidFill>
          <a:latin typeface="Tw Cen MT" pitchFamily="34" charset="0"/>
          <a:ea typeface="华文仿宋" pitchFamily="2" charset="-122"/>
        </a:defRPr>
      </a:lvl3pPr>
      <a:lvl4pPr algn="l" rtl="0" fontAlgn="base">
        <a:spcBef>
          <a:spcPct val="0"/>
        </a:spcBef>
        <a:spcAft>
          <a:spcPct val="0"/>
        </a:spcAft>
        <a:defRPr sz="4400">
          <a:solidFill>
            <a:schemeClr val="tx2"/>
          </a:solidFill>
          <a:latin typeface="Tw Cen MT" pitchFamily="34" charset="0"/>
          <a:ea typeface="华文仿宋" pitchFamily="2" charset="-122"/>
        </a:defRPr>
      </a:lvl4pPr>
      <a:lvl5pPr algn="l" rtl="0" fontAlgn="base">
        <a:spcBef>
          <a:spcPct val="0"/>
        </a:spcBef>
        <a:spcAft>
          <a:spcPct val="0"/>
        </a:spcAft>
        <a:defRPr sz="4400">
          <a:solidFill>
            <a:schemeClr val="tx2"/>
          </a:solidFill>
          <a:latin typeface="Tw Cen MT" pitchFamily="34" charset="0"/>
          <a:ea typeface="华文仿宋" pitchFamily="2" charset="-122"/>
        </a:defRPr>
      </a:lvl5pPr>
      <a:lvl6pPr marL="457200" algn="l" rtl="0" fontAlgn="base">
        <a:spcBef>
          <a:spcPct val="0"/>
        </a:spcBef>
        <a:spcAft>
          <a:spcPct val="0"/>
        </a:spcAft>
        <a:defRPr sz="4400">
          <a:solidFill>
            <a:schemeClr val="tx2"/>
          </a:solidFill>
          <a:latin typeface="Tw Cen MT" pitchFamily="34" charset="0"/>
          <a:ea typeface="华文仿宋" pitchFamily="2" charset="-122"/>
        </a:defRPr>
      </a:lvl6pPr>
      <a:lvl7pPr marL="914400" algn="l" rtl="0" fontAlgn="base">
        <a:spcBef>
          <a:spcPct val="0"/>
        </a:spcBef>
        <a:spcAft>
          <a:spcPct val="0"/>
        </a:spcAft>
        <a:defRPr sz="4400">
          <a:solidFill>
            <a:schemeClr val="tx2"/>
          </a:solidFill>
          <a:latin typeface="Tw Cen MT" pitchFamily="34" charset="0"/>
          <a:ea typeface="华文仿宋" pitchFamily="2" charset="-122"/>
        </a:defRPr>
      </a:lvl7pPr>
      <a:lvl8pPr marL="1371600" algn="l" rtl="0" fontAlgn="base">
        <a:spcBef>
          <a:spcPct val="0"/>
        </a:spcBef>
        <a:spcAft>
          <a:spcPct val="0"/>
        </a:spcAft>
        <a:defRPr sz="4400">
          <a:solidFill>
            <a:schemeClr val="tx2"/>
          </a:solidFill>
          <a:latin typeface="Tw Cen MT" pitchFamily="34" charset="0"/>
          <a:ea typeface="华文仿宋" pitchFamily="2" charset="-122"/>
        </a:defRPr>
      </a:lvl8pPr>
      <a:lvl9pPr marL="1828800" algn="l" rtl="0" fontAlgn="base">
        <a:spcBef>
          <a:spcPct val="0"/>
        </a:spcBef>
        <a:spcAft>
          <a:spcPct val="0"/>
        </a:spcAft>
        <a:defRPr sz="4400">
          <a:solidFill>
            <a:schemeClr val="tx2"/>
          </a:solidFill>
          <a:latin typeface="Tw Cen MT" pitchFamily="34" charset="0"/>
          <a:ea typeface="华文仿宋" pitchFamily="2" charset="-122"/>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9BBB59"/>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8064A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keitha\Desktop\资料\LOG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854" y="2072718"/>
            <a:ext cx="2452938" cy="2436402"/>
          </a:xfrm>
          <a:prstGeom prst="rect">
            <a:avLst/>
          </a:prstGeom>
          <a:noFill/>
          <a:extLst>
            <a:ext uri="{909E8E84-426E-40DD-AFC4-6F175D3DCCD1}">
              <a14:hiddenFill xmlns:a14="http://schemas.microsoft.com/office/drawing/2010/main">
                <a:solidFill>
                  <a:srgbClr val="FFFFFF"/>
                </a:solidFill>
              </a14:hiddenFill>
            </a:ext>
          </a:extLst>
        </p:spPr>
      </p:pic>
      <p:sp>
        <p:nvSpPr>
          <p:cNvPr id="9218" name="标题 1"/>
          <p:cNvSpPr>
            <a:spLocks noGrp="1"/>
          </p:cNvSpPr>
          <p:nvPr>
            <p:ph type="ctrTitle"/>
          </p:nvPr>
        </p:nvSpPr>
        <p:spPr>
          <a:xfrm>
            <a:off x="2266950" y="2714620"/>
            <a:ext cx="6877050" cy="1282700"/>
          </a:xfrm>
        </p:spPr>
        <p:txBody>
          <a:bodyPr anchor="ctr" anchorCtr="0"/>
          <a:lstStyle/>
          <a:p>
            <a:pPr algn="ctr">
              <a:lnSpc>
                <a:spcPct val="150000"/>
              </a:lnSpc>
            </a:pPr>
            <a:r>
              <a:rPr lang="zh-CN" altLang="en-US" sz="4000" cap="none" dirty="0" smtClean="0">
                <a:latin typeface="黑体" pitchFamily="49" charset="-122"/>
                <a:ea typeface="黑体" pitchFamily="49" charset="-122"/>
                <a:cs typeface="Times New Roman" pitchFamily="18" charset="0"/>
              </a:rPr>
              <a:t>南京医科大学</a:t>
            </a:r>
            <a:r>
              <a:rPr lang="en-US" altLang="zh-CN" sz="4000" cap="none" dirty="0" smtClean="0">
                <a:latin typeface="黑体" pitchFamily="49" charset="-122"/>
                <a:ea typeface="黑体" pitchFamily="49" charset="-122"/>
                <a:cs typeface="Times New Roman" pitchFamily="18" charset="0"/>
              </a:rPr>
              <a:t/>
            </a:r>
            <a:br>
              <a:rPr lang="en-US" altLang="zh-CN" sz="4000" cap="none" dirty="0" smtClean="0">
                <a:latin typeface="黑体" pitchFamily="49" charset="-122"/>
                <a:ea typeface="黑体" pitchFamily="49" charset="-122"/>
                <a:cs typeface="Times New Roman" pitchFamily="18" charset="0"/>
              </a:rPr>
            </a:br>
            <a:r>
              <a:rPr lang="zh-CN" altLang="en-US" sz="4000" cap="none" dirty="0" smtClean="0">
                <a:latin typeface="黑体" pitchFamily="49" charset="-122"/>
                <a:ea typeface="黑体" pitchFamily="49" charset="-122"/>
                <a:cs typeface="Times New Roman" pitchFamily="18" charset="0"/>
              </a:rPr>
              <a:t>实验动物伦理福利审查</a:t>
            </a:r>
            <a:endParaRPr lang="zh-CN" altLang="en-US" sz="4000" b="1" cap="none" dirty="0" smtClean="0">
              <a:latin typeface="黑体" pitchFamily="49" charset="-122"/>
              <a:ea typeface="黑体" pitchFamily="49" charset="-122"/>
              <a:cs typeface="Times New Roman" pitchFamily="18" charset="0"/>
            </a:endParaRPr>
          </a:p>
        </p:txBody>
      </p:sp>
    </p:spTree>
    <p:extLst>
      <p:ext uri="{BB962C8B-B14F-4D97-AF65-F5344CB8AC3E}">
        <p14:creationId xmlns:p14="http://schemas.microsoft.com/office/powerpoint/2010/main" val="3693485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solidFill>
                <a:latin typeface="黑体" pitchFamily="49" charset="-122"/>
                <a:ea typeface="黑体" pitchFamily="49" charset="-122"/>
              </a:rPr>
              <a:t>填表说明</a:t>
            </a:r>
            <a:endParaRPr lang="zh-CN" altLang="en-US" dirty="0">
              <a:solidFill>
                <a:schemeClr val="tx1"/>
              </a:solidFill>
              <a:latin typeface="黑体" pitchFamily="49" charset="-122"/>
              <a:ea typeface="黑体" pitchFamily="49" charset="-122"/>
            </a:endParaRPr>
          </a:p>
        </p:txBody>
      </p:sp>
      <p:sp>
        <p:nvSpPr>
          <p:cNvPr id="4" name="TextBox 3"/>
          <p:cNvSpPr txBox="1"/>
          <p:nvPr/>
        </p:nvSpPr>
        <p:spPr>
          <a:xfrm>
            <a:off x="683568" y="1706032"/>
            <a:ext cx="7920880" cy="2308324"/>
          </a:xfrm>
          <a:prstGeom prst="rect">
            <a:avLst/>
          </a:prstGeom>
          <a:noFill/>
        </p:spPr>
        <p:txBody>
          <a:bodyPr wrap="square" rtlCol="0">
            <a:spAutoFit/>
          </a:bodyPr>
          <a:lstStyle/>
          <a:p>
            <a:r>
              <a:rPr lang="en-US" altLang="zh-CN" sz="2400" dirty="0" smtClean="0">
                <a:latin typeface="宋体" pitchFamily="2" charset="-122"/>
              </a:rPr>
              <a:t>3</a:t>
            </a:r>
            <a:r>
              <a:rPr lang="zh-CN" altLang="zh-CN" sz="2400" dirty="0">
                <a:latin typeface="宋体" pitchFamily="2" charset="-122"/>
              </a:rPr>
              <a:t>、请根据初审和复审意见修改，</a:t>
            </a:r>
            <a:r>
              <a:rPr lang="zh-CN" altLang="zh-CN" sz="2400" b="1" dirty="0">
                <a:solidFill>
                  <a:srgbClr val="FF0000"/>
                </a:solidFill>
                <a:latin typeface="宋体" pitchFamily="2" charset="-122"/>
              </a:rPr>
              <a:t>复审通过后</a:t>
            </a:r>
            <a:r>
              <a:rPr lang="zh-CN" altLang="zh-CN" sz="2400" dirty="0">
                <a:latin typeface="宋体" pitchFamily="2" charset="-122"/>
              </a:rPr>
              <a:t>下载、</a:t>
            </a:r>
            <a:r>
              <a:rPr lang="zh-CN" altLang="zh-CN" sz="2400" b="1" dirty="0">
                <a:solidFill>
                  <a:srgbClr val="FF0000"/>
                </a:solidFill>
                <a:latin typeface="宋体" pitchFamily="2" charset="-122"/>
              </a:rPr>
              <a:t>打印</a:t>
            </a:r>
            <a:r>
              <a:rPr lang="zh-CN" altLang="zh-CN" sz="2400" dirty="0">
                <a:latin typeface="宋体" pitchFamily="2" charset="-122"/>
              </a:rPr>
              <a:t>申请表，课题负责人、执行</a:t>
            </a:r>
            <a:r>
              <a:rPr lang="zh-CN" altLang="zh-CN" sz="2400" dirty="0" smtClean="0">
                <a:latin typeface="宋体" pitchFamily="2" charset="-122"/>
              </a:rPr>
              <a:t>人在</a:t>
            </a:r>
            <a:r>
              <a:rPr lang="zh-CN" altLang="en-US" sz="2400" dirty="0" smtClean="0">
                <a:latin typeface="宋体" pitchFamily="2" charset="-122"/>
              </a:rPr>
              <a:t>“</a:t>
            </a:r>
            <a:r>
              <a:rPr lang="zh-CN" altLang="zh-CN" sz="2400" dirty="0" smtClean="0">
                <a:latin typeface="宋体" pitchFamily="2" charset="-122"/>
              </a:rPr>
              <a:t>声明人签字</a:t>
            </a:r>
            <a:r>
              <a:rPr lang="zh-CN" altLang="en-US" sz="2400" dirty="0" smtClean="0">
                <a:latin typeface="宋体" pitchFamily="2" charset="-122"/>
              </a:rPr>
              <a:t>”</a:t>
            </a:r>
            <a:r>
              <a:rPr lang="zh-CN" altLang="zh-CN" sz="2400" dirty="0" smtClean="0">
                <a:latin typeface="宋体" pitchFamily="2" charset="-122"/>
              </a:rPr>
              <a:t>栏</a:t>
            </a:r>
            <a:r>
              <a:rPr lang="zh-CN" altLang="zh-CN" sz="2400" b="1" dirty="0">
                <a:solidFill>
                  <a:srgbClr val="FF0000"/>
                </a:solidFill>
                <a:latin typeface="宋体" pitchFamily="2" charset="-122"/>
              </a:rPr>
              <a:t>签字</a:t>
            </a:r>
            <a:r>
              <a:rPr lang="zh-CN" altLang="zh-CN" sz="2400" dirty="0" smtClean="0">
                <a:latin typeface="宋体" pitchFamily="2" charset="-122"/>
              </a:rPr>
              <a:t>，连同</a:t>
            </a:r>
            <a:r>
              <a:rPr lang="zh-CN" altLang="zh-CN" sz="2400" dirty="0">
                <a:latin typeface="宋体" pitchFamily="2" charset="-122"/>
              </a:rPr>
              <a:t>必要的审查资料递交</a:t>
            </a:r>
            <a:r>
              <a:rPr lang="zh-CN" altLang="zh-CN" sz="2400" dirty="0" smtClean="0">
                <a:latin typeface="宋体" pitchFamily="2" charset="-122"/>
              </a:rPr>
              <a:t>到江</a:t>
            </a:r>
            <a:r>
              <a:rPr lang="zh-CN" altLang="zh-CN" sz="2400" dirty="0">
                <a:latin typeface="宋体" pitchFamily="2" charset="-122"/>
              </a:rPr>
              <a:t>宁</a:t>
            </a:r>
            <a:r>
              <a:rPr lang="zh-CN" altLang="zh-CN" sz="2400">
                <a:latin typeface="宋体" pitchFamily="2" charset="-122"/>
              </a:rPr>
              <a:t>动物</a:t>
            </a:r>
            <a:r>
              <a:rPr lang="zh-CN" altLang="zh-CN" sz="2400" smtClean="0">
                <a:latin typeface="宋体" pitchFamily="2" charset="-122"/>
              </a:rPr>
              <a:t>中心</a:t>
            </a:r>
            <a:r>
              <a:rPr lang="en-US" altLang="zh-CN" sz="2400" smtClean="0">
                <a:latin typeface="宋体" pitchFamily="2" charset="-122"/>
              </a:rPr>
              <a:t>301</a:t>
            </a:r>
            <a:r>
              <a:rPr lang="zh-CN" altLang="zh-CN" sz="2400" smtClean="0">
                <a:latin typeface="宋体" pitchFamily="2" charset="-122"/>
              </a:rPr>
              <a:t>办公室</a:t>
            </a:r>
            <a:r>
              <a:rPr lang="zh-CN" altLang="zh-CN" sz="2400" dirty="0" smtClean="0">
                <a:latin typeface="宋体" pitchFamily="2" charset="-122"/>
              </a:rPr>
              <a:t>。</a:t>
            </a:r>
            <a:endParaRPr lang="en-US" altLang="zh-CN" sz="2400" dirty="0" smtClean="0">
              <a:latin typeface="宋体" pitchFamily="2" charset="-122"/>
            </a:endParaRPr>
          </a:p>
          <a:p>
            <a:endParaRPr lang="en-US" altLang="zh-CN" sz="2400" dirty="0">
              <a:latin typeface="宋体" pitchFamily="2" charset="-122"/>
            </a:endParaRPr>
          </a:p>
          <a:p>
            <a:endParaRPr lang="zh-CN" altLang="zh-CN" sz="2400" dirty="0">
              <a:latin typeface="宋体" pitchFamily="2" charset="-122"/>
            </a:endParaRPr>
          </a:p>
          <a:p>
            <a:r>
              <a:rPr lang="en-US" altLang="zh-CN" sz="2400" dirty="0">
                <a:latin typeface="宋体" pitchFamily="2" charset="-122"/>
              </a:rPr>
              <a:t>4</a:t>
            </a:r>
            <a:r>
              <a:rPr lang="zh-CN" altLang="zh-CN" sz="2400" dirty="0">
                <a:latin typeface="宋体" pitchFamily="2" charset="-122"/>
              </a:rPr>
              <a:t>、联系人：张老师，联系电话</a:t>
            </a:r>
            <a:r>
              <a:rPr lang="en-US" altLang="zh-CN" sz="2400" dirty="0">
                <a:latin typeface="宋体" pitchFamily="2" charset="-122"/>
              </a:rPr>
              <a:t>: 025-86867156</a:t>
            </a:r>
            <a:r>
              <a:rPr lang="zh-CN" altLang="zh-CN" sz="2400" dirty="0">
                <a:latin typeface="宋体" pitchFamily="2" charset="-122"/>
              </a:rPr>
              <a:t>。</a:t>
            </a:r>
          </a:p>
        </p:txBody>
      </p:sp>
    </p:spTree>
    <p:extLst>
      <p:ext uri="{BB962C8B-B14F-4D97-AF65-F5344CB8AC3E}">
        <p14:creationId xmlns:p14="http://schemas.microsoft.com/office/powerpoint/2010/main" val="1851715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0703" y="423089"/>
            <a:ext cx="7758170" cy="868322"/>
          </a:xfrm>
        </p:spPr>
        <p:txBody>
          <a:bodyPr>
            <a:noAutofit/>
          </a:bodyPr>
          <a:lstStyle/>
          <a:p>
            <a:pPr eaLnBrk="1" hangingPunct="1">
              <a:defRPr/>
            </a:pPr>
            <a:r>
              <a:rPr lang="zh-CN" altLang="en-US" dirty="0">
                <a:latin typeface="华文行楷" pitchFamily="2" charset="-122"/>
                <a:ea typeface="华文行楷" pitchFamily="2" charset="-122"/>
              </a:rPr>
              <a:t>申请书填写</a:t>
            </a:r>
          </a:p>
        </p:txBody>
      </p:sp>
      <p:sp>
        <p:nvSpPr>
          <p:cNvPr id="6" name="圆角矩形标注 5"/>
          <p:cNvSpPr/>
          <p:nvPr/>
        </p:nvSpPr>
        <p:spPr>
          <a:xfrm>
            <a:off x="7786710" y="5072074"/>
            <a:ext cx="500066" cy="285752"/>
          </a:xfrm>
          <a:prstGeom prst="wedgeRoundRectCallout">
            <a:avLst>
              <a:gd name="adj1" fmla="val -203035"/>
              <a:gd name="adj2" fmla="val 127686"/>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b="1" dirty="0">
                <a:ln w="18000">
                  <a:solidFill>
                    <a:schemeClr val="accent2">
                      <a:satMod val="140000"/>
                    </a:schemeClr>
                  </a:solidFill>
                  <a:prstDash val="solid"/>
                  <a:miter lim="800000"/>
                </a:ln>
                <a:noFill/>
                <a:effectLst>
                  <a:outerShdw blurRad="25500" dist="23000" dir="7020000" algn="tl">
                    <a:srgbClr val="000000">
                      <a:alpha val="50000"/>
                    </a:srgbClr>
                  </a:outerShdw>
                </a:effectLst>
              </a:rPr>
              <a:t>1</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4038" name="矩形 7"/>
          <p:cNvSpPr>
            <a:spLocks noChangeArrowheads="1"/>
          </p:cNvSpPr>
          <p:nvPr/>
        </p:nvSpPr>
        <p:spPr bwMode="auto">
          <a:xfrm>
            <a:off x="4139951" y="857250"/>
            <a:ext cx="4978575" cy="400050"/>
          </a:xfrm>
          <a:prstGeom prst="rect">
            <a:avLst/>
          </a:prstGeom>
          <a:solidFill>
            <a:srgbClr val="FFC000"/>
          </a:solidFill>
          <a:ln w="9525">
            <a:noFill/>
            <a:miter lim="800000"/>
            <a:headEnd/>
            <a:tailEnd/>
          </a:ln>
        </p:spPr>
        <p:txBody>
          <a:bodyPr wrap="square">
            <a:spAutoFit/>
          </a:bodyPr>
          <a:lstStyle/>
          <a:p>
            <a:r>
              <a:rPr lang="en-US" altLang="zh-CN" sz="2000" b="1" dirty="0"/>
              <a:t>http</a:t>
            </a:r>
            <a:r>
              <a:rPr lang="en-US" altLang="zh-CN" sz="2000" b="1"/>
              <a:t>://</a:t>
            </a:r>
            <a:r>
              <a:rPr lang="en-US" altLang="zh-CN" sz="2000" b="1" smtClean="0"/>
              <a:t>iacuc.njmu.edu.cn:8080/</a:t>
            </a:r>
            <a:endParaRPr lang="zh-CN" altLang="en-US" sz="2000" b="1" dirty="0"/>
          </a:p>
        </p:txBody>
      </p:sp>
      <p:sp>
        <p:nvSpPr>
          <p:cNvPr id="3" name="内容占位符 2"/>
          <p:cNvSpPr>
            <a:spLocks noGrp="1"/>
          </p:cNvSpPr>
          <p:nvPr>
            <p:ph sz="quarter" idx="1"/>
          </p:nvPr>
        </p:nvSpPr>
        <p:spPr/>
        <p:txBody>
          <a:bodyPr/>
          <a:lstStyle/>
          <a:p>
            <a:endParaRPr lang="zh-CN" alt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56792"/>
            <a:ext cx="913790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圆角矩形标注 9"/>
          <p:cNvSpPr/>
          <p:nvPr/>
        </p:nvSpPr>
        <p:spPr>
          <a:xfrm>
            <a:off x="539552" y="4365104"/>
            <a:ext cx="716090" cy="459322"/>
          </a:xfrm>
          <a:prstGeom prst="wedgeRoundRectCallout">
            <a:avLst>
              <a:gd name="adj1" fmla="val 102740"/>
              <a:gd name="adj2" fmla="val 400451"/>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b="1" dirty="0">
                <a:ln w="18000">
                  <a:solidFill>
                    <a:schemeClr val="accent2">
                      <a:satMod val="140000"/>
                    </a:schemeClr>
                  </a:solidFill>
                  <a:prstDash val="solid"/>
                  <a:miter lim="800000"/>
                </a:ln>
                <a:noFill/>
                <a:latin typeface="方正兰亭超细黑简体" pitchFamily="2" charset="-122"/>
                <a:ea typeface="方正兰亭超细黑简体" pitchFamily="2" charset="-122"/>
              </a:rPr>
              <a:t>1</a:t>
            </a:r>
            <a:endParaRPr lang="zh-CN" altLang="en-US" b="1" dirty="0">
              <a:ln w="18000">
                <a:solidFill>
                  <a:schemeClr val="accent2">
                    <a:satMod val="140000"/>
                  </a:schemeClr>
                </a:solidFill>
                <a:prstDash val="solid"/>
                <a:miter lim="800000"/>
              </a:ln>
              <a:noFill/>
              <a:latin typeface="方正兰亭超细黑简体" pitchFamily="2" charset="-122"/>
              <a:ea typeface="方正兰亭超细黑简体" pitchFamily="2"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华文行楷" pitchFamily="2" charset="-122"/>
                <a:ea typeface="华文行楷" pitchFamily="2" charset="-122"/>
              </a:rPr>
              <a:t>用户注册</a:t>
            </a:r>
            <a:endParaRPr lang="zh-CN" altLang="en-US" dirty="0">
              <a:latin typeface="华文行楷" pitchFamily="2" charset="-122"/>
              <a:ea typeface="华文行楷" pitchFamily="2" charset="-122"/>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1"/>
            <a:ext cx="4248472" cy="529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755576" y="1682146"/>
            <a:ext cx="584255"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rgbClr val="FF0000"/>
                </a:solidFill>
              </a:rPr>
              <a:t>2</a:t>
            </a:r>
            <a:endParaRPr lang="zh-CN" altLang="en-US" sz="2000" b="1" dirty="0">
              <a:solidFill>
                <a:srgbClr val="FF0000"/>
              </a:solidFill>
            </a:endParaRPr>
          </a:p>
        </p:txBody>
      </p:sp>
      <p:sp>
        <p:nvSpPr>
          <p:cNvPr id="7" name="TextBox 6"/>
          <p:cNvSpPr txBox="1"/>
          <p:nvPr/>
        </p:nvSpPr>
        <p:spPr>
          <a:xfrm>
            <a:off x="5004048" y="1556791"/>
            <a:ext cx="3672408" cy="3539430"/>
          </a:xfrm>
          <a:prstGeom prst="rect">
            <a:avLst/>
          </a:prstGeom>
          <a:noFill/>
        </p:spPr>
        <p:txBody>
          <a:bodyPr wrap="square" rtlCol="0">
            <a:spAutoFit/>
          </a:bodyPr>
          <a:lstStyle/>
          <a:p>
            <a:r>
              <a:rPr lang="en-US" altLang="zh-CN" sz="2800" b="1">
                <a:latin typeface="+mn-ea"/>
                <a:ea typeface="+mn-ea"/>
              </a:rPr>
              <a:t>1</a:t>
            </a:r>
            <a:r>
              <a:rPr lang="zh-CN" altLang="en-US" sz="2800" b="1">
                <a:latin typeface="+mn-ea"/>
                <a:ea typeface="+mn-ea"/>
              </a:rPr>
              <a:t>、禁用：</a:t>
            </a:r>
            <a:endParaRPr lang="en-US" altLang="zh-CN" sz="2800" b="1">
              <a:latin typeface="+mn-ea"/>
              <a:ea typeface="+mn-ea"/>
            </a:endParaRPr>
          </a:p>
          <a:p>
            <a:r>
              <a:rPr lang="zh-CN" altLang="en-US" sz="2800" b="1">
                <a:latin typeface="+mn-ea"/>
                <a:ea typeface="+mn-ea"/>
              </a:rPr>
              <a:t>资料填写错误可能会注册失败。可以创建新用户名重新注册。</a:t>
            </a:r>
            <a:endParaRPr lang="en-US" altLang="zh-CN" sz="2800" b="1">
              <a:latin typeface="+mn-ea"/>
              <a:ea typeface="+mn-ea"/>
            </a:endParaRPr>
          </a:p>
          <a:p>
            <a:r>
              <a:rPr lang="en-US" altLang="zh-CN" sz="2800" b="1">
                <a:latin typeface="+mn-ea"/>
                <a:ea typeface="+mn-ea"/>
              </a:rPr>
              <a:t>2</a:t>
            </a:r>
            <a:r>
              <a:rPr lang="zh-CN" altLang="en-US" sz="2800" b="1">
                <a:latin typeface="+mn-ea"/>
                <a:ea typeface="+mn-ea"/>
              </a:rPr>
              <a:t>、邮箱：</a:t>
            </a:r>
            <a:endParaRPr lang="en-US" altLang="zh-CN" sz="2800" b="1">
              <a:latin typeface="+mn-ea"/>
              <a:ea typeface="+mn-ea"/>
            </a:endParaRPr>
          </a:p>
          <a:p>
            <a:r>
              <a:rPr lang="zh-CN" altLang="en-US" sz="2800" b="1">
                <a:latin typeface="+mn-ea"/>
                <a:ea typeface="+mn-ea"/>
              </a:rPr>
              <a:t>伦理申请通常会使用超过</a:t>
            </a:r>
            <a:r>
              <a:rPr lang="en-US" altLang="zh-CN" sz="2800" b="1">
                <a:latin typeface="+mn-ea"/>
                <a:ea typeface="+mn-ea"/>
              </a:rPr>
              <a:t>1</a:t>
            </a:r>
            <a:r>
              <a:rPr lang="zh-CN" altLang="en-US" sz="2800" b="1">
                <a:latin typeface="+mn-ea"/>
                <a:ea typeface="+mn-ea"/>
              </a:rPr>
              <a:t>年！记住注册邮箱，方便密码找回</a:t>
            </a:r>
            <a:r>
              <a:rPr lang="zh-CN" altLang="en-US" sz="2800" b="1" smtClean="0">
                <a:latin typeface="+mn-ea"/>
                <a:ea typeface="+mn-ea"/>
              </a:rPr>
              <a:t>。</a:t>
            </a:r>
            <a:endParaRPr lang="en-US" altLang="zh-CN" sz="2800" b="1">
              <a:latin typeface="+mn-ea"/>
              <a:ea typeface="+mn-ea"/>
            </a:endParaRPr>
          </a:p>
        </p:txBody>
      </p:sp>
    </p:spTree>
    <p:extLst>
      <p:ext uri="{BB962C8B-B14F-4D97-AF65-F5344CB8AC3E}">
        <p14:creationId xmlns:p14="http://schemas.microsoft.com/office/powerpoint/2010/main" val="2374359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0703" y="423089"/>
            <a:ext cx="7758170" cy="868322"/>
          </a:xfrm>
        </p:spPr>
        <p:txBody>
          <a:bodyPr>
            <a:noAutofit/>
          </a:bodyPr>
          <a:lstStyle/>
          <a:p>
            <a:pPr eaLnBrk="1" hangingPunct="1">
              <a:defRPr/>
            </a:pPr>
            <a:r>
              <a:rPr lang="zh-CN" altLang="en-US" smtClean="0">
                <a:latin typeface="华文行楷" pitchFamily="2" charset="-122"/>
                <a:ea typeface="华文行楷" pitchFamily="2" charset="-122"/>
              </a:rPr>
              <a:t>用户登录</a:t>
            </a:r>
            <a:endParaRPr lang="zh-CN" altLang="en-US" dirty="0">
              <a:latin typeface="华文行楷" pitchFamily="2" charset="-122"/>
              <a:ea typeface="华文行楷" pitchFamily="2" charset="-122"/>
            </a:endParaRPr>
          </a:p>
        </p:txBody>
      </p:sp>
      <p:sp>
        <p:nvSpPr>
          <p:cNvPr id="44038" name="矩形 7"/>
          <p:cNvSpPr>
            <a:spLocks noChangeArrowheads="1"/>
          </p:cNvSpPr>
          <p:nvPr/>
        </p:nvSpPr>
        <p:spPr bwMode="auto">
          <a:xfrm>
            <a:off x="3851920" y="695609"/>
            <a:ext cx="4978575" cy="400050"/>
          </a:xfrm>
          <a:prstGeom prst="rect">
            <a:avLst/>
          </a:prstGeom>
          <a:solidFill>
            <a:srgbClr val="FFC000"/>
          </a:solidFill>
          <a:ln w="9525">
            <a:noFill/>
            <a:miter lim="800000"/>
            <a:headEnd/>
            <a:tailEnd/>
          </a:ln>
        </p:spPr>
        <p:txBody>
          <a:bodyPr wrap="square">
            <a:spAutoFit/>
          </a:bodyPr>
          <a:lstStyle/>
          <a:p>
            <a:r>
              <a:rPr lang="en-US" altLang="zh-CN" sz="2000" b="1" dirty="0"/>
              <a:t>http</a:t>
            </a:r>
            <a:r>
              <a:rPr lang="en-US" altLang="zh-CN" sz="2000" b="1"/>
              <a:t>://</a:t>
            </a:r>
            <a:r>
              <a:rPr lang="en-US" altLang="zh-CN" sz="2000" b="1" smtClean="0"/>
              <a:t>iacuc.njmu.edu.cn:8080/</a:t>
            </a:r>
            <a:endParaRPr lang="zh-CN" altLang="en-US" sz="2000" b="1"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998"/>
          <a:stretch/>
        </p:blipFill>
        <p:spPr bwMode="auto">
          <a:xfrm>
            <a:off x="346397" y="1769596"/>
            <a:ext cx="8740153" cy="396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圆角矩形标注 6"/>
          <p:cNvSpPr/>
          <p:nvPr/>
        </p:nvSpPr>
        <p:spPr>
          <a:xfrm>
            <a:off x="121082" y="2135136"/>
            <a:ext cx="709302" cy="429768"/>
          </a:xfrm>
          <a:prstGeom prst="wedgeRoundRectCallout">
            <a:avLst>
              <a:gd name="adj1" fmla="val 117770"/>
              <a:gd name="adj2" fmla="val 484832"/>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矩形 3"/>
          <p:cNvSpPr/>
          <p:nvPr/>
        </p:nvSpPr>
        <p:spPr>
          <a:xfrm>
            <a:off x="971600" y="4437112"/>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5812"/>
          <a:stretch/>
        </p:blipFill>
        <p:spPr bwMode="auto">
          <a:xfrm>
            <a:off x="0" y="1700808"/>
            <a:ext cx="91440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圆角矩形标注 8"/>
          <p:cNvSpPr/>
          <p:nvPr/>
        </p:nvSpPr>
        <p:spPr>
          <a:xfrm>
            <a:off x="179512" y="2485851"/>
            <a:ext cx="709302" cy="429768"/>
          </a:xfrm>
          <a:prstGeom prst="wedgeRoundRectCallout">
            <a:avLst>
              <a:gd name="adj1" fmla="val 69667"/>
              <a:gd name="adj2" fmla="val 580099"/>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方正兰亭超细黑简体" pitchFamily="2" charset="-122"/>
                <a:ea typeface="方正兰亭超细黑简体" pitchFamily="2" charset="-122"/>
              </a:rPr>
              <a:t>3</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方正兰亭超细黑简体" pitchFamily="2" charset="-122"/>
              <a:ea typeface="方正兰亭超细黑简体" pitchFamily="2" charset="-122"/>
            </a:endParaRPr>
          </a:p>
        </p:txBody>
      </p:sp>
      <p:sp>
        <p:nvSpPr>
          <p:cNvPr id="10" name="矩形 9"/>
          <p:cNvSpPr/>
          <p:nvPr/>
        </p:nvSpPr>
        <p:spPr>
          <a:xfrm>
            <a:off x="385266" y="5229200"/>
            <a:ext cx="130641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712785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bwMode="auto">
          <a:xfrm>
            <a:off x="765048" y="3810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ea typeface="华文仿宋" pitchFamily="2" charset="-122"/>
              </a:defRPr>
            </a:lvl2pPr>
            <a:lvl3pPr algn="l" rtl="0" fontAlgn="base">
              <a:spcBef>
                <a:spcPct val="0"/>
              </a:spcBef>
              <a:spcAft>
                <a:spcPct val="0"/>
              </a:spcAft>
              <a:defRPr sz="4400">
                <a:solidFill>
                  <a:schemeClr val="tx2"/>
                </a:solidFill>
                <a:latin typeface="Tw Cen MT" pitchFamily="34" charset="0"/>
                <a:ea typeface="华文仿宋" pitchFamily="2" charset="-122"/>
              </a:defRPr>
            </a:lvl3pPr>
            <a:lvl4pPr algn="l" rtl="0" fontAlgn="base">
              <a:spcBef>
                <a:spcPct val="0"/>
              </a:spcBef>
              <a:spcAft>
                <a:spcPct val="0"/>
              </a:spcAft>
              <a:defRPr sz="4400">
                <a:solidFill>
                  <a:schemeClr val="tx2"/>
                </a:solidFill>
                <a:latin typeface="Tw Cen MT" pitchFamily="34" charset="0"/>
                <a:ea typeface="华文仿宋" pitchFamily="2" charset="-122"/>
              </a:defRPr>
            </a:lvl4pPr>
            <a:lvl5pPr algn="l" rtl="0" fontAlgn="base">
              <a:spcBef>
                <a:spcPct val="0"/>
              </a:spcBef>
              <a:spcAft>
                <a:spcPct val="0"/>
              </a:spcAft>
              <a:defRPr sz="4400">
                <a:solidFill>
                  <a:schemeClr val="tx2"/>
                </a:solidFill>
                <a:latin typeface="Tw Cen MT" pitchFamily="34" charset="0"/>
                <a:ea typeface="华文仿宋" pitchFamily="2" charset="-122"/>
              </a:defRPr>
            </a:lvl5pPr>
            <a:lvl6pPr marL="457200" algn="l" rtl="0" fontAlgn="base">
              <a:spcBef>
                <a:spcPct val="0"/>
              </a:spcBef>
              <a:spcAft>
                <a:spcPct val="0"/>
              </a:spcAft>
              <a:defRPr sz="4400">
                <a:solidFill>
                  <a:schemeClr val="tx2"/>
                </a:solidFill>
                <a:latin typeface="Tw Cen MT" pitchFamily="34" charset="0"/>
                <a:ea typeface="华文仿宋" pitchFamily="2" charset="-122"/>
              </a:defRPr>
            </a:lvl6pPr>
            <a:lvl7pPr marL="914400" algn="l" rtl="0" fontAlgn="base">
              <a:spcBef>
                <a:spcPct val="0"/>
              </a:spcBef>
              <a:spcAft>
                <a:spcPct val="0"/>
              </a:spcAft>
              <a:defRPr sz="4400">
                <a:solidFill>
                  <a:schemeClr val="tx2"/>
                </a:solidFill>
                <a:latin typeface="Tw Cen MT" pitchFamily="34" charset="0"/>
                <a:ea typeface="华文仿宋" pitchFamily="2" charset="-122"/>
              </a:defRPr>
            </a:lvl7pPr>
            <a:lvl8pPr marL="1371600" algn="l" rtl="0" fontAlgn="base">
              <a:spcBef>
                <a:spcPct val="0"/>
              </a:spcBef>
              <a:spcAft>
                <a:spcPct val="0"/>
              </a:spcAft>
              <a:defRPr sz="4400">
                <a:solidFill>
                  <a:schemeClr val="tx2"/>
                </a:solidFill>
                <a:latin typeface="Tw Cen MT" pitchFamily="34" charset="0"/>
                <a:ea typeface="华文仿宋" pitchFamily="2" charset="-122"/>
              </a:defRPr>
            </a:lvl8pPr>
            <a:lvl9pPr marL="1828800" algn="l" rtl="0" fontAlgn="base">
              <a:spcBef>
                <a:spcPct val="0"/>
              </a:spcBef>
              <a:spcAft>
                <a:spcPct val="0"/>
              </a:spcAft>
              <a:defRPr sz="4400">
                <a:solidFill>
                  <a:schemeClr val="tx2"/>
                </a:solidFill>
                <a:latin typeface="Tw Cen MT" pitchFamily="34" charset="0"/>
                <a:ea typeface="华文仿宋" pitchFamily="2" charset="-122"/>
              </a:defRPr>
            </a:lvl9pPr>
          </a:lstStyle>
          <a:p>
            <a:r>
              <a:rPr lang="zh-CN" altLang="en-US" smtClean="0">
                <a:latin typeface="华文行楷" pitchFamily="2" charset="-122"/>
                <a:ea typeface="华文行楷" pitchFamily="2" charset="-122"/>
              </a:rPr>
              <a:t>用户登陆</a:t>
            </a:r>
            <a:endParaRPr lang="zh-CN" altLang="en-US" dirty="0">
              <a:latin typeface="华文行楷" pitchFamily="2" charset="-122"/>
              <a:ea typeface="华文行楷" pitchFamily="2" charset="-122"/>
            </a:endParaRPr>
          </a:p>
        </p:txBody>
      </p:sp>
      <p:sp>
        <p:nvSpPr>
          <p:cNvPr id="2" name="内容占位符 1"/>
          <p:cNvSpPr>
            <a:spLocks noGrp="1"/>
          </p:cNvSpPr>
          <p:nvPr>
            <p:ph sz="quarter" idx="1"/>
          </p:nvPr>
        </p:nvSpPr>
        <p:spPr>
          <a:xfrm>
            <a:off x="612648" y="1600200"/>
            <a:ext cx="8153400" cy="4495800"/>
          </a:xfrm>
        </p:spPr>
        <p:txBody>
          <a:bodyPr/>
          <a:lstStyle/>
          <a:p>
            <a:endParaRPr lang="zh-CN"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6048672" cy="484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2555776" y="5733256"/>
            <a:ext cx="100811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5220072" y="4509120"/>
            <a:ext cx="1656184" cy="959458"/>
          </a:xfrm>
          <a:prstGeom prst="wedgeRoundRectCallout">
            <a:avLst>
              <a:gd name="adj1" fmla="val -143280"/>
              <a:gd name="adj2" fmla="val 1049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rPr>
              <a:t>邮箱找回</a:t>
            </a:r>
            <a:r>
              <a:rPr lang="en-US" altLang="zh-CN" sz="2000" b="1"/>
              <a:t> </a:t>
            </a:r>
            <a:endParaRPr lang="zh-CN" altLang="en-US" sz="2000" b="1" dirty="0"/>
          </a:p>
        </p:txBody>
      </p:sp>
    </p:spTree>
    <p:extLst>
      <p:ext uri="{BB962C8B-B14F-4D97-AF65-F5344CB8AC3E}">
        <p14:creationId xmlns:p14="http://schemas.microsoft.com/office/powerpoint/2010/main" val="1697456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华文行楷" pitchFamily="2" charset="-122"/>
                <a:ea typeface="华文行楷" pitchFamily="2" charset="-122"/>
              </a:rPr>
              <a:t>登录</a:t>
            </a:r>
          </a:p>
        </p:txBody>
      </p:sp>
      <p:pic>
        <p:nvPicPr>
          <p:cNvPr id="5" name="内容占位符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5496" y="0"/>
            <a:ext cx="9108504" cy="6741368"/>
          </a:xfrm>
        </p:spPr>
      </p:pic>
      <p:sp>
        <p:nvSpPr>
          <p:cNvPr id="6" name="圆角矩形标注 5"/>
          <p:cNvSpPr/>
          <p:nvPr/>
        </p:nvSpPr>
        <p:spPr>
          <a:xfrm>
            <a:off x="3419872" y="908720"/>
            <a:ext cx="722631" cy="502916"/>
          </a:xfrm>
          <a:prstGeom prst="wedgeRoundRectCallout">
            <a:avLst>
              <a:gd name="adj1" fmla="val -194824"/>
              <a:gd name="adj2" fmla="val 67138"/>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CN"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矩形 6"/>
          <p:cNvSpPr/>
          <p:nvPr/>
        </p:nvSpPr>
        <p:spPr>
          <a:xfrm>
            <a:off x="0" y="1700808"/>
            <a:ext cx="899592"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5720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04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080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solidFill>
                  <a:schemeClr val="tx1"/>
                </a:solidFill>
                <a:latin typeface="黑体" pitchFamily="49" charset="-122"/>
                <a:ea typeface="黑体" pitchFamily="49" charset="-122"/>
              </a:rPr>
              <a:t>1.</a:t>
            </a:r>
            <a:r>
              <a:rPr lang="zh-CN" altLang="en-US" dirty="0" smtClean="0">
                <a:solidFill>
                  <a:schemeClr val="tx1"/>
                </a:solidFill>
                <a:latin typeface="黑体" pitchFamily="49" charset="-122"/>
                <a:ea typeface="黑体" pitchFamily="49" charset="-122"/>
              </a:rPr>
              <a:t>基本信息</a:t>
            </a:r>
            <a:endParaRPr lang="zh-CN" altLang="en-US" dirty="0">
              <a:solidFill>
                <a:schemeClr val="tx1"/>
              </a:solidFill>
              <a:latin typeface="黑体" pitchFamily="49" charset="-122"/>
              <a:ea typeface="黑体" pitchFamily="49" charset="-122"/>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2" t="28964"/>
          <a:stretch/>
        </p:blipFill>
        <p:spPr bwMode="auto">
          <a:xfrm>
            <a:off x="35497" y="1555844"/>
            <a:ext cx="9108504" cy="129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6" y="3408318"/>
            <a:ext cx="8496944" cy="3060005"/>
          </a:xfrm>
          <a:prstGeom prst="rect">
            <a:avLst/>
          </a:prstGeom>
          <a:noFill/>
          <a:ln w="19050">
            <a:solidFill>
              <a:srgbClr val="FF0000"/>
            </a:solidFill>
            <a:prstDash val="sysDot"/>
          </a:ln>
        </p:spPr>
        <p:txBody>
          <a:bodyPr wrap="square" rtlCol="0">
            <a:spAutoFit/>
          </a:bodyPr>
          <a:lstStyle/>
          <a:p>
            <a:pPr>
              <a:lnSpc>
                <a:spcPct val="150000"/>
              </a:lnSpc>
            </a:pPr>
            <a:r>
              <a:rPr lang="en-US" altLang="zh-CN" sz="2200" b="1" dirty="0" smtClean="0">
                <a:solidFill>
                  <a:srgbClr val="FF0000"/>
                </a:solidFill>
              </a:rPr>
              <a:t>×</a:t>
            </a:r>
            <a:r>
              <a:rPr lang="zh-CN" altLang="en-US" sz="2200" dirty="0" smtClean="0">
                <a:latin typeface="黑体" pitchFamily="49" charset="-122"/>
                <a:ea typeface="黑体" pitchFamily="49" charset="-122"/>
              </a:rPr>
              <a:t>在</a:t>
            </a:r>
            <a:r>
              <a:rPr lang="zh-CN" altLang="en-US" sz="2200" dirty="0">
                <a:latin typeface="黑体" pitchFamily="49" charset="-122"/>
                <a:ea typeface="黑体" pitchFamily="49" charset="-122"/>
              </a:rPr>
              <a:t>小</a:t>
            </a:r>
            <a:r>
              <a:rPr lang="zh-CN" altLang="en-US" sz="2200" dirty="0" smtClean="0">
                <a:latin typeface="黑体" pitchFamily="49" charset="-122"/>
                <a:ea typeface="黑体" pitchFamily="49" charset="-122"/>
              </a:rPr>
              <a:t>鼠**细胞</a:t>
            </a:r>
            <a:r>
              <a:rPr lang="zh-CN" altLang="en-US" sz="2200" dirty="0">
                <a:latin typeface="黑体" pitchFamily="49" charset="-122"/>
                <a:ea typeface="黑体" pitchFamily="49" charset="-122"/>
              </a:rPr>
              <a:t>中特异性地敲</a:t>
            </a:r>
            <a:r>
              <a:rPr lang="zh-CN" altLang="en-US" sz="2200" dirty="0" smtClean="0">
                <a:latin typeface="黑体" pitchFamily="49" charset="-122"/>
                <a:ea typeface="黑体" pitchFamily="49" charset="-122"/>
              </a:rPr>
              <a:t>除**基因，</a:t>
            </a:r>
            <a:r>
              <a:rPr lang="zh-CN" altLang="en-US" sz="2200" dirty="0">
                <a:latin typeface="黑体" pitchFamily="49" charset="-122"/>
                <a:ea typeface="黑体" pitchFamily="49" charset="-122"/>
              </a:rPr>
              <a:t>观察其对发育的影响；</a:t>
            </a:r>
            <a:r>
              <a:rPr lang="zh-CN" altLang="en-US" sz="2200" dirty="0" smtClean="0">
                <a:latin typeface="黑体" pitchFamily="49" charset="-122"/>
                <a:ea typeface="黑体" pitchFamily="49" charset="-122"/>
              </a:rPr>
              <a:t>通过**检测**小</a:t>
            </a:r>
            <a:r>
              <a:rPr lang="zh-CN" altLang="en-US" sz="2200" dirty="0">
                <a:latin typeface="黑体" pitchFamily="49" charset="-122"/>
                <a:ea typeface="黑体" pitchFamily="49" charset="-122"/>
              </a:rPr>
              <a:t>鼠</a:t>
            </a:r>
            <a:r>
              <a:rPr lang="zh-CN" altLang="en-US" sz="2200" dirty="0" smtClean="0">
                <a:latin typeface="黑体" pitchFamily="49" charset="-122"/>
                <a:ea typeface="黑体" pitchFamily="49" charset="-122"/>
              </a:rPr>
              <a:t>中***酶活性</a:t>
            </a:r>
            <a:endParaRPr lang="en-US" altLang="zh-CN" sz="2200" dirty="0">
              <a:latin typeface="黑体" pitchFamily="49" charset="-122"/>
              <a:ea typeface="黑体" pitchFamily="49" charset="-122"/>
            </a:endParaRPr>
          </a:p>
          <a:p>
            <a:pPr>
              <a:lnSpc>
                <a:spcPct val="150000"/>
              </a:lnSpc>
            </a:pPr>
            <a:r>
              <a:rPr lang="en-US" altLang="zh-CN" sz="2200" dirty="0" smtClean="0">
                <a:solidFill>
                  <a:srgbClr val="FF0000"/>
                </a:solidFill>
                <a:latin typeface="黑体" pitchFamily="49" charset="-122"/>
                <a:ea typeface="黑体" pitchFamily="49" charset="-122"/>
              </a:rPr>
              <a:t>×</a:t>
            </a:r>
            <a:r>
              <a:rPr lang="zh-CN" altLang="en-US" sz="2200" dirty="0" smtClean="0">
                <a:latin typeface="黑体" pitchFamily="49" charset="-122"/>
                <a:ea typeface="黑体" pitchFamily="49" charset="-122"/>
              </a:rPr>
              <a:t>研究中药对小鼠的影响</a:t>
            </a:r>
            <a:endParaRPr lang="en-US" altLang="zh-CN" sz="2200" dirty="0">
              <a:latin typeface="黑体" pitchFamily="49" charset="-122"/>
              <a:ea typeface="黑体" pitchFamily="49" charset="-122"/>
            </a:endParaRPr>
          </a:p>
          <a:p>
            <a:pPr>
              <a:lnSpc>
                <a:spcPct val="150000"/>
              </a:lnSpc>
            </a:pPr>
            <a:r>
              <a:rPr lang="en-US" altLang="zh-CN" sz="2200" dirty="0" smtClean="0">
                <a:solidFill>
                  <a:srgbClr val="FF0000"/>
                </a:solidFill>
                <a:latin typeface="黑体" pitchFamily="49" charset="-122"/>
                <a:ea typeface="黑体" pitchFamily="49" charset="-122"/>
              </a:rPr>
              <a:t>×</a:t>
            </a:r>
            <a:r>
              <a:rPr lang="zh-CN" altLang="en-US" sz="2200" dirty="0">
                <a:latin typeface="黑体" pitchFamily="49" charset="-122"/>
                <a:ea typeface="黑体" pitchFamily="49" charset="-122"/>
              </a:rPr>
              <a:t>抗体应答反应的</a:t>
            </a:r>
            <a:r>
              <a:rPr lang="zh-CN" altLang="en-US" sz="2200" dirty="0" smtClean="0">
                <a:latin typeface="黑体" pitchFamily="49" charset="-122"/>
                <a:ea typeface="黑体" pitchFamily="49" charset="-122"/>
              </a:rPr>
              <a:t>调控</a:t>
            </a:r>
            <a:endParaRPr lang="en-US" altLang="zh-CN" sz="2200" dirty="0">
              <a:latin typeface="黑体" pitchFamily="49" charset="-122"/>
              <a:ea typeface="黑体" pitchFamily="49" charset="-122"/>
            </a:endParaRPr>
          </a:p>
          <a:p>
            <a:pPr>
              <a:lnSpc>
                <a:spcPct val="150000"/>
              </a:lnSpc>
            </a:pPr>
            <a:r>
              <a:rPr lang="zh-CN" altLang="en-US" sz="2200" dirty="0" smtClean="0">
                <a:solidFill>
                  <a:srgbClr val="0070C0"/>
                </a:solidFill>
                <a:latin typeface="黑体" pitchFamily="49" charset="-122"/>
                <a:ea typeface="黑体" pitchFamily="49" charset="-122"/>
              </a:rPr>
              <a:t>√</a:t>
            </a:r>
            <a:r>
              <a:rPr lang="zh-CN" altLang="en-US" sz="2200" dirty="0">
                <a:latin typeface="黑体" pitchFamily="49" charset="-122"/>
                <a:ea typeface="黑体" pitchFamily="49" charset="-122"/>
              </a:rPr>
              <a:t>探究</a:t>
            </a:r>
            <a:r>
              <a:rPr lang="zh-CN" altLang="en-US" sz="2200" dirty="0" smtClean="0">
                <a:latin typeface="黑体" pitchFamily="49" charset="-122"/>
                <a:ea typeface="黑体" pitchFamily="49" charset="-122"/>
              </a:rPr>
              <a:t>***（药物、生物制品、基因改造）对</a:t>
            </a:r>
            <a:r>
              <a:rPr lang="zh-CN" altLang="en-US" sz="2200" dirty="0">
                <a:latin typeface="黑体" pitchFamily="49" charset="-122"/>
                <a:ea typeface="黑体" pitchFamily="49" charset="-122"/>
              </a:rPr>
              <a:t>大</a:t>
            </a:r>
            <a:r>
              <a:rPr lang="zh-CN" altLang="en-US" sz="2200" dirty="0" smtClean="0">
                <a:latin typeface="黑体" pitchFamily="49" charset="-122"/>
                <a:ea typeface="黑体" pitchFamily="49" charset="-122"/>
              </a:rPr>
              <a:t>鼠***损伤</a:t>
            </a:r>
            <a:r>
              <a:rPr lang="zh-CN" altLang="en-US" sz="2200" dirty="0">
                <a:latin typeface="黑体" pitchFamily="49" charset="-122"/>
                <a:ea typeface="黑体" pitchFamily="49" charset="-122"/>
              </a:rPr>
              <a:t>的保护作用</a:t>
            </a:r>
          </a:p>
        </p:txBody>
      </p:sp>
      <p:sp>
        <p:nvSpPr>
          <p:cNvPr id="5" name="下箭头 4"/>
          <p:cNvSpPr/>
          <p:nvPr/>
        </p:nvSpPr>
        <p:spPr>
          <a:xfrm>
            <a:off x="1043608" y="2578425"/>
            <a:ext cx="288032" cy="6229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2696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solidFill>
                  <a:schemeClr val="tx1"/>
                </a:solidFill>
                <a:latin typeface="黑体" pitchFamily="49" charset="-122"/>
                <a:ea typeface="黑体" pitchFamily="49" charset="-122"/>
              </a:rPr>
              <a:t>1.</a:t>
            </a:r>
            <a:r>
              <a:rPr lang="zh-CN" altLang="en-US" dirty="0" smtClean="0">
                <a:solidFill>
                  <a:schemeClr val="tx1"/>
                </a:solidFill>
                <a:latin typeface="黑体" pitchFamily="49" charset="-122"/>
                <a:ea typeface="黑体" pitchFamily="49" charset="-122"/>
              </a:rPr>
              <a:t>基本信息</a:t>
            </a:r>
            <a:endParaRPr lang="zh-CN" altLang="en-US" dirty="0">
              <a:solidFill>
                <a:schemeClr val="tx1"/>
              </a:solidFill>
              <a:latin typeface="黑体" pitchFamily="49" charset="-122"/>
              <a:ea typeface="黑体" pitchFamily="49" charset="-12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772816"/>
            <a:ext cx="885698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3573016"/>
            <a:ext cx="4536504" cy="2246769"/>
          </a:xfrm>
          <a:prstGeom prst="rect">
            <a:avLst/>
          </a:prstGeom>
          <a:noFill/>
          <a:ln w="19050">
            <a:solidFill>
              <a:srgbClr val="FF0000"/>
            </a:solidFill>
            <a:prstDash val="sysDot"/>
          </a:ln>
        </p:spPr>
        <p:txBody>
          <a:bodyPr wrap="square" rtlCol="0">
            <a:spAutoFit/>
          </a:bodyPr>
          <a:lstStyle/>
          <a:p>
            <a:endParaRPr lang="en-US" altLang="zh-CN" sz="2000" b="1" dirty="0">
              <a:latin typeface="黑体" pitchFamily="49" charset="-122"/>
              <a:ea typeface="黑体" pitchFamily="49" charset="-122"/>
            </a:endParaRPr>
          </a:p>
          <a:p>
            <a:r>
              <a:rPr lang="zh-CN" altLang="en-US" sz="2000" b="1" dirty="0" smtClean="0">
                <a:latin typeface="黑体" pitchFamily="49" charset="-122"/>
                <a:ea typeface="黑体" pitchFamily="49" charset="-122"/>
              </a:rPr>
              <a:t>国家</a:t>
            </a:r>
            <a:r>
              <a:rPr lang="zh-CN" altLang="en-US" sz="2000" b="1" dirty="0">
                <a:latin typeface="黑体" pitchFamily="49" charset="-122"/>
                <a:ea typeface="黑体" pitchFamily="49" charset="-122"/>
              </a:rPr>
              <a:t>自然科学</a:t>
            </a:r>
            <a:r>
              <a:rPr lang="zh-CN" altLang="en-US" sz="2000" b="1" dirty="0" smtClean="0">
                <a:latin typeface="黑体" pitchFamily="49" charset="-122"/>
                <a:ea typeface="黑体" pitchFamily="49" charset="-122"/>
              </a:rPr>
              <a:t>基金 </a:t>
            </a:r>
            <a:r>
              <a:rPr lang="en-US" altLang="zh-CN" sz="2000" b="1" dirty="0" smtClean="0">
                <a:latin typeface="黑体" pitchFamily="49" charset="-122"/>
                <a:ea typeface="黑体" pitchFamily="49" charset="-122"/>
              </a:rPr>
              <a:t>8000000000</a:t>
            </a:r>
          </a:p>
          <a:p>
            <a:endParaRPr lang="en-US" altLang="zh-CN" sz="2000" b="1" dirty="0">
              <a:latin typeface="黑体" pitchFamily="49" charset="-122"/>
              <a:ea typeface="黑体" pitchFamily="49" charset="-122"/>
            </a:endParaRPr>
          </a:p>
          <a:p>
            <a:r>
              <a:rPr lang="zh-CN" altLang="en-US" sz="2000" b="1" dirty="0">
                <a:latin typeface="黑体" pitchFamily="49" charset="-122"/>
                <a:ea typeface="黑体" pitchFamily="49" charset="-122"/>
              </a:rPr>
              <a:t>江苏省高校自然科学</a:t>
            </a:r>
            <a:r>
              <a:rPr lang="zh-CN" altLang="en-US" sz="2000" b="1" dirty="0" smtClean="0">
                <a:latin typeface="黑体" pitchFamily="49" charset="-122"/>
                <a:ea typeface="黑体" pitchFamily="49" charset="-122"/>
              </a:rPr>
              <a:t>基金 </a:t>
            </a:r>
            <a:r>
              <a:rPr lang="en-US" altLang="zh-CN" sz="2000" b="1" dirty="0" err="1" smtClean="0">
                <a:latin typeface="黑体" pitchFamily="49" charset="-122"/>
                <a:ea typeface="黑体" pitchFamily="49" charset="-122"/>
              </a:rPr>
              <a:t>17KJB000000</a:t>
            </a:r>
            <a:endParaRPr lang="en-US" altLang="zh-CN" sz="2000" b="1" dirty="0" smtClean="0">
              <a:latin typeface="黑体" pitchFamily="49" charset="-122"/>
              <a:ea typeface="黑体" pitchFamily="49" charset="-122"/>
            </a:endParaRPr>
          </a:p>
          <a:p>
            <a:endParaRPr lang="en-US" altLang="zh-CN" sz="2000" b="1" dirty="0">
              <a:latin typeface="黑体" pitchFamily="49" charset="-122"/>
              <a:ea typeface="黑体" pitchFamily="49" charset="-122"/>
            </a:endParaRPr>
          </a:p>
          <a:p>
            <a:r>
              <a:rPr lang="zh-CN" altLang="en-US" sz="2000" b="1" dirty="0" smtClean="0">
                <a:latin typeface="黑体" pitchFamily="49" charset="-122"/>
                <a:ea typeface="黑体" pitchFamily="49" charset="-122"/>
              </a:rPr>
              <a:t>自选课题</a:t>
            </a:r>
            <a:endParaRPr lang="zh-CN" altLang="en-US" sz="2000" b="1" dirty="0">
              <a:latin typeface="黑体" pitchFamily="49" charset="-122"/>
              <a:ea typeface="黑体" pitchFamily="49" charset="-122"/>
            </a:endParaRPr>
          </a:p>
        </p:txBody>
      </p:sp>
      <p:sp>
        <p:nvSpPr>
          <p:cNvPr id="5" name="TextBox 4"/>
          <p:cNvSpPr txBox="1"/>
          <p:nvPr/>
        </p:nvSpPr>
        <p:spPr>
          <a:xfrm>
            <a:off x="5220072" y="3552969"/>
            <a:ext cx="3240360" cy="1938992"/>
          </a:xfrm>
          <a:prstGeom prst="rect">
            <a:avLst/>
          </a:prstGeom>
          <a:noFill/>
          <a:ln w="19050">
            <a:solidFill>
              <a:srgbClr val="FF0000"/>
            </a:solidFill>
            <a:prstDash val="sysDot"/>
          </a:ln>
        </p:spPr>
        <p:txBody>
          <a:bodyPr wrap="square" rtlCol="0">
            <a:spAutoFit/>
          </a:bodyPr>
          <a:lstStyle/>
          <a:p>
            <a:endParaRPr lang="en-US" altLang="zh-CN" sz="2000" dirty="0" smtClean="0">
              <a:latin typeface="黑体" pitchFamily="49" charset="-122"/>
              <a:ea typeface="黑体" pitchFamily="49" charset="-122"/>
            </a:endParaRPr>
          </a:p>
          <a:p>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、请使用时间控件</a:t>
            </a:r>
            <a:endParaRPr lang="en-US" altLang="zh-CN" sz="2000" dirty="0" smtClean="0">
              <a:latin typeface="黑体" pitchFamily="49" charset="-122"/>
              <a:ea typeface="黑体" pitchFamily="49" charset="-122"/>
            </a:endParaRPr>
          </a:p>
          <a:p>
            <a:endParaRPr lang="en-US" altLang="zh-CN" sz="2000" dirty="0" smtClean="0">
              <a:latin typeface="黑体" pitchFamily="49" charset="-122"/>
              <a:ea typeface="黑体" pitchFamily="49" charset="-122"/>
            </a:endParaRPr>
          </a:p>
          <a:p>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、至少晚于提交申请</a:t>
            </a:r>
            <a:r>
              <a:rPr lang="en-US" altLang="zh-CN" sz="2000" smtClean="0">
                <a:latin typeface="黑体" pitchFamily="49" charset="-122"/>
                <a:ea typeface="黑体" pitchFamily="49" charset="-122"/>
              </a:rPr>
              <a:t>15</a:t>
            </a:r>
            <a:r>
              <a:rPr lang="zh-CN" altLang="en-US" sz="2000" smtClean="0">
                <a:latin typeface="黑体" pitchFamily="49" charset="-122"/>
                <a:ea typeface="黑体" pitchFamily="49" charset="-122"/>
              </a:rPr>
              <a:t>天</a:t>
            </a:r>
            <a:endParaRPr lang="en-US" altLang="zh-CN" sz="2000" smtClean="0">
              <a:latin typeface="黑体" pitchFamily="49" charset="-122"/>
              <a:ea typeface="黑体" pitchFamily="49" charset="-122"/>
            </a:endParaRPr>
          </a:p>
          <a:p>
            <a:endParaRPr lang="en-US" altLang="zh-CN" sz="2000">
              <a:latin typeface="黑体" pitchFamily="49" charset="-122"/>
              <a:ea typeface="黑体" pitchFamily="49" charset="-122"/>
            </a:endParaRPr>
          </a:p>
          <a:p>
            <a:r>
              <a:rPr lang="en-US" altLang="zh-CN" sz="2000" smtClean="0">
                <a:latin typeface="黑体" pitchFamily="49" charset="-122"/>
                <a:ea typeface="黑体" pitchFamily="49" charset="-122"/>
              </a:rPr>
              <a:t>3</a:t>
            </a:r>
            <a:r>
              <a:rPr lang="zh-CN" altLang="en-US" sz="2000" smtClean="0">
                <a:latin typeface="黑体" pitchFamily="49" charset="-122"/>
                <a:ea typeface="黑体" pitchFamily="49" charset="-122"/>
              </a:rPr>
              <a:t>、最长跨度</a:t>
            </a:r>
            <a:r>
              <a:rPr lang="en-US" altLang="zh-CN" sz="2000" smtClean="0">
                <a:latin typeface="黑体" pitchFamily="49" charset="-122"/>
                <a:ea typeface="黑体" pitchFamily="49" charset="-122"/>
              </a:rPr>
              <a:t>3</a:t>
            </a:r>
            <a:r>
              <a:rPr lang="zh-CN" altLang="en-US" sz="2000" smtClean="0">
                <a:latin typeface="黑体" pitchFamily="49" charset="-122"/>
                <a:ea typeface="黑体" pitchFamily="49" charset="-122"/>
              </a:rPr>
              <a:t>年</a:t>
            </a:r>
            <a:endParaRPr lang="zh-CN" altLang="en-US" sz="2000" dirty="0">
              <a:latin typeface="黑体" pitchFamily="49" charset="-122"/>
              <a:ea typeface="黑体" pitchFamily="49" charset="-122"/>
            </a:endParaRPr>
          </a:p>
        </p:txBody>
      </p:sp>
      <p:sp>
        <p:nvSpPr>
          <p:cNvPr id="2" name="下箭头 1"/>
          <p:cNvSpPr/>
          <p:nvPr/>
        </p:nvSpPr>
        <p:spPr>
          <a:xfrm>
            <a:off x="5580111" y="2662064"/>
            <a:ext cx="288032" cy="6229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下箭头 6"/>
          <p:cNvSpPr/>
          <p:nvPr/>
        </p:nvSpPr>
        <p:spPr>
          <a:xfrm>
            <a:off x="827584" y="2647019"/>
            <a:ext cx="288032" cy="6229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1684993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solidFill>
                  <a:schemeClr val="tx1"/>
                </a:solidFill>
                <a:latin typeface="黑体" pitchFamily="49" charset="-122"/>
                <a:ea typeface="黑体" pitchFamily="49" charset="-122"/>
              </a:rPr>
              <a:t>1.</a:t>
            </a:r>
            <a:r>
              <a:rPr lang="zh-CN" altLang="en-US" dirty="0" smtClean="0">
                <a:solidFill>
                  <a:schemeClr val="tx1"/>
                </a:solidFill>
                <a:latin typeface="黑体" pitchFamily="49" charset="-122"/>
                <a:ea typeface="黑体" pitchFamily="49" charset="-122"/>
              </a:rPr>
              <a:t>基本信息</a:t>
            </a:r>
            <a:endParaRPr lang="zh-CN" altLang="en-US" dirty="0">
              <a:solidFill>
                <a:schemeClr val="tx1"/>
              </a:solidFill>
              <a:latin typeface="黑体" pitchFamily="49" charset="-122"/>
              <a:ea typeface="黑体" pitchFamily="49" charset="-12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772816"/>
            <a:ext cx="885698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3573016"/>
            <a:ext cx="4536504" cy="2246769"/>
          </a:xfrm>
          <a:prstGeom prst="rect">
            <a:avLst/>
          </a:prstGeom>
          <a:noFill/>
          <a:ln w="19050">
            <a:solidFill>
              <a:srgbClr val="FF0000"/>
            </a:solidFill>
            <a:prstDash val="sysDot"/>
          </a:ln>
        </p:spPr>
        <p:txBody>
          <a:bodyPr wrap="square" rtlCol="0">
            <a:spAutoFit/>
          </a:bodyPr>
          <a:lstStyle/>
          <a:p>
            <a:endParaRPr lang="en-US" altLang="zh-CN" sz="2000" b="1" dirty="0">
              <a:latin typeface="黑体" pitchFamily="49" charset="-122"/>
              <a:ea typeface="黑体" pitchFamily="49" charset="-122"/>
            </a:endParaRPr>
          </a:p>
          <a:p>
            <a:r>
              <a:rPr lang="zh-CN" altLang="en-US" sz="2000" b="1" dirty="0" smtClean="0">
                <a:latin typeface="黑体" pitchFamily="49" charset="-122"/>
                <a:ea typeface="黑体" pitchFamily="49" charset="-122"/>
              </a:rPr>
              <a:t>国家</a:t>
            </a:r>
            <a:r>
              <a:rPr lang="zh-CN" altLang="en-US" sz="2000" b="1" dirty="0">
                <a:latin typeface="黑体" pitchFamily="49" charset="-122"/>
                <a:ea typeface="黑体" pitchFamily="49" charset="-122"/>
              </a:rPr>
              <a:t>自然科学</a:t>
            </a:r>
            <a:r>
              <a:rPr lang="zh-CN" altLang="en-US" sz="2000" b="1" dirty="0" smtClean="0">
                <a:latin typeface="黑体" pitchFamily="49" charset="-122"/>
                <a:ea typeface="黑体" pitchFamily="49" charset="-122"/>
              </a:rPr>
              <a:t>基金 </a:t>
            </a:r>
            <a:r>
              <a:rPr lang="en-US" altLang="zh-CN" sz="2000" b="1" dirty="0" smtClean="0">
                <a:latin typeface="黑体" pitchFamily="49" charset="-122"/>
                <a:ea typeface="黑体" pitchFamily="49" charset="-122"/>
              </a:rPr>
              <a:t>8000000000</a:t>
            </a:r>
          </a:p>
          <a:p>
            <a:endParaRPr lang="en-US" altLang="zh-CN" sz="2000" b="1" dirty="0">
              <a:latin typeface="黑体" pitchFamily="49" charset="-122"/>
              <a:ea typeface="黑体" pitchFamily="49" charset="-122"/>
            </a:endParaRPr>
          </a:p>
          <a:p>
            <a:r>
              <a:rPr lang="zh-CN" altLang="en-US" sz="2000" b="1" dirty="0">
                <a:latin typeface="黑体" pitchFamily="49" charset="-122"/>
                <a:ea typeface="黑体" pitchFamily="49" charset="-122"/>
              </a:rPr>
              <a:t>江苏省高校自然科学</a:t>
            </a:r>
            <a:r>
              <a:rPr lang="zh-CN" altLang="en-US" sz="2000" b="1" dirty="0" smtClean="0">
                <a:latin typeface="黑体" pitchFamily="49" charset="-122"/>
                <a:ea typeface="黑体" pitchFamily="49" charset="-122"/>
              </a:rPr>
              <a:t>基金 </a:t>
            </a:r>
            <a:r>
              <a:rPr lang="en-US" altLang="zh-CN" sz="2000" b="1" dirty="0" err="1" smtClean="0">
                <a:latin typeface="黑体" pitchFamily="49" charset="-122"/>
                <a:ea typeface="黑体" pitchFamily="49" charset="-122"/>
              </a:rPr>
              <a:t>17KJB000000</a:t>
            </a:r>
            <a:endParaRPr lang="en-US" altLang="zh-CN" sz="2000" b="1" dirty="0" smtClean="0">
              <a:latin typeface="黑体" pitchFamily="49" charset="-122"/>
              <a:ea typeface="黑体" pitchFamily="49" charset="-122"/>
            </a:endParaRPr>
          </a:p>
          <a:p>
            <a:endParaRPr lang="en-US" altLang="zh-CN" sz="2000" b="1" dirty="0">
              <a:latin typeface="黑体" pitchFamily="49" charset="-122"/>
              <a:ea typeface="黑体" pitchFamily="49" charset="-122"/>
            </a:endParaRPr>
          </a:p>
          <a:p>
            <a:r>
              <a:rPr lang="zh-CN" altLang="en-US" sz="2000" b="1" dirty="0" smtClean="0">
                <a:latin typeface="黑体" pitchFamily="49" charset="-122"/>
                <a:ea typeface="黑体" pitchFamily="49" charset="-122"/>
              </a:rPr>
              <a:t>自选课题</a:t>
            </a:r>
            <a:endParaRPr lang="zh-CN" altLang="en-US" sz="2000" b="1" dirty="0">
              <a:latin typeface="黑体" pitchFamily="49" charset="-122"/>
              <a:ea typeface="黑体" pitchFamily="49" charset="-122"/>
            </a:endParaRPr>
          </a:p>
        </p:txBody>
      </p:sp>
      <p:sp>
        <p:nvSpPr>
          <p:cNvPr id="5" name="TextBox 4"/>
          <p:cNvSpPr txBox="1"/>
          <p:nvPr/>
        </p:nvSpPr>
        <p:spPr>
          <a:xfrm>
            <a:off x="5220072" y="3552969"/>
            <a:ext cx="3240360" cy="1938992"/>
          </a:xfrm>
          <a:prstGeom prst="rect">
            <a:avLst/>
          </a:prstGeom>
          <a:noFill/>
          <a:ln w="19050">
            <a:solidFill>
              <a:srgbClr val="FF0000"/>
            </a:solidFill>
            <a:prstDash val="sysDot"/>
          </a:ln>
        </p:spPr>
        <p:txBody>
          <a:bodyPr wrap="square" rtlCol="0">
            <a:spAutoFit/>
          </a:bodyPr>
          <a:lstStyle/>
          <a:p>
            <a:endParaRPr lang="en-US" altLang="zh-CN" sz="2000" dirty="0" smtClean="0">
              <a:latin typeface="黑体" pitchFamily="49" charset="-122"/>
              <a:ea typeface="黑体" pitchFamily="49" charset="-122"/>
            </a:endParaRPr>
          </a:p>
          <a:p>
            <a:r>
              <a:rPr lang="en-US" altLang="zh-CN" sz="2000" dirty="0" smtClean="0">
                <a:latin typeface="黑体" pitchFamily="49" charset="-122"/>
                <a:ea typeface="黑体" pitchFamily="49" charset="-122"/>
              </a:rPr>
              <a:t>1</a:t>
            </a:r>
            <a:r>
              <a:rPr lang="zh-CN" altLang="en-US" sz="2000" dirty="0" smtClean="0">
                <a:latin typeface="黑体" pitchFamily="49" charset="-122"/>
                <a:ea typeface="黑体" pitchFamily="49" charset="-122"/>
              </a:rPr>
              <a:t>、请使用时间控件</a:t>
            </a:r>
            <a:endParaRPr lang="en-US" altLang="zh-CN" sz="2000" dirty="0" smtClean="0">
              <a:latin typeface="黑体" pitchFamily="49" charset="-122"/>
              <a:ea typeface="黑体" pitchFamily="49" charset="-122"/>
            </a:endParaRPr>
          </a:p>
          <a:p>
            <a:endParaRPr lang="en-US" altLang="zh-CN" sz="2000" dirty="0" smtClean="0">
              <a:latin typeface="黑体" pitchFamily="49" charset="-122"/>
              <a:ea typeface="黑体" pitchFamily="49" charset="-122"/>
            </a:endParaRPr>
          </a:p>
          <a:p>
            <a:r>
              <a:rPr lang="en-US" altLang="zh-CN" sz="2000" dirty="0" smtClean="0">
                <a:latin typeface="黑体" pitchFamily="49" charset="-122"/>
                <a:ea typeface="黑体" pitchFamily="49" charset="-122"/>
              </a:rPr>
              <a:t>2</a:t>
            </a:r>
            <a:r>
              <a:rPr lang="zh-CN" altLang="en-US" sz="2000" dirty="0" smtClean="0">
                <a:latin typeface="黑体" pitchFamily="49" charset="-122"/>
                <a:ea typeface="黑体" pitchFamily="49" charset="-122"/>
              </a:rPr>
              <a:t>、至少晚于提交申请</a:t>
            </a:r>
            <a:r>
              <a:rPr lang="en-US" altLang="zh-CN" sz="2000" smtClean="0">
                <a:latin typeface="黑体" pitchFamily="49" charset="-122"/>
                <a:ea typeface="黑体" pitchFamily="49" charset="-122"/>
              </a:rPr>
              <a:t>15</a:t>
            </a:r>
            <a:r>
              <a:rPr lang="zh-CN" altLang="en-US" sz="2000" smtClean="0">
                <a:latin typeface="黑体" pitchFamily="49" charset="-122"/>
                <a:ea typeface="黑体" pitchFamily="49" charset="-122"/>
              </a:rPr>
              <a:t>天</a:t>
            </a:r>
            <a:endParaRPr lang="en-US" altLang="zh-CN" sz="2000" smtClean="0">
              <a:latin typeface="黑体" pitchFamily="49" charset="-122"/>
              <a:ea typeface="黑体" pitchFamily="49" charset="-122"/>
            </a:endParaRPr>
          </a:p>
          <a:p>
            <a:endParaRPr lang="en-US" altLang="zh-CN" sz="2000">
              <a:latin typeface="黑体" pitchFamily="49" charset="-122"/>
              <a:ea typeface="黑体" pitchFamily="49" charset="-122"/>
            </a:endParaRPr>
          </a:p>
          <a:p>
            <a:r>
              <a:rPr lang="en-US" altLang="zh-CN" sz="2000" smtClean="0">
                <a:latin typeface="黑体" pitchFamily="49" charset="-122"/>
                <a:ea typeface="黑体" pitchFamily="49" charset="-122"/>
              </a:rPr>
              <a:t>3</a:t>
            </a:r>
            <a:r>
              <a:rPr lang="zh-CN" altLang="en-US" sz="2000" smtClean="0">
                <a:latin typeface="黑体" pitchFamily="49" charset="-122"/>
                <a:ea typeface="黑体" pitchFamily="49" charset="-122"/>
              </a:rPr>
              <a:t>、最长跨度</a:t>
            </a:r>
            <a:r>
              <a:rPr lang="en-US" altLang="zh-CN" sz="2000" smtClean="0">
                <a:latin typeface="黑体" pitchFamily="49" charset="-122"/>
                <a:ea typeface="黑体" pitchFamily="49" charset="-122"/>
              </a:rPr>
              <a:t>3</a:t>
            </a:r>
            <a:r>
              <a:rPr lang="zh-CN" altLang="en-US" sz="2000" smtClean="0">
                <a:latin typeface="黑体" pitchFamily="49" charset="-122"/>
                <a:ea typeface="黑体" pitchFamily="49" charset="-122"/>
              </a:rPr>
              <a:t>年</a:t>
            </a:r>
            <a:endParaRPr lang="zh-CN" altLang="en-US" sz="2000" dirty="0">
              <a:latin typeface="黑体" pitchFamily="49" charset="-122"/>
              <a:ea typeface="黑体" pitchFamily="49" charset="-122"/>
            </a:endParaRPr>
          </a:p>
        </p:txBody>
      </p:sp>
      <p:sp>
        <p:nvSpPr>
          <p:cNvPr id="2" name="下箭头 1"/>
          <p:cNvSpPr/>
          <p:nvPr/>
        </p:nvSpPr>
        <p:spPr>
          <a:xfrm>
            <a:off x="5580111" y="2662064"/>
            <a:ext cx="288032" cy="6229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下箭头 6"/>
          <p:cNvSpPr/>
          <p:nvPr/>
        </p:nvSpPr>
        <p:spPr>
          <a:xfrm>
            <a:off x="827584" y="2647019"/>
            <a:ext cx="288032" cy="6229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1645017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12648" y="228600"/>
            <a:ext cx="8153400" cy="990600"/>
          </a:xfrm>
        </p:spPr>
        <p:txBody>
          <a:bodyPr/>
          <a:lstStyle/>
          <a:p>
            <a:pPr fontAlgn="auto">
              <a:spcAft>
                <a:spcPts val="0"/>
              </a:spcAft>
              <a:defRPr/>
            </a:pPr>
            <a:r>
              <a:rPr lang="zh-CN" altLang="en-US">
                <a:latin typeface="黑体" pitchFamily="49" charset="-122"/>
                <a:ea typeface="黑体" pitchFamily="49" charset="-122"/>
              </a:rPr>
              <a:t>实验动物伦理福利</a:t>
            </a:r>
            <a:r>
              <a:rPr lang="zh-CN" altLang="en-US" smtClean="0">
                <a:latin typeface="黑体" pitchFamily="49" charset="-122"/>
                <a:ea typeface="黑体" pitchFamily="49" charset="-122"/>
              </a:rPr>
              <a:t>审查</a:t>
            </a:r>
            <a:r>
              <a:rPr lang="zh-CN" altLang="en-US">
                <a:latin typeface="黑体" pitchFamily="49" charset="-122"/>
                <a:ea typeface="黑体" pitchFamily="49" charset="-122"/>
              </a:rPr>
              <a:t>填写</a:t>
            </a:r>
            <a:endParaRPr lang="zh-CN" altLang="en-US" dirty="0" smtClean="0">
              <a:latin typeface="黑体" pitchFamily="49" charset="-122"/>
              <a:ea typeface="黑体" pitchFamily="49" charset="-122"/>
            </a:endParaRPr>
          </a:p>
        </p:txBody>
      </p:sp>
      <p:sp>
        <p:nvSpPr>
          <p:cNvPr id="12" name="TextBox 11"/>
          <p:cNvSpPr txBox="1"/>
          <p:nvPr/>
        </p:nvSpPr>
        <p:spPr>
          <a:xfrm>
            <a:off x="1835696" y="1988840"/>
            <a:ext cx="5400600" cy="3477875"/>
          </a:xfrm>
          <a:prstGeom prst="rect">
            <a:avLst/>
          </a:prstGeom>
          <a:noFill/>
        </p:spPr>
        <p:txBody>
          <a:bodyPr wrap="square" rtlCol="0">
            <a:spAutoFit/>
          </a:bodyPr>
          <a:lstStyle/>
          <a:p>
            <a:pPr marL="742950" indent="-742950">
              <a:buFont typeface="+mj-ea"/>
              <a:buAutoNum type="circleNumDbPlain"/>
            </a:pPr>
            <a:r>
              <a:rPr lang="zh-CN" altLang="en-US" sz="4400" smtClean="0"/>
              <a:t>申请书填写</a:t>
            </a:r>
            <a:endParaRPr lang="en-US" altLang="zh-CN" sz="4400"/>
          </a:p>
          <a:p>
            <a:pPr marL="742950" indent="-742950">
              <a:buFont typeface="+mj-ea"/>
              <a:buAutoNum type="circleNumDbPlain"/>
            </a:pPr>
            <a:endParaRPr lang="en-US" altLang="zh-CN" sz="4400" smtClean="0"/>
          </a:p>
          <a:p>
            <a:pPr marL="742950" indent="-742950">
              <a:buFont typeface="+mj-ea"/>
              <a:buAutoNum type="circleNumDbPlain"/>
            </a:pPr>
            <a:r>
              <a:rPr lang="zh-CN" altLang="en-US" sz="4400" smtClean="0"/>
              <a:t>追 加 申 请</a:t>
            </a:r>
            <a:endParaRPr lang="en-US" altLang="zh-CN" sz="4400"/>
          </a:p>
          <a:p>
            <a:pPr marL="742950" indent="-742950">
              <a:buFont typeface="+mj-ea"/>
              <a:buAutoNum type="circleNumDbPlain"/>
            </a:pPr>
            <a:endParaRPr lang="en-US" altLang="zh-CN" sz="4400" smtClean="0"/>
          </a:p>
          <a:p>
            <a:pPr marL="742950" indent="-742950">
              <a:buFont typeface="+mj-ea"/>
              <a:buAutoNum type="circleNumDbPlain"/>
            </a:pPr>
            <a:r>
              <a:rPr lang="zh-CN" altLang="en-US" sz="4400" smtClean="0"/>
              <a:t>项 目 申 请</a:t>
            </a:r>
            <a:endParaRPr lang="zh-CN" altLang="en-US" sz="4400"/>
          </a:p>
        </p:txBody>
      </p:sp>
    </p:spTree>
    <p:extLst>
      <p:ext uri="{BB962C8B-B14F-4D97-AF65-F5344CB8AC3E}">
        <p14:creationId xmlns:p14="http://schemas.microsoft.com/office/powerpoint/2010/main" val="411929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03" y="1887661"/>
            <a:ext cx="8534400" cy="391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标题 2"/>
          <p:cNvSpPr txBox="1">
            <a:spLocks/>
          </p:cNvSpPr>
          <p:nvPr/>
        </p:nvSpPr>
        <p:spPr bwMode="auto">
          <a:xfrm>
            <a:off x="595064" y="329252"/>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ea typeface="华文仿宋" pitchFamily="2" charset="-122"/>
              </a:defRPr>
            </a:lvl2pPr>
            <a:lvl3pPr algn="l" rtl="0" fontAlgn="base">
              <a:spcBef>
                <a:spcPct val="0"/>
              </a:spcBef>
              <a:spcAft>
                <a:spcPct val="0"/>
              </a:spcAft>
              <a:defRPr sz="4400">
                <a:solidFill>
                  <a:schemeClr val="tx2"/>
                </a:solidFill>
                <a:latin typeface="Tw Cen MT" pitchFamily="34" charset="0"/>
                <a:ea typeface="华文仿宋" pitchFamily="2" charset="-122"/>
              </a:defRPr>
            </a:lvl3pPr>
            <a:lvl4pPr algn="l" rtl="0" fontAlgn="base">
              <a:spcBef>
                <a:spcPct val="0"/>
              </a:spcBef>
              <a:spcAft>
                <a:spcPct val="0"/>
              </a:spcAft>
              <a:defRPr sz="4400">
                <a:solidFill>
                  <a:schemeClr val="tx2"/>
                </a:solidFill>
                <a:latin typeface="Tw Cen MT" pitchFamily="34" charset="0"/>
                <a:ea typeface="华文仿宋" pitchFamily="2" charset="-122"/>
              </a:defRPr>
            </a:lvl4pPr>
            <a:lvl5pPr algn="l" rtl="0" fontAlgn="base">
              <a:spcBef>
                <a:spcPct val="0"/>
              </a:spcBef>
              <a:spcAft>
                <a:spcPct val="0"/>
              </a:spcAft>
              <a:defRPr sz="4400">
                <a:solidFill>
                  <a:schemeClr val="tx2"/>
                </a:solidFill>
                <a:latin typeface="Tw Cen MT" pitchFamily="34" charset="0"/>
                <a:ea typeface="华文仿宋" pitchFamily="2" charset="-122"/>
              </a:defRPr>
            </a:lvl5pPr>
            <a:lvl6pPr marL="457200" algn="l" rtl="0" fontAlgn="base">
              <a:spcBef>
                <a:spcPct val="0"/>
              </a:spcBef>
              <a:spcAft>
                <a:spcPct val="0"/>
              </a:spcAft>
              <a:defRPr sz="4400">
                <a:solidFill>
                  <a:schemeClr val="tx2"/>
                </a:solidFill>
                <a:latin typeface="Tw Cen MT" pitchFamily="34" charset="0"/>
                <a:ea typeface="华文仿宋" pitchFamily="2" charset="-122"/>
              </a:defRPr>
            </a:lvl6pPr>
            <a:lvl7pPr marL="914400" algn="l" rtl="0" fontAlgn="base">
              <a:spcBef>
                <a:spcPct val="0"/>
              </a:spcBef>
              <a:spcAft>
                <a:spcPct val="0"/>
              </a:spcAft>
              <a:defRPr sz="4400">
                <a:solidFill>
                  <a:schemeClr val="tx2"/>
                </a:solidFill>
                <a:latin typeface="Tw Cen MT" pitchFamily="34" charset="0"/>
                <a:ea typeface="华文仿宋" pitchFamily="2" charset="-122"/>
              </a:defRPr>
            </a:lvl7pPr>
            <a:lvl8pPr marL="1371600" algn="l" rtl="0" fontAlgn="base">
              <a:spcBef>
                <a:spcPct val="0"/>
              </a:spcBef>
              <a:spcAft>
                <a:spcPct val="0"/>
              </a:spcAft>
              <a:defRPr sz="4400">
                <a:solidFill>
                  <a:schemeClr val="tx2"/>
                </a:solidFill>
                <a:latin typeface="Tw Cen MT" pitchFamily="34" charset="0"/>
                <a:ea typeface="华文仿宋" pitchFamily="2" charset="-122"/>
              </a:defRPr>
            </a:lvl8pPr>
            <a:lvl9pPr marL="1828800" algn="l" rtl="0" fontAlgn="base">
              <a:spcBef>
                <a:spcPct val="0"/>
              </a:spcBef>
              <a:spcAft>
                <a:spcPct val="0"/>
              </a:spcAft>
              <a:defRPr sz="4400">
                <a:solidFill>
                  <a:schemeClr val="tx2"/>
                </a:solidFill>
                <a:latin typeface="Tw Cen MT" pitchFamily="34" charset="0"/>
                <a:ea typeface="华文仿宋" pitchFamily="2" charset="-122"/>
              </a:defRPr>
            </a:lvl9pPr>
          </a:lstStyle>
          <a:p>
            <a:r>
              <a:rPr lang="en-US" altLang="zh-CN" dirty="0" smtClean="0">
                <a:solidFill>
                  <a:schemeClr val="tx1"/>
                </a:solidFill>
                <a:latin typeface="黑体" pitchFamily="49" charset="-122"/>
                <a:ea typeface="黑体" pitchFamily="49" charset="-122"/>
              </a:rPr>
              <a:t>1.</a:t>
            </a:r>
            <a:r>
              <a:rPr lang="zh-CN" altLang="en-US" dirty="0" smtClean="0">
                <a:solidFill>
                  <a:schemeClr val="tx1"/>
                </a:solidFill>
                <a:latin typeface="黑体" pitchFamily="49" charset="-122"/>
                <a:ea typeface="黑体" pitchFamily="49" charset="-122"/>
              </a:rPr>
              <a:t>基本</a:t>
            </a:r>
            <a:r>
              <a:rPr lang="zh-CN" altLang="en-US" dirty="0">
                <a:solidFill>
                  <a:schemeClr val="tx1"/>
                </a:solidFill>
                <a:latin typeface="黑体" pitchFamily="49" charset="-122"/>
                <a:ea typeface="黑体" pitchFamily="49" charset="-122"/>
              </a:rPr>
              <a:t>信息</a:t>
            </a:r>
          </a:p>
        </p:txBody>
      </p:sp>
      <p:sp>
        <p:nvSpPr>
          <p:cNvPr id="2" name="云形标注 1"/>
          <p:cNvSpPr/>
          <p:nvPr/>
        </p:nvSpPr>
        <p:spPr>
          <a:xfrm>
            <a:off x="6818636" y="2654781"/>
            <a:ext cx="2313788" cy="1163081"/>
          </a:xfrm>
          <a:prstGeom prst="cloudCallout">
            <a:avLst>
              <a:gd name="adj1" fmla="val -23175"/>
              <a:gd name="adj2" fmla="val -75046"/>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华文行楷" pitchFamily="2" charset="-122"/>
                <a:ea typeface="华文行楷" pitchFamily="2" charset="-122"/>
              </a:rPr>
              <a:t>请让</a:t>
            </a:r>
            <a:r>
              <a:rPr lang="zh-CN" altLang="en-US" dirty="0" smtClean="0">
                <a:solidFill>
                  <a:schemeClr val="tx1"/>
                </a:solidFill>
                <a:latin typeface="华文行楷" pitchFamily="2" charset="-122"/>
                <a:ea typeface="华文行楷" pitchFamily="2" charset="-122"/>
              </a:rPr>
              <a:t>我们</a:t>
            </a:r>
            <a:r>
              <a:rPr lang="zh-CN" altLang="en-US" dirty="0">
                <a:solidFill>
                  <a:schemeClr val="tx1"/>
                </a:solidFill>
                <a:latin typeface="华文行楷" pitchFamily="2" charset="-122"/>
                <a:ea typeface="华文行楷" pitchFamily="2" charset="-122"/>
              </a:rPr>
              <a:t>可以</a:t>
            </a:r>
            <a:r>
              <a:rPr lang="zh-CN" altLang="en-US" dirty="0" smtClean="0">
                <a:solidFill>
                  <a:schemeClr val="tx1"/>
                </a:solidFill>
                <a:latin typeface="华文行楷" pitchFamily="2" charset="-122"/>
                <a:ea typeface="华文行楷" pitchFamily="2" charset="-122"/>
              </a:rPr>
              <a:t>联系到您</a:t>
            </a:r>
            <a:r>
              <a:rPr lang="en-US" altLang="zh-CN" dirty="0">
                <a:solidFill>
                  <a:schemeClr val="tx1"/>
                </a:solidFill>
                <a:latin typeface="华文行楷" pitchFamily="2" charset="-122"/>
                <a:ea typeface="华文行楷" pitchFamily="2" charset="-122"/>
              </a:rPr>
              <a:t>!</a:t>
            </a:r>
            <a:endParaRPr lang="zh-CN" altLang="en-US" dirty="0">
              <a:solidFill>
                <a:schemeClr val="tx1"/>
              </a:solidFill>
              <a:latin typeface="华文行楷" pitchFamily="2" charset="-122"/>
              <a:ea typeface="华文行楷" pitchFamily="2" charset="-122"/>
            </a:endParaRPr>
          </a:p>
        </p:txBody>
      </p:sp>
      <p:sp>
        <p:nvSpPr>
          <p:cNvPr id="3" name="云形标注 2"/>
          <p:cNvSpPr/>
          <p:nvPr/>
        </p:nvSpPr>
        <p:spPr>
          <a:xfrm>
            <a:off x="323528" y="6021288"/>
            <a:ext cx="3038464" cy="693719"/>
          </a:xfrm>
          <a:prstGeom prst="cloudCallout">
            <a:avLst>
              <a:gd name="adj1" fmla="val -41872"/>
              <a:gd name="adj2" fmla="val -123664"/>
            </a:avLst>
          </a:prstGeom>
          <a:solidFill>
            <a:schemeClr val="bg1"/>
          </a:solid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华文行楷" pitchFamily="2" charset="-122"/>
                <a:ea typeface="华文行楷" pitchFamily="2" charset="-122"/>
              </a:rPr>
              <a:t>外文期刊</a:t>
            </a:r>
            <a:r>
              <a:rPr lang="zh-CN" altLang="en-US">
                <a:solidFill>
                  <a:schemeClr val="tx1"/>
                </a:solidFill>
                <a:latin typeface="华文行楷" pitchFamily="2" charset="-122"/>
                <a:ea typeface="华文行楷" pitchFamily="2" charset="-122"/>
              </a:rPr>
              <a:t>编辑部</a:t>
            </a:r>
            <a:r>
              <a:rPr lang="zh-CN" altLang="en-US" smtClean="0">
                <a:solidFill>
                  <a:schemeClr val="tx1"/>
                </a:solidFill>
                <a:latin typeface="华文行楷" pitchFamily="2" charset="-122"/>
                <a:ea typeface="华文行楷" pitchFamily="2" charset="-122"/>
              </a:rPr>
              <a:t>：看</a:t>
            </a:r>
            <a:r>
              <a:rPr lang="zh-CN" altLang="en-US" dirty="0">
                <a:solidFill>
                  <a:schemeClr val="tx1"/>
                </a:solidFill>
                <a:latin typeface="华文行楷" pitchFamily="2" charset="-122"/>
                <a:ea typeface="华文行楷" pitchFamily="2" charset="-122"/>
              </a:rPr>
              <a:t>不懂中文</a:t>
            </a:r>
            <a:r>
              <a:rPr lang="zh-CN" altLang="en-US" dirty="0" smtClean="0">
                <a:solidFill>
                  <a:schemeClr val="tx1"/>
                </a:solidFill>
                <a:latin typeface="华文行楷" pitchFamily="2" charset="-122"/>
                <a:ea typeface="华文行楷" pitchFamily="2" charset="-122"/>
              </a:rPr>
              <a:t>哦</a:t>
            </a:r>
            <a:r>
              <a:rPr lang="en-US" altLang="zh-CN" dirty="0" smtClean="0">
                <a:solidFill>
                  <a:schemeClr val="tx1"/>
                </a:solidFill>
                <a:latin typeface="华文行楷" pitchFamily="2" charset="-122"/>
                <a:ea typeface="华文行楷" pitchFamily="2" charset="-122"/>
              </a:rPr>
              <a:t>!</a:t>
            </a:r>
            <a:endParaRPr lang="zh-CN" altLang="en-US" dirty="0">
              <a:solidFill>
                <a:schemeClr val="tx1"/>
              </a:solidFill>
              <a:latin typeface="华文行楷" pitchFamily="2" charset="-122"/>
              <a:ea typeface="华文行楷" pitchFamily="2" charset="-122"/>
            </a:endParaRPr>
          </a:p>
        </p:txBody>
      </p:sp>
      <p:sp>
        <p:nvSpPr>
          <p:cNvPr id="7" name="TextBox 6"/>
          <p:cNvSpPr txBox="1"/>
          <p:nvPr/>
        </p:nvSpPr>
        <p:spPr>
          <a:xfrm>
            <a:off x="3747256" y="667877"/>
            <a:ext cx="4141879" cy="369332"/>
          </a:xfrm>
          <a:prstGeom prst="rect">
            <a:avLst/>
          </a:prstGeom>
          <a:noFill/>
        </p:spPr>
        <p:txBody>
          <a:bodyPr wrap="square" rtlCol="0">
            <a:spAutoFit/>
          </a:bodyPr>
          <a:lstStyle/>
          <a:p>
            <a:r>
              <a:rPr lang="zh-CN" altLang="en-US">
                <a:solidFill>
                  <a:srgbClr val="FF0000"/>
                </a:solidFill>
              </a:rPr>
              <a:t>此</a:t>
            </a:r>
            <a:r>
              <a:rPr lang="zh-CN" altLang="en-US" smtClean="0">
                <a:solidFill>
                  <a:srgbClr val="FF0000"/>
                </a:solidFill>
              </a:rPr>
              <a:t>页信息仅为示例，请勿直接套用</a:t>
            </a:r>
            <a:endParaRPr lang="zh-CN" altLang="en-US">
              <a:solidFill>
                <a:srgbClr val="FF0000"/>
              </a:solidFill>
            </a:endParaRPr>
          </a:p>
        </p:txBody>
      </p:sp>
      <p:sp>
        <p:nvSpPr>
          <p:cNvPr id="11" name="TextBox 10"/>
          <p:cNvSpPr txBox="1"/>
          <p:nvPr/>
        </p:nvSpPr>
        <p:spPr>
          <a:xfrm>
            <a:off x="1691680" y="3079993"/>
            <a:ext cx="2153176" cy="276999"/>
          </a:xfrm>
          <a:prstGeom prst="rect">
            <a:avLst/>
          </a:prstGeom>
          <a:noFill/>
          <a:ln w="19050">
            <a:solidFill>
              <a:srgbClr val="FF0000"/>
            </a:solidFill>
            <a:prstDash val="sysDot"/>
          </a:ln>
        </p:spPr>
        <p:txBody>
          <a:bodyPr wrap="square" rtlCol="0">
            <a:spAutoFit/>
          </a:bodyPr>
          <a:lstStyle/>
          <a:p>
            <a:r>
              <a:rPr lang="zh-CN" altLang="en-US" sz="1200" smtClean="0">
                <a:solidFill>
                  <a:srgbClr val="FF0000"/>
                </a:solidFill>
                <a:latin typeface="黑体" pitchFamily="49" charset="-122"/>
                <a:ea typeface="黑体" pitchFamily="49" charset="-122"/>
              </a:rPr>
              <a:t>南京医科大学</a:t>
            </a:r>
            <a:r>
              <a:rPr lang="en-US" altLang="zh-CN" sz="1200" smtClean="0">
                <a:solidFill>
                  <a:srgbClr val="FF0000"/>
                </a:solidFill>
                <a:latin typeface="黑体" pitchFamily="49" charset="-122"/>
                <a:ea typeface="黑体" pitchFamily="49" charset="-122"/>
              </a:rPr>
              <a:t>+</a:t>
            </a:r>
            <a:r>
              <a:rPr lang="zh-CN" altLang="en-US" sz="1200" smtClean="0">
                <a:solidFill>
                  <a:srgbClr val="FF0000"/>
                </a:solidFill>
                <a:latin typeface="黑体" pitchFamily="49" charset="-122"/>
                <a:ea typeface="黑体" pitchFamily="49" charset="-122"/>
              </a:rPr>
              <a:t>二级单位名称</a:t>
            </a:r>
            <a:endParaRPr lang="en-US" altLang="zh-CN" sz="1200" dirty="0">
              <a:solidFill>
                <a:srgbClr val="FF0000"/>
              </a:solidFill>
              <a:latin typeface="黑体" pitchFamily="49" charset="-122"/>
              <a:ea typeface="黑体" pitchFamily="49" charset="-122"/>
            </a:endParaRPr>
          </a:p>
        </p:txBody>
      </p:sp>
      <p:sp>
        <p:nvSpPr>
          <p:cNvPr id="13" name="TextBox 12"/>
          <p:cNvSpPr txBox="1"/>
          <p:nvPr/>
        </p:nvSpPr>
        <p:spPr>
          <a:xfrm>
            <a:off x="1691680" y="4016097"/>
            <a:ext cx="1517912" cy="276999"/>
          </a:xfrm>
          <a:prstGeom prst="rect">
            <a:avLst/>
          </a:prstGeom>
          <a:noFill/>
          <a:ln w="19050">
            <a:solidFill>
              <a:srgbClr val="FF0000"/>
            </a:solidFill>
            <a:prstDash val="sysDot"/>
          </a:ln>
        </p:spPr>
        <p:txBody>
          <a:bodyPr wrap="square" rtlCol="0">
            <a:spAutoFit/>
          </a:bodyPr>
          <a:lstStyle/>
          <a:p>
            <a:r>
              <a:rPr lang="zh-CN" altLang="en-US" sz="1200" smtClean="0">
                <a:solidFill>
                  <a:srgbClr val="FF0000"/>
                </a:solidFill>
                <a:latin typeface="黑体" pitchFamily="49" charset="-122"/>
                <a:ea typeface="黑体" pitchFamily="49" charset="-122"/>
              </a:rPr>
              <a:t>实验室负责人</a:t>
            </a:r>
            <a:r>
              <a:rPr lang="en-US" altLang="zh-CN" sz="1200" smtClean="0">
                <a:solidFill>
                  <a:srgbClr val="FF0000"/>
                </a:solidFill>
                <a:latin typeface="黑体" pitchFamily="49" charset="-122"/>
                <a:ea typeface="黑体" pitchFamily="49" charset="-122"/>
              </a:rPr>
              <a:t>/ PI</a:t>
            </a:r>
            <a:endParaRPr lang="en-US" altLang="zh-CN" sz="1200" dirty="0">
              <a:solidFill>
                <a:srgbClr val="FF0000"/>
              </a:solidFill>
              <a:latin typeface="黑体" pitchFamily="49" charset="-122"/>
              <a:ea typeface="黑体" pitchFamily="49" charset="-122"/>
            </a:endParaRPr>
          </a:p>
        </p:txBody>
      </p:sp>
      <p:sp>
        <p:nvSpPr>
          <p:cNvPr id="14" name="TextBox 13"/>
          <p:cNvSpPr txBox="1"/>
          <p:nvPr/>
        </p:nvSpPr>
        <p:spPr>
          <a:xfrm>
            <a:off x="5131247" y="4005064"/>
            <a:ext cx="880913" cy="276999"/>
          </a:xfrm>
          <a:prstGeom prst="rect">
            <a:avLst/>
          </a:prstGeom>
          <a:noFill/>
          <a:ln w="19050">
            <a:solidFill>
              <a:srgbClr val="FF0000"/>
            </a:solidFill>
            <a:prstDash val="sysDot"/>
          </a:ln>
        </p:spPr>
        <p:txBody>
          <a:bodyPr wrap="square" rtlCol="0">
            <a:spAutoFit/>
          </a:bodyPr>
          <a:lstStyle/>
          <a:p>
            <a:r>
              <a:rPr lang="zh-CN" altLang="en-US" sz="1200">
                <a:solidFill>
                  <a:srgbClr val="FF0000"/>
                </a:solidFill>
                <a:latin typeface="黑体" pitchFamily="49" charset="-122"/>
                <a:ea typeface="黑体" pitchFamily="49" charset="-122"/>
              </a:rPr>
              <a:t>必</a:t>
            </a:r>
            <a:r>
              <a:rPr lang="zh-CN" altLang="en-US" sz="1200" smtClean="0">
                <a:solidFill>
                  <a:srgbClr val="FF0000"/>
                </a:solidFill>
                <a:latin typeface="黑体" pitchFamily="49" charset="-122"/>
                <a:ea typeface="黑体" pitchFamily="49" charset="-122"/>
              </a:rPr>
              <a:t>填职位</a:t>
            </a:r>
            <a:endParaRPr lang="en-US" altLang="zh-CN" sz="1200"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391665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tx1"/>
                </a:solidFill>
                <a:latin typeface="黑体" pitchFamily="49" charset="-122"/>
                <a:ea typeface="黑体" pitchFamily="49" charset="-122"/>
              </a:rPr>
              <a:t>2.</a:t>
            </a:r>
            <a:r>
              <a:rPr lang="zh-CN" altLang="en-US" dirty="0" smtClean="0">
                <a:solidFill>
                  <a:schemeClr val="tx1"/>
                </a:solidFill>
                <a:latin typeface="黑体" pitchFamily="49" charset="-122"/>
                <a:ea typeface="黑体" pitchFamily="49" charset="-122"/>
              </a:rPr>
              <a:t>实验</a:t>
            </a:r>
            <a:r>
              <a:rPr lang="zh-CN" altLang="en-US" dirty="0">
                <a:solidFill>
                  <a:schemeClr val="tx1"/>
                </a:solidFill>
                <a:latin typeface="黑体" pitchFamily="49" charset="-122"/>
                <a:ea typeface="黑体" pitchFamily="49" charset="-122"/>
              </a:rPr>
              <a:t>人员</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2816"/>
            <a:ext cx="9144000" cy="4248472"/>
          </a:xfrm>
          <a:prstGeom prst="rect">
            <a:avLst/>
          </a:prstGeom>
        </p:spPr>
      </p:pic>
      <p:sp>
        <p:nvSpPr>
          <p:cNvPr id="5" name="圆角矩形 4"/>
          <p:cNvSpPr>
            <a:spLocks noChangeArrowheads="1"/>
          </p:cNvSpPr>
          <p:nvPr/>
        </p:nvSpPr>
        <p:spPr bwMode="auto">
          <a:xfrm>
            <a:off x="3563888" y="4797152"/>
            <a:ext cx="1728192" cy="428634"/>
          </a:xfrm>
          <a:prstGeom prst="roundRect">
            <a:avLst>
              <a:gd name="adj" fmla="val 0"/>
            </a:avLst>
          </a:prstGeom>
          <a:noFill/>
          <a:ln w="9525" algn="ctr">
            <a:solidFill>
              <a:srgbClr val="FF0000"/>
            </a:solidFill>
            <a:round/>
            <a:headEnd/>
            <a:tailEnd/>
          </a:ln>
        </p:spPr>
        <p:txBody>
          <a:bodyPr wrap="none" anchor="ctr"/>
          <a:lstStyle/>
          <a:p>
            <a:r>
              <a:rPr lang="zh-CN" altLang="en-US" dirty="0" smtClean="0">
                <a:latin typeface="华文行楷" pitchFamily="2" charset="-122"/>
                <a:ea typeface="华文行楷" pitchFamily="2" charset="-122"/>
              </a:rPr>
              <a:t>有</a:t>
            </a:r>
            <a:r>
              <a:rPr lang="en-US" altLang="zh-CN" dirty="0" smtClean="0">
                <a:latin typeface="华文行楷" pitchFamily="2" charset="-122"/>
                <a:ea typeface="华文行楷" pitchFamily="2" charset="-122"/>
              </a:rPr>
              <a:t>+</a:t>
            </a:r>
            <a:r>
              <a:rPr lang="zh-CN" altLang="en-US" dirty="0" smtClean="0">
                <a:latin typeface="华文行楷" pitchFamily="2" charset="-122"/>
                <a:ea typeface="华文行楷" pitchFamily="2" charset="-122"/>
              </a:rPr>
              <a:t>有效</a:t>
            </a:r>
            <a:endParaRPr lang="zh-CN" altLang="en-US" dirty="0">
              <a:latin typeface="华文行楷" pitchFamily="2" charset="-122"/>
              <a:ea typeface="华文行楷" pitchFamily="2" charset="-122"/>
            </a:endParaRPr>
          </a:p>
        </p:txBody>
      </p:sp>
      <p:sp>
        <p:nvSpPr>
          <p:cNvPr id="6" name="TextBox 5"/>
          <p:cNvSpPr txBox="1"/>
          <p:nvPr/>
        </p:nvSpPr>
        <p:spPr>
          <a:xfrm>
            <a:off x="4283968" y="2814027"/>
            <a:ext cx="648072" cy="830997"/>
          </a:xfrm>
          <a:prstGeom prst="rect">
            <a:avLst/>
          </a:prstGeom>
          <a:noFill/>
        </p:spPr>
        <p:txBody>
          <a:bodyPr wrap="square" rtlCol="0">
            <a:spAutoFit/>
          </a:bodyPr>
          <a:lstStyle/>
          <a:p>
            <a:r>
              <a:rPr lang="en-US" altLang="zh-CN" sz="4800" b="1" dirty="0" smtClean="0">
                <a:solidFill>
                  <a:srgbClr val="FF0000"/>
                </a:solidFill>
              </a:rPr>
              <a:t>×</a:t>
            </a:r>
            <a:endParaRPr lang="zh-CN" altLang="en-US" sz="4800" b="1" dirty="0">
              <a:solidFill>
                <a:srgbClr val="FF0000"/>
              </a:solidFill>
            </a:endParaRPr>
          </a:p>
        </p:txBody>
      </p:sp>
    </p:spTree>
    <p:extLst>
      <p:ext uri="{BB962C8B-B14F-4D97-AF65-F5344CB8AC3E}">
        <p14:creationId xmlns:p14="http://schemas.microsoft.com/office/powerpoint/2010/main" val="461312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tx1"/>
                </a:solidFill>
                <a:latin typeface="黑体" pitchFamily="49" charset="-122"/>
                <a:ea typeface="黑体" pitchFamily="49" charset="-122"/>
              </a:rPr>
              <a:t>3.</a:t>
            </a:r>
            <a:r>
              <a:rPr lang="zh-CN" altLang="en-US" dirty="0" smtClean="0">
                <a:solidFill>
                  <a:schemeClr val="tx1"/>
                </a:solidFill>
                <a:latin typeface="黑体" pitchFamily="49" charset="-122"/>
                <a:ea typeface="黑体" pitchFamily="49" charset="-122"/>
              </a:rPr>
              <a:t>研究</a:t>
            </a:r>
            <a:r>
              <a:rPr lang="zh-CN" altLang="en-US" dirty="0">
                <a:solidFill>
                  <a:schemeClr val="tx1"/>
                </a:solidFill>
                <a:latin typeface="黑体" pitchFamily="49" charset="-122"/>
                <a:ea typeface="黑体" pitchFamily="49" charset="-122"/>
              </a:rPr>
              <a:t>目的及贡献</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6704"/>
            <a:ext cx="9144000" cy="4158600"/>
          </a:xfrm>
          <a:prstGeom prst="rect">
            <a:avLst/>
          </a:prstGeom>
        </p:spPr>
      </p:pic>
      <p:sp>
        <p:nvSpPr>
          <p:cNvPr id="4" name="圆角矩形 3"/>
          <p:cNvSpPr>
            <a:spLocks noChangeArrowheads="1"/>
          </p:cNvSpPr>
          <p:nvPr/>
        </p:nvSpPr>
        <p:spPr bwMode="auto">
          <a:xfrm>
            <a:off x="107504" y="2708920"/>
            <a:ext cx="1584176" cy="3024336"/>
          </a:xfrm>
          <a:prstGeom prst="roundRect">
            <a:avLst>
              <a:gd name="adj" fmla="val 0"/>
            </a:avLst>
          </a:prstGeom>
          <a:noFill/>
          <a:ln w="9525" algn="ctr">
            <a:solidFill>
              <a:srgbClr val="FF0000"/>
            </a:solidFill>
            <a:round/>
            <a:headEnd/>
            <a:tailEnd/>
          </a:ln>
        </p:spPr>
        <p:txBody>
          <a:bodyPr wrap="none" anchor="ctr"/>
          <a:lstStyle/>
          <a:p>
            <a:endParaRPr lang="zh-CN" altLang="en-US" dirty="0">
              <a:latin typeface="华文行楷" pitchFamily="2" charset="-122"/>
              <a:ea typeface="华文行楷" pitchFamily="2" charset="-122"/>
            </a:endParaRPr>
          </a:p>
        </p:txBody>
      </p:sp>
      <p:sp>
        <p:nvSpPr>
          <p:cNvPr id="5" name="圆角矩形 4"/>
          <p:cNvSpPr>
            <a:spLocks noChangeArrowheads="1"/>
          </p:cNvSpPr>
          <p:nvPr/>
        </p:nvSpPr>
        <p:spPr bwMode="auto">
          <a:xfrm>
            <a:off x="3347864" y="1848238"/>
            <a:ext cx="3672408" cy="644658"/>
          </a:xfrm>
          <a:prstGeom prst="roundRect">
            <a:avLst>
              <a:gd name="adj" fmla="val 0"/>
            </a:avLst>
          </a:prstGeom>
          <a:noFill/>
          <a:ln w="9525" algn="ctr">
            <a:solidFill>
              <a:srgbClr val="FF0000"/>
            </a:solidFill>
            <a:round/>
            <a:headEnd/>
            <a:tailEnd/>
          </a:ln>
        </p:spPr>
        <p:txBody>
          <a:bodyPr wrap="none" anchor="ctr"/>
          <a:lstStyle/>
          <a:p>
            <a:endParaRPr lang="zh-CN" altLang="en-US" dirty="0">
              <a:latin typeface="华文行楷" pitchFamily="2" charset="-122"/>
              <a:ea typeface="华文行楷" pitchFamily="2" charset="-122"/>
            </a:endParaRPr>
          </a:p>
        </p:txBody>
      </p:sp>
      <p:sp>
        <p:nvSpPr>
          <p:cNvPr id="6" name="圆角矩形 5"/>
          <p:cNvSpPr>
            <a:spLocks noChangeArrowheads="1"/>
          </p:cNvSpPr>
          <p:nvPr/>
        </p:nvSpPr>
        <p:spPr bwMode="auto">
          <a:xfrm>
            <a:off x="2735796" y="2924944"/>
            <a:ext cx="6408204" cy="644658"/>
          </a:xfrm>
          <a:prstGeom prst="roundRect">
            <a:avLst>
              <a:gd name="adj" fmla="val 0"/>
            </a:avLst>
          </a:prstGeom>
          <a:noFill/>
          <a:ln w="9525" algn="ctr">
            <a:solidFill>
              <a:srgbClr val="FF0000"/>
            </a:solidFill>
            <a:round/>
            <a:headEnd/>
            <a:tailEnd/>
          </a:ln>
        </p:spPr>
        <p:txBody>
          <a:bodyPr wrap="none" anchor="ctr"/>
          <a:lstStyle/>
          <a:p>
            <a:r>
              <a:rPr lang="zh-CN" altLang="en-US" dirty="0">
                <a:latin typeface="华文行楷" pitchFamily="2" charset="-122"/>
                <a:ea typeface="华文行楷" pitchFamily="2" charset="-122"/>
              </a:rPr>
              <a:t>年龄相关性黄斑变性（</a:t>
            </a:r>
            <a:r>
              <a:rPr lang="en-US" altLang="zh-CN" dirty="0">
                <a:latin typeface="华文行楷" pitchFamily="2" charset="-122"/>
                <a:ea typeface="华文行楷" pitchFamily="2" charset="-122"/>
              </a:rPr>
              <a:t>Age-related Macular Degeneration, AMD</a:t>
            </a:r>
            <a:r>
              <a:rPr lang="zh-CN" altLang="en-US" dirty="0">
                <a:latin typeface="华文行楷" pitchFamily="2" charset="-122"/>
                <a:ea typeface="华文行楷" pitchFamily="2" charset="-122"/>
              </a:rPr>
              <a:t>）</a:t>
            </a:r>
          </a:p>
        </p:txBody>
      </p:sp>
      <p:sp>
        <p:nvSpPr>
          <p:cNvPr id="7" name="圆角矩形 6"/>
          <p:cNvSpPr>
            <a:spLocks noChangeArrowheads="1"/>
          </p:cNvSpPr>
          <p:nvPr/>
        </p:nvSpPr>
        <p:spPr bwMode="auto">
          <a:xfrm>
            <a:off x="2720201" y="3728600"/>
            <a:ext cx="3075935" cy="644658"/>
          </a:xfrm>
          <a:prstGeom prst="roundRect">
            <a:avLst>
              <a:gd name="adj" fmla="val 0"/>
            </a:avLst>
          </a:prstGeom>
          <a:noFill/>
          <a:ln w="9525" algn="ctr">
            <a:solidFill>
              <a:srgbClr val="FF0000"/>
            </a:solidFill>
            <a:round/>
            <a:headEnd/>
            <a:tailEnd/>
          </a:ln>
        </p:spPr>
        <p:txBody>
          <a:bodyPr wrap="none" anchor="ctr"/>
          <a:lstStyle/>
          <a:p>
            <a:r>
              <a:rPr lang="zh-CN" altLang="en-US" dirty="0" smtClean="0">
                <a:latin typeface="华文行楷" pitchFamily="2" charset="-122"/>
                <a:ea typeface="华文行楷" pitchFamily="2" charset="-122"/>
              </a:rPr>
              <a:t>使用基因工程鼠的基因背景</a:t>
            </a:r>
            <a:endParaRPr lang="zh-CN" altLang="en-US" dirty="0">
              <a:latin typeface="华文行楷" pitchFamily="2" charset="-122"/>
              <a:ea typeface="华文行楷" pitchFamily="2" charset="-122"/>
            </a:endParaRPr>
          </a:p>
        </p:txBody>
      </p:sp>
    </p:spTree>
    <p:extLst>
      <p:ext uri="{BB962C8B-B14F-4D97-AF65-F5344CB8AC3E}">
        <p14:creationId xmlns:p14="http://schemas.microsoft.com/office/powerpoint/2010/main" val="92906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黑体" pitchFamily="49" charset="-122"/>
                <a:ea typeface="黑体" pitchFamily="49" charset="-122"/>
              </a:rPr>
              <a:t>示例：</a:t>
            </a:r>
            <a:r>
              <a:rPr lang="en-US" altLang="zh-CN" sz="2800" dirty="0" smtClean="0"/>
              <a:t>A</a:t>
            </a:r>
            <a:r>
              <a:rPr lang="zh-CN" altLang="en-US" sz="2800" dirty="0" smtClean="0"/>
              <a:t>药致</a:t>
            </a:r>
            <a:r>
              <a:rPr lang="en-US" altLang="zh-CN" sz="2800" dirty="0" smtClean="0"/>
              <a:t>B</a:t>
            </a:r>
            <a:r>
              <a:rPr lang="zh-CN" altLang="en-US" sz="2800" dirty="0" smtClean="0"/>
              <a:t>病的</a:t>
            </a:r>
            <a:r>
              <a:rPr lang="zh-CN" altLang="en-US" sz="2800" dirty="0"/>
              <a:t>实验研究</a:t>
            </a:r>
            <a:endParaRPr lang="zh-CN" altLang="en-US" sz="2800" b="1" dirty="0">
              <a:latin typeface="黑体" pitchFamily="49" charset="-122"/>
              <a:ea typeface="黑体" pitchFamily="49" charset="-122"/>
            </a:endParaRPr>
          </a:p>
        </p:txBody>
      </p:sp>
      <p:sp>
        <p:nvSpPr>
          <p:cNvPr id="3" name="内容占位符 2"/>
          <p:cNvSpPr>
            <a:spLocks noGrp="1"/>
          </p:cNvSpPr>
          <p:nvPr>
            <p:ph sz="quarter" idx="1"/>
          </p:nvPr>
        </p:nvSpPr>
        <p:spPr/>
        <p:txBody>
          <a:bodyPr/>
          <a:lstStyle/>
          <a:p>
            <a:pPr marL="0" indent="0">
              <a:buNone/>
            </a:pPr>
            <a:r>
              <a:rPr lang="zh-CN" altLang="en-US" sz="2400" dirty="0" smtClean="0">
                <a:solidFill>
                  <a:srgbClr val="00B050"/>
                </a:solidFill>
              </a:rPr>
              <a:t>（</a:t>
            </a:r>
            <a:r>
              <a:rPr lang="zh-CN" altLang="en-US" sz="2400" dirty="0">
                <a:solidFill>
                  <a:srgbClr val="00B050"/>
                </a:solidFill>
              </a:rPr>
              <a:t>背景介绍</a:t>
            </a:r>
            <a:r>
              <a:rPr lang="zh-CN" altLang="en-US" sz="2400" dirty="0" smtClean="0">
                <a:solidFill>
                  <a:srgbClr val="00B050"/>
                </a:solidFill>
              </a:rPr>
              <a:t>）</a:t>
            </a:r>
            <a:r>
              <a:rPr lang="en-US" altLang="zh-CN" sz="2400" b="1" dirty="0" smtClean="0">
                <a:solidFill>
                  <a:srgbClr val="FF0000"/>
                </a:solidFill>
              </a:rPr>
              <a:t>A</a:t>
            </a:r>
            <a:r>
              <a:rPr lang="zh-CN" altLang="en-US" sz="2400" b="1" dirty="0" smtClean="0">
                <a:solidFill>
                  <a:srgbClr val="FF0000"/>
                </a:solidFill>
              </a:rPr>
              <a:t>药</a:t>
            </a:r>
            <a:r>
              <a:rPr lang="zh-CN" altLang="en-US" sz="2400" dirty="0" smtClean="0"/>
              <a:t>是</a:t>
            </a:r>
            <a:r>
              <a:rPr lang="zh-CN" altLang="en-US" sz="2400" dirty="0"/>
              <a:t>临床中常用抗生素之一，其作为第三代头孢菌素类药物，因其副作用小、广谱抗菌的优势而广泛应用于临床治疗</a:t>
            </a:r>
            <a:r>
              <a:rPr lang="zh-CN" altLang="en-US" sz="2400" dirty="0" smtClean="0"/>
              <a:t>。</a:t>
            </a:r>
            <a:r>
              <a:rPr lang="zh-CN" altLang="en-US" sz="2400" dirty="0">
                <a:solidFill>
                  <a:srgbClr val="00B050"/>
                </a:solidFill>
              </a:rPr>
              <a:t>（研究意义）</a:t>
            </a:r>
            <a:r>
              <a:rPr lang="zh-CN" altLang="en-US" sz="2400" b="1" dirty="0" smtClean="0">
                <a:solidFill>
                  <a:srgbClr val="FF0000"/>
                </a:solidFill>
              </a:rPr>
              <a:t>然而应用</a:t>
            </a:r>
            <a:r>
              <a:rPr lang="en-US" altLang="zh-CN" sz="2400" b="1" dirty="0" smtClean="0">
                <a:solidFill>
                  <a:srgbClr val="FF0000"/>
                </a:solidFill>
              </a:rPr>
              <a:t>A</a:t>
            </a:r>
            <a:r>
              <a:rPr lang="zh-CN" altLang="en-US" sz="2400" b="1" dirty="0" smtClean="0">
                <a:solidFill>
                  <a:srgbClr val="FF0000"/>
                </a:solidFill>
              </a:rPr>
              <a:t>药后</a:t>
            </a:r>
            <a:r>
              <a:rPr lang="en-US" altLang="zh-CN" sz="2400" b="1" dirty="0" smtClean="0">
                <a:solidFill>
                  <a:srgbClr val="FF0000"/>
                </a:solidFill>
              </a:rPr>
              <a:t>B</a:t>
            </a:r>
            <a:r>
              <a:rPr lang="zh-CN" altLang="en-US" sz="2400" b="1" dirty="0" smtClean="0">
                <a:solidFill>
                  <a:srgbClr val="FF0000"/>
                </a:solidFill>
              </a:rPr>
              <a:t>病不良</a:t>
            </a:r>
            <a:r>
              <a:rPr lang="zh-CN" altLang="en-US" sz="2400" b="1" dirty="0">
                <a:solidFill>
                  <a:srgbClr val="FF0000"/>
                </a:solidFill>
              </a:rPr>
              <a:t>事件</a:t>
            </a:r>
            <a:r>
              <a:rPr lang="zh-CN" altLang="en-US" sz="2400" dirty="0"/>
              <a:t>的发生报道逐渐增多，目前尚未有研究发现其具体的形成</a:t>
            </a:r>
            <a:r>
              <a:rPr lang="zh-CN" altLang="en-US" sz="2400" dirty="0" smtClean="0"/>
              <a:t>机制。</a:t>
            </a:r>
            <a:r>
              <a:rPr lang="zh-CN" altLang="en-US" sz="2400" dirty="0" smtClean="0">
                <a:solidFill>
                  <a:srgbClr val="00B050"/>
                </a:solidFill>
              </a:rPr>
              <a:t>（</a:t>
            </a:r>
            <a:r>
              <a:rPr lang="zh-CN" altLang="en-US" sz="2400" dirty="0">
                <a:solidFill>
                  <a:srgbClr val="00B050"/>
                </a:solidFill>
              </a:rPr>
              <a:t>背景介绍）</a:t>
            </a:r>
            <a:r>
              <a:rPr lang="zh-CN" altLang="en-US" sz="2400" dirty="0" smtClean="0"/>
              <a:t>一般认为</a:t>
            </a:r>
            <a:r>
              <a:rPr lang="en-US" altLang="zh-CN" sz="2400" dirty="0" smtClean="0"/>
              <a:t>A</a:t>
            </a:r>
            <a:r>
              <a:rPr lang="zh-CN" altLang="en-US" sz="2400" dirty="0" smtClean="0"/>
              <a:t>药可能影响</a:t>
            </a:r>
            <a:r>
              <a:rPr lang="en-US" altLang="zh-CN" sz="2400" dirty="0" smtClean="0"/>
              <a:t>……</a:t>
            </a:r>
            <a:r>
              <a:rPr lang="zh-CN" altLang="en-US" sz="2400" dirty="0" smtClean="0"/>
              <a:t>，</a:t>
            </a:r>
            <a:r>
              <a:rPr lang="zh-CN" altLang="en-US" sz="2400" dirty="0"/>
              <a:t>在</a:t>
            </a:r>
            <a:r>
              <a:rPr lang="zh-CN" altLang="en-US" sz="2400" dirty="0" smtClean="0"/>
              <a:t>体内</a:t>
            </a:r>
            <a:r>
              <a:rPr lang="en-US" altLang="zh-CN" sz="2400" dirty="0" smtClean="0"/>
              <a:t>……</a:t>
            </a:r>
            <a:r>
              <a:rPr lang="zh-CN" altLang="en-US" sz="2400" dirty="0" smtClean="0"/>
              <a:t>，并</a:t>
            </a:r>
            <a:r>
              <a:rPr lang="en-US" altLang="zh-CN" sz="2400" dirty="0" smtClean="0"/>
              <a:t>……</a:t>
            </a:r>
            <a:r>
              <a:rPr lang="zh-CN" altLang="en-US" sz="2400" dirty="0" smtClean="0"/>
              <a:t>，</a:t>
            </a:r>
            <a:r>
              <a:rPr lang="zh-CN" altLang="en-US" sz="2400" dirty="0"/>
              <a:t>从而</a:t>
            </a:r>
            <a:r>
              <a:rPr lang="zh-CN" altLang="en-US" sz="2400" dirty="0" smtClean="0"/>
              <a:t>导致</a:t>
            </a:r>
            <a:r>
              <a:rPr lang="en-US" altLang="zh-CN" sz="2400" dirty="0" smtClean="0"/>
              <a:t>B</a:t>
            </a:r>
            <a:r>
              <a:rPr lang="zh-CN" altLang="en-US" sz="2400" dirty="0" smtClean="0"/>
              <a:t>病的</a:t>
            </a:r>
            <a:r>
              <a:rPr lang="zh-CN" altLang="en-US" sz="2400" dirty="0"/>
              <a:t>发生</a:t>
            </a:r>
            <a:r>
              <a:rPr lang="zh-CN" altLang="en-US" sz="2400" dirty="0" smtClean="0"/>
              <a:t>。</a:t>
            </a:r>
            <a:endParaRPr lang="en-US" altLang="zh-CN" sz="2400" dirty="0" smtClean="0"/>
          </a:p>
          <a:p>
            <a:pPr marL="0" indent="0">
              <a:buNone/>
            </a:pPr>
            <a:r>
              <a:rPr lang="zh-CN" altLang="en-US" sz="2400" dirty="0" smtClean="0">
                <a:solidFill>
                  <a:srgbClr val="00B050"/>
                </a:solidFill>
              </a:rPr>
              <a:t>（动物实验设计逻辑）</a:t>
            </a:r>
            <a:r>
              <a:rPr lang="zh-CN" altLang="en-US" sz="2400" b="1" dirty="0" smtClean="0">
                <a:solidFill>
                  <a:srgbClr val="FF0000"/>
                </a:solidFill>
              </a:rPr>
              <a:t>本</a:t>
            </a:r>
            <a:r>
              <a:rPr lang="zh-CN" altLang="en-US" sz="2400" b="1" dirty="0">
                <a:solidFill>
                  <a:srgbClr val="FF0000"/>
                </a:solidFill>
              </a:rPr>
              <a:t>实验</a:t>
            </a:r>
            <a:r>
              <a:rPr lang="zh-CN" altLang="en-US" sz="2400" dirty="0"/>
              <a:t>通过建立</a:t>
            </a:r>
            <a:r>
              <a:rPr lang="zh-CN" altLang="en-US" sz="2400" b="1" dirty="0">
                <a:solidFill>
                  <a:srgbClr val="FF0000"/>
                </a:solidFill>
              </a:rPr>
              <a:t>大鼠动物模型</a:t>
            </a:r>
            <a:r>
              <a:rPr lang="zh-CN" altLang="en-US" sz="2400" dirty="0"/>
              <a:t>，</a:t>
            </a:r>
            <a:r>
              <a:rPr lang="zh-CN" altLang="en-US" sz="2400" b="1" dirty="0">
                <a:solidFill>
                  <a:srgbClr val="FF0000"/>
                </a:solidFill>
              </a:rPr>
              <a:t>观察</a:t>
            </a:r>
            <a:r>
              <a:rPr lang="zh-CN" altLang="en-US" sz="2400" dirty="0"/>
              <a:t>大</a:t>
            </a:r>
            <a:r>
              <a:rPr lang="zh-CN" altLang="en-US" sz="2400" dirty="0" smtClean="0"/>
              <a:t>鼠</a:t>
            </a:r>
            <a:r>
              <a:rPr lang="en-US" altLang="zh-CN" sz="2400" dirty="0" smtClean="0"/>
              <a:t>A</a:t>
            </a:r>
            <a:r>
              <a:rPr lang="zh-CN" altLang="en-US" sz="2400" dirty="0" smtClean="0"/>
              <a:t>药相关</a:t>
            </a:r>
            <a:r>
              <a:rPr lang="en-US" altLang="zh-CN" sz="2400" dirty="0" smtClean="0"/>
              <a:t>B</a:t>
            </a:r>
            <a:r>
              <a:rPr lang="zh-CN" altLang="en-US" sz="2400" dirty="0" smtClean="0"/>
              <a:t>病率</a:t>
            </a:r>
            <a:r>
              <a:rPr lang="zh-CN" altLang="en-US" sz="2400" dirty="0"/>
              <a:t>及特点</a:t>
            </a:r>
            <a:r>
              <a:rPr lang="zh-CN" altLang="en-US" sz="2400" dirty="0" smtClean="0">
                <a:solidFill>
                  <a:srgbClr val="00B050"/>
                </a:solidFill>
              </a:rPr>
              <a:t>，（拟解决的问题）</a:t>
            </a:r>
            <a:r>
              <a:rPr lang="zh-CN" altLang="en-US" sz="2400" dirty="0" smtClean="0"/>
              <a:t>探讨</a:t>
            </a:r>
            <a:r>
              <a:rPr lang="en-US" altLang="zh-CN" sz="2400" dirty="0" smtClean="0"/>
              <a:t>A</a:t>
            </a:r>
            <a:r>
              <a:rPr lang="zh-CN" altLang="en-US" sz="2400" dirty="0" smtClean="0"/>
              <a:t>药的致病机制，</a:t>
            </a:r>
            <a:r>
              <a:rPr lang="zh-CN" altLang="en-US" sz="2400" dirty="0" smtClean="0">
                <a:solidFill>
                  <a:srgbClr val="00B050"/>
                </a:solidFill>
              </a:rPr>
              <a:t>（贡献）</a:t>
            </a:r>
            <a:r>
              <a:rPr lang="zh-CN" altLang="en-US" sz="2400" dirty="0" smtClean="0"/>
              <a:t>为</a:t>
            </a:r>
            <a:r>
              <a:rPr lang="zh-CN" altLang="en-US" sz="2400" dirty="0"/>
              <a:t>指导其临床应用提供一定的数据支撑。</a:t>
            </a:r>
          </a:p>
        </p:txBody>
      </p:sp>
    </p:spTree>
    <p:extLst>
      <p:ext uri="{BB962C8B-B14F-4D97-AF65-F5344CB8AC3E}">
        <p14:creationId xmlns:p14="http://schemas.microsoft.com/office/powerpoint/2010/main" val="2213905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3" name="表格 2"/>
          <p:cNvGraphicFramePr>
            <a:graphicFrameLocks noGrp="1"/>
          </p:cNvGraphicFramePr>
          <p:nvPr>
            <p:extLst>
              <p:ext uri="{D42A27DB-BD31-4B8C-83A1-F6EECF244321}">
                <p14:modId xmlns:p14="http://schemas.microsoft.com/office/powerpoint/2010/main" val="3008483259"/>
              </p:ext>
            </p:extLst>
          </p:nvPr>
        </p:nvGraphicFramePr>
        <p:xfrm>
          <a:off x="251520" y="181488"/>
          <a:ext cx="8640959" cy="6728388"/>
        </p:xfrm>
        <a:graphic>
          <a:graphicData uri="http://schemas.openxmlformats.org/drawingml/2006/table">
            <a:tbl>
              <a:tblPr/>
              <a:tblGrid>
                <a:gridCol w="8640959"/>
              </a:tblGrid>
              <a:tr h="6676512">
                <a:tc>
                  <a:txBody>
                    <a:bodyPr/>
                    <a:lstStyle/>
                    <a:p>
                      <a:pPr fontAlgn="ctr">
                        <a:lnSpc>
                          <a:spcPts val="2500"/>
                        </a:lnSpc>
                      </a:pPr>
                      <a:r>
                        <a:rPr lang="zh-CN" altLang="en-US" sz="2000" dirty="0" smtClean="0">
                          <a:solidFill>
                            <a:srgbClr val="555555"/>
                          </a:solidFill>
                          <a:effectLst/>
                        </a:rPr>
                        <a:t>例：</a:t>
                      </a:r>
                      <a:r>
                        <a:rPr kumimoji="0" lang="zh-CN" altLang="en-US" sz="2000" b="1" i="0" kern="1200" dirty="0" smtClean="0">
                          <a:solidFill>
                            <a:schemeClr val="tx1"/>
                          </a:solidFill>
                          <a:effectLst/>
                          <a:latin typeface="+mn-lt"/>
                          <a:ea typeface="+mn-ea"/>
                          <a:cs typeface="+mn-cs"/>
                        </a:rPr>
                        <a:t>长非编码</a:t>
                      </a:r>
                      <a:r>
                        <a:rPr kumimoji="0" lang="en-US" altLang="zh-CN" sz="2000" b="1" i="0" kern="1200" dirty="0" smtClean="0">
                          <a:solidFill>
                            <a:schemeClr val="tx1"/>
                          </a:solidFill>
                          <a:effectLst/>
                          <a:latin typeface="+mn-lt"/>
                          <a:ea typeface="+mn-ea"/>
                          <a:cs typeface="+mn-cs"/>
                        </a:rPr>
                        <a:t>RNA</a:t>
                      </a:r>
                      <a:r>
                        <a:rPr kumimoji="0" lang="zh-CN" altLang="en-US" sz="2000" b="1" i="0" kern="1200" dirty="0" smtClean="0">
                          <a:solidFill>
                            <a:schemeClr val="tx1"/>
                          </a:solidFill>
                          <a:effectLst/>
                          <a:latin typeface="+mn-lt"/>
                          <a:ea typeface="+mn-ea"/>
                          <a:cs typeface="+mn-cs"/>
                        </a:rPr>
                        <a:t>对</a:t>
                      </a:r>
                      <a:r>
                        <a:rPr kumimoji="0" lang="zh-CN" altLang="en-US" sz="2000" b="1" i="0" kern="1200" dirty="0" smtClean="0">
                          <a:solidFill>
                            <a:srgbClr val="FF0000"/>
                          </a:solidFill>
                          <a:effectLst/>
                          <a:latin typeface="+mn-lt"/>
                          <a:ea typeface="+mn-ea"/>
                          <a:cs typeface="+mn-cs"/>
                        </a:rPr>
                        <a:t>肿瘤</a:t>
                      </a:r>
                      <a:r>
                        <a:rPr kumimoji="0" lang="zh-CN" altLang="en-US" sz="2000" b="1" i="0" kern="1200" dirty="0" smtClean="0">
                          <a:solidFill>
                            <a:schemeClr val="tx1"/>
                          </a:solidFill>
                          <a:effectLst/>
                          <a:latin typeface="+mn-lt"/>
                          <a:ea typeface="+mn-ea"/>
                          <a:cs typeface="+mn-cs"/>
                        </a:rPr>
                        <a:t>增殖影响的机制研究</a:t>
                      </a:r>
                      <a:endParaRPr kumimoji="0" lang="en-US" altLang="zh-CN" sz="2000" b="1" i="0" kern="1200" dirty="0" smtClean="0">
                        <a:solidFill>
                          <a:schemeClr val="tx1"/>
                        </a:solidFill>
                        <a:effectLst/>
                        <a:latin typeface="+mn-lt"/>
                        <a:ea typeface="+mn-ea"/>
                        <a:cs typeface="+mn-cs"/>
                      </a:endParaRPr>
                    </a:p>
                    <a:p>
                      <a:pPr fontAlgn="ctr">
                        <a:lnSpc>
                          <a:spcPts val="2500"/>
                        </a:lnSpc>
                      </a:pPr>
                      <a:r>
                        <a:rPr lang="zh-CN" altLang="en-US" sz="2000" b="1" dirty="0" smtClean="0">
                          <a:solidFill>
                            <a:srgbClr val="00B050"/>
                          </a:solidFill>
                          <a:effectLst/>
                        </a:rPr>
                        <a:t>胃癌</a:t>
                      </a:r>
                      <a:r>
                        <a:rPr lang="zh-CN" altLang="en-US" sz="2000" b="0" u="sng" dirty="0">
                          <a:solidFill>
                            <a:schemeClr val="tx1"/>
                          </a:solidFill>
                          <a:effectLst/>
                        </a:rPr>
                        <a:t>是</a:t>
                      </a:r>
                      <a:r>
                        <a:rPr lang="zh-CN" altLang="en-US" sz="2000" dirty="0">
                          <a:solidFill>
                            <a:srgbClr val="555555"/>
                          </a:solidFill>
                          <a:effectLst/>
                        </a:rPr>
                        <a:t>我国最常见的恶性消化道肿瘤之一，全世界有近一半胃癌患者在中国。经典的</a:t>
                      </a:r>
                      <a:r>
                        <a:rPr lang="en-US" altLang="zh-CN" sz="2000" dirty="0">
                          <a:solidFill>
                            <a:srgbClr val="555555"/>
                          </a:solidFill>
                          <a:effectLst/>
                        </a:rPr>
                        <a:t>Lauren</a:t>
                      </a:r>
                      <a:r>
                        <a:rPr lang="zh-CN" altLang="en-US" sz="2000" dirty="0">
                          <a:solidFill>
                            <a:srgbClr val="555555"/>
                          </a:solidFill>
                          <a:effectLst/>
                        </a:rPr>
                        <a:t>分型根据肿瘤的组织学结构和生物学行为，</a:t>
                      </a:r>
                      <a:r>
                        <a:rPr kumimoji="0" lang="zh-CN" altLang="en-US" sz="2000" u="none" kern="1200" dirty="0">
                          <a:solidFill>
                            <a:srgbClr val="555555"/>
                          </a:solidFill>
                          <a:effectLst/>
                          <a:latin typeface="+mn-lt"/>
                          <a:ea typeface="+mn-ea"/>
                          <a:cs typeface="+mn-cs"/>
                        </a:rPr>
                        <a:t>将胃癌</a:t>
                      </a:r>
                      <a:r>
                        <a:rPr kumimoji="0" lang="zh-CN" altLang="en-US" sz="2000" u="sng" kern="1200" dirty="0">
                          <a:solidFill>
                            <a:srgbClr val="555555"/>
                          </a:solidFill>
                          <a:effectLst/>
                          <a:latin typeface="+mn-lt"/>
                          <a:ea typeface="+mn-ea"/>
                          <a:cs typeface="+mn-cs"/>
                        </a:rPr>
                        <a:t>分为肠型和弥漫型（胃型）</a:t>
                      </a:r>
                      <a:r>
                        <a:rPr kumimoji="0" lang="zh-CN" altLang="en-US" sz="2000" u="none" kern="1200" dirty="0">
                          <a:solidFill>
                            <a:srgbClr val="555555"/>
                          </a:solidFill>
                          <a:effectLst/>
                          <a:latin typeface="+mn-lt"/>
                          <a:ea typeface="+mn-ea"/>
                          <a:cs typeface="+mn-cs"/>
                        </a:rPr>
                        <a:t>。</a:t>
                      </a:r>
                      <a:r>
                        <a:rPr lang="zh-CN" altLang="en-US" sz="2000" dirty="0">
                          <a:solidFill>
                            <a:schemeClr val="tx1"/>
                          </a:solidFill>
                          <a:effectLst/>
                        </a:rPr>
                        <a:t>肠型胃癌起源于肠化生上皮，预后较好，近年来其发病率在亚洲人、非裔和白种人中均呈下降趋势；而弥漫型胃癌起源于</a:t>
                      </a:r>
                      <a:r>
                        <a:rPr lang="zh-CN" altLang="en-US" sz="2000" dirty="0">
                          <a:solidFill>
                            <a:srgbClr val="555555"/>
                          </a:solidFill>
                          <a:effectLst/>
                        </a:rPr>
                        <a:t>胃黏膜上皮，肿瘤细胞分化较差，易出现淋巴结转移和远处转移，其发病率在上述人群中逐年上升，并以恶性程度较高的印戒细胞癌的增加最为显著。</a:t>
                      </a:r>
                      <a:r>
                        <a:rPr lang="zh-CN" altLang="en-US" sz="2000" b="0" dirty="0">
                          <a:solidFill>
                            <a:schemeClr val="tx1"/>
                          </a:solidFill>
                          <a:effectLst/>
                        </a:rPr>
                        <a:t>由于早期诊断</a:t>
                      </a:r>
                      <a:r>
                        <a:rPr lang="zh-CN" altLang="en-US" sz="2000" dirty="0">
                          <a:solidFill>
                            <a:srgbClr val="555555"/>
                          </a:solidFill>
                          <a:effectLst/>
                        </a:rPr>
                        <a:t>率低且外科手术后易发生侵袭转移而造成复发，弥漫型胃癌的预后较差，其发病率和死亡率分别占我国恶性肿瘤的第</a:t>
                      </a:r>
                      <a:r>
                        <a:rPr lang="en-US" altLang="zh-CN" sz="2000" dirty="0">
                          <a:solidFill>
                            <a:srgbClr val="555555"/>
                          </a:solidFill>
                          <a:effectLst/>
                        </a:rPr>
                        <a:t>2</a:t>
                      </a:r>
                      <a:r>
                        <a:rPr lang="zh-CN" altLang="en-US" sz="2000" dirty="0">
                          <a:solidFill>
                            <a:srgbClr val="555555"/>
                          </a:solidFill>
                          <a:effectLst/>
                        </a:rPr>
                        <a:t>位和第</a:t>
                      </a:r>
                      <a:r>
                        <a:rPr lang="en-US" altLang="zh-CN" sz="2000" dirty="0">
                          <a:solidFill>
                            <a:srgbClr val="555555"/>
                          </a:solidFill>
                          <a:effectLst/>
                        </a:rPr>
                        <a:t>3</a:t>
                      </a:r>
                      <a:r>
                        <a:rPr lang="zh-CN" altLang="en-US" sz="2000" dirty="0">
                          <a:solidFill>
                            <a:srgbClr val="555555"/>
                          </a:solidFill>
                          <a:effectLst/>
                        </a:rPr>
                        <a:t>位。</a:t>
                      </a:r>
                      <a:r>
                        <a:rPr lang="zh-CN" altLang="en-US" sz="2000" b="0" dirty="0">
                          <a:solidFill>
                            <a:schemeClr val="tx1"/>
                          </a:solidFill>
                          <a:effectLst/>
                        </a:rPr>
                        <a:t>因此，</a:t>
                      </a:r>
                      <a:r>
                        <a:rPr lang="zh-CN" altLang="en-US" sz="2000" u="sng" dirty="0">
                          <a:solidFill>
                            <a:srgbClr val="555555"/>
                          </a:solidFill>
                          <a:effectLst/>
                        </a:rPr>
                        <a:t>研究弥漫型胃癌发生发展的分子调控机制对胃癌的</a:t>
                      </a:r>
                      <a:r>
                        <a:rPr lang="zh-CN" altLang="en-US" sz="2000" b="1" u="sng" dirty="0">
                          <a:solidFill>
                            <a:srgbClr val="555555"/>
                          </a:solidFill>
                          <a:effectLst/>
                        </a:rPr>
                        <a:t>预防</a:t>
                      </a:r>
                      <a:r>
                        <a:rPr lang="zh-CN" altLang="en-US" sz="2000" u="sng" dirty="0">
                          <a:solidFill>
                            <a:srgbClr val="555555"/>
                          </a:solidFill>
                          <a:effectLst/>
                        </a:rPr>
                        <a:t>和治疗具有极其重要的意义，是目前临床医学研究的重点和难点之一。</a:t>
                      </a:r>
                      <a:r>
                        <a:rPr lang="zh-CN" altLang="en-US" sz="2000" dirty="0">
                          <a:solidFill>
                            <a:srgbClr val="555555"/>
                          </a:solidFill>
                          <a:effectLst/>
                        </a:rPr>
                        <a:t>侵袭转移是弥漫型胃癌最重要的生物学特征，也是引起胃癌患者临床预后不良和死亡的最主要原因。</a:t>
                      </a:r>
                      <a:r>
                        <a:rPr lang="zh-CN" altLang="en-US" sz="2000" b="0" dirty="0">
                          <a:solidFill>
                            <a:schemeClr val="tx1"/>
                          </a:solidFill>
                          <a:effectLst/>
                        </a:rPr>
                        <a:t>长非编码</a:t>
                      </a:r>
                      <a:r>
                        <a:rPr lang="en-US" altLang="zh-CN" sz="2000" b="0" dirty="0">
                          <a:solidFill>
                            <a:schemeClr val="tx1"/>
                          </a:solidFill>
                          <a:effectLst/>
                        </a:rPr>
                        <a:t>RNA</a:t>
                      </a:r>
                      <a:r>
                        <a:rPr lang="zh-CN" altLang="en-US" sz="2000" dirty="0">
                          <a:solidFill>
                            <a:srgbClr val="555555"/>
                          </a:solidFill>
                          <a:effectLst/>
                        </a:rPr>
                        <a:t>（</a:t>
                      </a:r>
                      <a:r>
                        <a:rPr lang="en-US" altLang="zh-CN" sz="2000" dirty="0">
                          <a:solidFill>
                            <a:srgbClr val="555555"/>
                          </a:solidFill>
                          <a:effectLst/>
                        </a:rPr>
                        <a:t>long non-coding RNA, </a:t>
                      </a:r>
                      <a:r>
                        <a:rPr lang="en-US" altLang="zh-CN" sz="2000" dirty="0" err="1">
                          <a:solidFill>
                            <a:srgbClr val="555555"/>
                          </a:solidFill>
                          <a:effectLst/>
                        </a:rPr>
                        <a:t>lncRNAs</a:t>
                      </a:r>
                      <a:r>
                        <a:rPr lang="zh-CN" altLang="en-US" sz="2000" dirty="0">
                          <a:solidFill>
                            <a:srgbClr val="555555"/>
                          </a:solidFill>
                          <a:effectLst/>
                        </a:rPr>
                        <a:t>）作为</a:t>
                      </a:r>
                      <a:r>
                        <a:rPr lang="en-US" altLang="zh-CN" sz="2000" dirty="0" err="1">
                          <a:solidFill>
                            <a:srgbClr val="555555"/>
                          </a:solidFill>
                          <a:effectLst/>
                        </a:rPr>
                        <a:t>ncRNAs</a:t>
                      </a:r>
                      <a:r>
                        <a:rPr lang="zh-CN" altLang="en-US" sz="2000" dirty="0">
                          <a:solidFill>
                            <a:srgbClr val="555555"/>
                          </a:solidFill>
                          <a:effectLst/>
                        </a:rPr>
                        <a:t>的一种重要类型，在表观遗传水平广泛参与调控人体的各种生命活动进程，其在多种肿瘤组织中的异常表达与恶性肿瘤的发生发展之间存在着密切联系。</a:t>
                      </a:r>
                      <a:r>
                        <a:rPr lang="en-US" altLang="zh-CN" sz="2000" u="sng" dirty="0" err="1">
                          <a:solidFill>
                            <a:srgbClr val="555555"/>
                          </a:solidFill>
                          <a:effectLst/>
                        </a:rPr>
                        <a:t>lncRNAs</a:t>
                      </a:r>
                      <a:r>
                        <a:rPr lang="zh-CN" altLang="en-US" sz="2000" u="sng" dirty="0">
                          <a:solidFill>
                            <a:srgbClr val="555555"/>
                          </a:solidFill>
                          <a:effectLst/>
                        </a:rPr>
                        <a:t>在介导包括胃癌在内的恶性肿瘤的侵袭转移过程中具有十分重要的生物学功能，</a:t>
                      </a:r>
                      <a:r>
                        <a:rPr lang="zh-CN" altLang="en-US" sz="2000" b="0" u="sng" dirty="0">
                          <a:solidFill>
                            <a:schemeClr val="tx1"/>
                          </a:solidFill>
                          <a:effectLst/>
                        </a:rPr>
                        <a:t>而</a:t>
                      </a:r>
                      <a:r>
                        <a:rPr lang="zh-CN" altLang="en-US" sz="2000" u="sng" dirty="0">
                          <a:solidFill>
                            <a:srgbClr val="555555"/>
                          </a:solidFill>
                          <a:effectLst/>
                        </a:rPr>
                        <a:t>目前的研究报道</a:t>
                      </a:r>
                      <a:r>
                        <a:rPr lang="zh-CN" altLang="en-US" sz="2000" b="0" u="sng" dirty="0">
                          <a:solidFill>
                            <a:schemeClr val="tx1"/>
                          </a:solidFill>
                          <a:effectLst/>
                        </a:rPr>
                        <a:t>尚未完全阐明</a:t>
                      </a:r>
                      <a:r>
                        <a:rPr lang="en-US" altLang="zh-CN" sz="2000" b="0" u="sng" dirty="0" err="1">
                          <a:solidFill>
                            <a:schemeClr val="tx1"/>
                          </a:solidFill>
                          <a:effectLst/>
                        </a:rPr>
                        <a:t>lncRNAs</a:t>
                      </a:r>
                      <a:r>
                        <a:rPr lang="zh-CN" altLang="en-US" sz="2000" b="0" u="sng" dirty="0">
                          <a:solidFill>
                            <a:schemeClr val="tx1"/>
                          </a:solidFill>
                          <a:effectLst/>
                        </a:rPr>
                        <a:t>在</a:t>
                      </a:r>
                      <a:r>
                        <a:rPr lang="zh-CN" altLang="en-US" sz="2000" u="sng" dirty="0">
                          <a:solidFill>
                            <a:srgbClr val="555555"/>
                          </a:solidFill>
                          <a:effectLst/>
                        </a:rPr>
                        <a:t>弥漫型胃癌中的表达情况及其复杂生物学效应的调控机制，</a:t>
                      </a:r>
                      <a:r>
                        <a:rPr lang="zh-CN" altLang="en-US" sz="2000" dirty="0">
                          <a:solidFill>
                            <a:srgbClr val="555555"/>
                          </a:solidFill>
                          <a:effectLst/>
                        </a:rPr>
                        <a:t>深入研究</a:t>
                      </a:r>
                      <a:r>
                        <a:rPr lang="en-US" altLang="zh-CN" sz="2000" dirty="0" err="1">
                          <a:solidFill>
                            <a:srgbClr val="555555"/>
                          </a:solidFill>
                          <a:effectLst/>
                        </a:rPr>
                        <a:t>lncRNAs</a:t>
                      </a:r>
                      <a:r>
                        <a:rPr lang="zh-CN" altLang="en-US" sz="2000" dirty="0">
                          <a:solidFill>
                            <a:srgbClr val="555555"/>
                          </a:solidFill>
                          <a:effectLst/>
                        </a:rPr>
                        <a:t>参与调控弥漫型胃癌侵袭转移的分子机制，将进一步丰富当前恶性肿瘤发生发展的理论基础，并为探索弥漫型胃癌的临床诊断、预后和治疗提供新的研究思路。</a:t>
                      </a:r>
                      <a:r>
                        <a:rPr lang="zh-CN" altLang="en-US" sz="2000" b="0" u="sng" dirty="0">
                          <a:solidFill>
                            <a:schemeClr val="tx1"/>
                          </a:solidFill>
                          <a:effectLst/>
                        </a:rPr>
                        <a:t>因此，本课题主要致力于研究</a:t>
                      </a:r>
                      <a:r>
                        <a:rPr lang="en-US" altLang="zh-CN" sz="2000" b="0" u="sng" dirty="0" err="1">
                          <a:solidFill>
                            <a:schemeClr val="tx1"/>
                          </a:solidFill>
                          <a:effectLst/>
                        </a:rPr>
                        <a:t>lncRNAs</a:t>
                      </a:r>
                      <a:r>
                        <a:rPr lang="zh-CN" altLang="en-US" sz="2000" b="0" u="sng" dirty="0">
                          <a:solidFill>
                            <a:schemeClr val="tx1"/>
                          </a:solidFill>
                          <a:effectLst/>
                        </a:rPr>
                        <a:t>对弥漫型胃癌侵袭转移的分子调控机制。</a:t>
                      </a:r>
                    </a:p>
                  </a:txBody>
                  <a:tcPr marL="30444" marR="30444" marT="30444" marB="30444"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r>
            </a:tbl>
          </a:graphicData>
        </a:graphic>
      </p:graphicFrame>
      <p:sp>
        <p:nvSpPr>
          <p:cNvPr id="4" name="Rectangle 1"/>
          <p:cNvSpPr>
            <a:spLocks noChangeArrowheads="1"/>
          </p:cNvSpPr>
          <p:nvPr/>
        </p:nvSpPr>
        <p:spPr bwMode="auto">
          <a:xfrm>
            <a:off x="2405063" y="18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0" i="0" u="none" strike="noStrike" cap="none" normalizeH="0" baseline="0" smtClean="0">
                <a:ln>
                  <a:noFill/>
                </a:ln>
                <a:solidFill>
                  <a:schemeClr val="tx1"/>
                </a:solidFill>
                <a:effectLst/>
                <a:latin typeface="Arial" charset="0"/>
                <a:ea typeface="宋体" charset="-122"/>
                <a:cs typeface="宋体" charset="-122"/>
              </a:rPr>
              <a:t/>
            </a:r>
            <a:br>
              <a:rPr kumimoji="0" lang="zh-CN" altLang="zh-CN" sz="1800" b="0" i="0" u="none" strike="noStrike" cap="none" normalizeH="0" baseline="0" smtClean="0">
                <a:ln>
                  <a:noFill/>
                </a:ln>
                <a:solidFill>
                  <a:schemeClr val="tx1"/>
                </a:solidFill>
                <a:effectLst/>
                <a:latin typeface="Arial" charset="0"/>
                <a:ea typeface="宋体" charset="-122"/>
                <a:cs typeface="宋体" charset="-122"/>
              </a:rPr>
            </a:br>
            <a:endParaRPr kumimoji="0" lang="zh-CN" altLang="zh-CN" sz="1800" b="0" i="0" u="none" strike="noStrike" cap="none" normalizeH="0" baseline="0" smtClean="0">
              <a:ln>
                <a:noFill/>
              </a:ln>
              <a:solidFill>
                <a:schemeClr val="tx1"/>
              </a:solidFill>
              <a:effectLst/>
              <a:latin typeface="Arial" charset="0"/>
              <a:ea typeface="宋体" charset="-122"/>
              <a:cs typeface="宋体" charset="-122"/>
            </a:endParaRPr>
          </a:p>
        </p:txBody>
      </p:sp>
    </p:spTree>
    <p:extLst>
      <p:ext uri="{BB962C8B-B14F-4D97-AF65-F5344CB8AC3E}">
        <p14:creationId xmlns:p14="http://schemas.microsoft.com/office/powerpoint/2010/main" val="1746063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228600"/>
            <a:ext cx="8153400" cy="536104"/>
          </a:xfrm>
        </p:spPr>
        <p:txBody>
          <a:bodyPr/>
          <a:lstStyle/>
          <a:p>
            <a:r>
              <a:rPr lang="zh-CN" altLang="en-US" sz="3600" dirty="0" smtClean="0">
                <a:solidFill>
                  <a:schemeClr val="tx1"/>
                </a:solidFill>
              </a:rPr>
              <a:t>例：</a:t>
            </a:r>
            <a:r>
              <a:rPr lang="en-US" altLang="zh-CN" sz="3600" dirty="0" err="1" smtClean="0">
                <a:solidFill>
                  <a:schemeClr val="tx1"/>
                </a:solidFill>
              </a:rPr>
              <a:t>LncRNA</a:t>
            </a:r>
            <a:r>
              <a:rPr lang="en-US" altLang="zh-CN" sz="3600" dirty="0" smtClean="0">
                <a:solidFill>
                  <a:schemeClr val="tx1"/>
                </a:solidFill>
              </a:rPr>
              <a:t> </a:t>
            </a:r>
            <a:r>
              <a:rPr lang="zh-CN" altLang="en-US" sz="3600" dirty="0">
                <a:solidFill>
                  <a:schemeClr val="tx1"/>
                </a:solidFill>
              </a:rPr>
              <a:t>与乳腺癌发生机制研究</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val="2607705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2775" y="1772816"/>
            <a:ext cx="8287064" cy="4464496"/>
          </a:xfrm>
        </p:spPr>
      </p:pic>
    </p:spTree>
    <p:extLst>
      <p:ext uri="{BB962C8B-B14F-4D97-AF65-F5344CB8AC3E}">
        <p14:creationId xmlns:p14="http://schemas.microsoft.com/office/powerpoint/2010/main" val="2515301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1268"/>
            <a:ext cx="9144000" cy="4688051"/>
          </a:xfrm>
          <a:prstGeom prst="rect">
            <a:avLst/>
          </a:prstGeom>
        </p:spPr>
      </p:pic>
      <p:sp>
        <p:nvSpPr>
          <p:cNvPr id="4" name="圆角矩形 3"/>
          <p:cNvSpPr>
            <a:spLocks noChangeArrowheads="1"/>
          </p:cNvSpPr>
          <p:nvPr/>
        </p:nvSpPr>
        <p:spPr bwMode="auto">
          <a:xfrm>
            <a:off x="1482552" y="1621268"/>
            <a:ext cx="1008112" cy="428634"/>
          </a:xfrm>
          <a:prstGeom prst="roundRect">
            <a:avLst>
              <a:gd name="adj" fmla="val 0"/>
            </a:avLst>
          </a:prstGeom>
          <a:noFill/>
          <a:ln w="9525" algn="ctr">
            <a:solidFill>
              <a:srgbClr val="FF0000"/>
            </a:solidFill>
            <a:round/>
            <a:headEnd/>
            <a:tailEnd/>
          </a:ln>
        </p:spPr>
        <p:txBody>
          <a:bodyPr wrap="none" anchor="ctr"/>
          <a:lstStyle/>
          <a:p>
            <a:endParaRPr lang="zh-CN" altLang="en-US" dirty="0">
              <a:latin typeface="华文行楷" pitchFamily="2" charset="-122"/>
              <a:ea typeface="华文行楷" pitchFamily="2" charset="-122"/>
            </a:endParaRPr>
          </a:p>
        </p:txBody>
      </p:sp>
      <p:sp>
        <p:nvSpPr>
          <p:cNvPr id="5" name="圆角矩形 4"/>
          <p:cNvSpPr>
            <a:spLocks noChangeArrowheads="1"/>
          </p:cNvSpPr>
          <p:nvPr/>
        </p:nvSpPr>
        <p:spPr bwMode="auto">
          <a:xfrm>
            <a:off x="978496" y="4941168"/>
            <a:ext cx="1008112" cy="428634"/>
          </a:xfrm>
          <a:prstGeom prst="roundRect">
            <a:avLst>
              <a:gd name="adj" fmla="val 0"/>
            </a:avLst>
          </a:prstGeom>
          <a:noFill/>
          <a:ln w="9525" algn="ctr">
            <a:solidFill>
              <a:srgbClr val="FF0000"/>
            </a:solidFill>
            <a:round/>
            <a:headEnd/>
            <a:tailEnd/>
          </a:ln>
        </p:spPr>
        <p:txBody>
          <a:bodyPr wrap="none" anchor="ctr"/>
          <a:lstStyle/>
          <a:p>
            <a:endParaRPr lang="zh-CN" altLang="en-US" dirty="0">
              <a:latin typeface="华文行楷" pitchFamily="2" charset="-122"/>
              <a:ea typeface="华文行楷" pitchFamily="2" charset="-122"/>
            </a:endParaRPr>
          </a:p>
        </p:txBody>
      </p:sp>
      <p:sp>
        <p:nvSpPr>
          <p:cNvPr id="6" name="圆角矩形 5"/>
          <p:cNvSpPr>
            <a:spLocks noChangeArrowheads="1"/>
          </p:cNvSpPr>
          <p:nvPr/>
        </p:nvSpPr>
        <p:spPr bwMode="auto">
          <a:xfrm>
            <a:off x="122784" y="5525155"/>
            <a:ext cx="1008112" cy="428634"/>
          </a:xfrm>
          <a:prstGeom prst="roundRect">
            <a:avLst>
              <a:gd name="adj" fmla="val 0"/>
            </a:avLst>
          </a:prstGeom>
          <a:noFill/>
          <a:ln w="9525" algn="ctr">
            <a:solidFill>
              <a:srgbClr val="FF0000"/>
            </a:solidFill>
            <a:round/>
            <a:headEnd/>
            <a:tailEnd/>
          </a:ln>
        </p:spPr>
        <p:txBody>
          <a:bodyPr wrap="none" anchor="ctr"/>
          <a:lstStyle/>
          <a:p>
            <a:endParaRPr lang="zh-CN" altLang="en-US" dirty="0">
              <a:latin typeface="华文行楷" pitchFamily="2" charset="-122"/>
              <a:ea typeface="华文行楷" pitchFamily="2" charset="-122"/>
            </a:endParaRPr>
          </a:p>
        </p:txBody>
      </p:sp>
      <p:sp>
        <p:nvSpPr>
          <p:cNvPr id="7" name="标题 1"/>
          <p:cNvSpPr>
            <a:spLocks noGrp="1"/>
          </p:cNvSpPr>
          <p:nvPr>
            <p:ph type="title"/>
          </p:nvPr>
        </p:nvSpPr>
        <p:spPr>
          <a:xfrm>
            <a:off x="609600" y="228600"/>
            <a:ext cx="8153400" cy="990600"/>
          </a:xfrm>
        </p:spPr>
        <p:txBody>
          <a:bodyPr/>
          <a:lstStyle/>
          <a:p>
            <a:r>
              <a:rPr lang="en-US" altLang="zh-CN" smtClean="0">
                <a:solidFill>
                  <a:schemeClr val="tx1"/>
                </a:solidFill>
                <a:latin typeface="黑体" pitchFamily="49" charset="-122"/>
                <a:ea typeface="黑体" pitchFamily="49" charset="-122"/>
              </a:rPr>
              <a:t>3.</a:t>
            </a:r>
            <a:r>
              <a:rPr lang="zh-CN" altLang="en-US" smtClean="0">
                <a:solidFill>
                  <a:schemeClr val="tx1"/>
                </a:solidFill>
                <a:latin typeface="黑体" pitchFamily="49" charset="-122"/>
                <a:ea typeface="黑体" pitchFamily="49" charset="-122"/>
              </a:rPr>
              <a:t>研究</a:t>
            </a:r>
            <a:r>
              <a:rPr lang="zh-CN" altLang="en-US" dirty="0">
                <a:solidFill>
                  <a:schemeClr val="tx1"/>
                </a:solidFill>
                <a:latin typeface="黑体" pitchFamily="49" charset="-122"/>
                <a:ea typeface="黑体" pitchFamily="49" charset="-122"/>
              </a:rPr>
              <a:t>目的及贡献</a:t>
            </a:r>
          </a:p>
        </p:txBody>
      </p:sp>
    </p:spTree>
    <p:extLst>
      <p:ext uri="{BB962C8B-B14F-4D97-AF65-F5344CB8AC3E}">
        <p14:creationId xmlns:p14="http://schemas.microsoft.com/office/powerpoint/2010/main" val="1908085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bwMode="auto">
          <a:xfrm>
            <a:off x="571472" y="411514"/>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4400" smtClean="0">
                <a:latin typeface="黑体" pitchFamily="49" charset="-122"/>
                <a:ea typeface="黑体" pitchFamily="49" charset="-122"/>
                <a:cs typeface="+mj-cs"/>
              </a:rPr>
              <a:t>4.</a:t>
            </a:r>
            <a:r>
              <a:rPr lang="zh-CN" altLang="en-US" sz="4400" smtClean="0">
                <a:latin typeface="黑体" pitchFamily="49" charset="-122"/>
                <a:ea typeface="黑体" pitchFamily="49" charset="-122"/>
                <a:cs typeface="+mj-cs"/>
              </a:rPr>
              <a:t>动物</a:t>
            </a:r>
            <a:r>
              <a:rPr lang="zh-CN" altLang="en-US" sz="4400" dirty="0" smtClean="0">
                <a:latin typeface="黑体" pitchFamily="49" charset="-122"/>
                <a:ea typeface="黑体" pitchFamily="49" charset="-122"/>
                <a:cs typeface="+mj-cs"/>
              </a:rPr>
              <a:t>信息</a:t>
            </a:r>
            <a:endParaRPr kumimoji="0" lang="zh-CN" altLang="en-US" sz="44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1556792"/>
            <a:ext cx="4982271" cy="5301208"/>
          </a:xfrm>
          <a:prstGeom prst="rect">
            <a:avLst/>
          </a:prstGeom>
        </p:spPr>
      </p:pic>
      <p:sp>
        <p:nvSpPr>
          <p:cNvPr id="9" name="圆角矩形 8"/>
          <p:cNvSpPr>
            <a:spLocks noChangeArrowheads="1"/>
          </p:cNvSpPr>
          <p:nvPr/>
        </p:nvSpPr>
        <p:spPr bwMode="auto">
          <a:xfrm>
            <a:off x="2771800" y="2564904"/>
            <a:ext cx="872496" cy="428634"/>
          </a:xfrm>
          <a:prstGeom prst="roundRect">
            <a:avLst>
              <a:gd name="adj" fmla="val 0"/>
            </a:avLst>
          </a:prstGeom>
          <a:noFill/>
          <a:ln w="28575" algn="ctr">
            <a:solidFill>
              <a:srgbClr val="FF0000"/>
            </a:solidFill>
            <a:round/>
            <a:headEnd/>
            <a:tailEnd/>
          </a:ln>
        </p:spPr>
        <p:txBody>
          <a:bodyPr wrap="none" anchor="ctr"/>
          <a:lstStyle/>
          <a:p>
            <a:endParaRPr lang="zh-CN" altLang="en-US" dirty="0">
              <a:latin typeface="华文行楷" pitchFamily="2" charset="-122"/>
              <a:ea typeface="华文行楷" pitchFamily="2" charset="-122"/>
            </a:endParaRPr>
          </a:p>
        </p:txBody>
      </p:sp>
      <p:sp>
        <p:nvSpPr>
          <p:cNvPr id="10" name="圆角矩形 9"/>
          <p:cNvSpPr>
            <a:spLocks noChangeArrowheads="1"/>
          </p:cNvSpPr>
          <p:nvPr/>
        </p:nvSpPr>
        <p:spPr bwMode="auto">
          <a:xfrm>
            <a:off x="2137885" y="2063008"/>
            <a:ext cx="2312672" cy="428634"/>
          </a:xfrm>
          <a:prstGeom prst="roundRect">
            <a:avLst>
              <a:gd name="adj" fmla="val 0"/>
            </a:avLst>
          </a:prstGeom>
          <a:noFill/>
          <a:ln w="28575" algn="ctr">
            <a:solidFill>
              <a:srgbClr val="FF0000"/>
            </a:solidFill>
            <a:round/>
            <a:headEnd/>
            <a:tailEnd/>
          </a:ln>
        </p:spPr>
        <p:txBody>
          <a:bodyPr wrap="none" anchor="ctr"/>
          <a:lstStyle/>
          <a:p>
            <a:endParaRPr lang="zh-CN" altLang="en-US" dirty="0">
              <a:latin typeface="华文行楷" pitchFamily="2" charset="-122"/>
              <a:ea typeface="华文行楷" pitchFamily="2" charset="-122"/>
            </a:endParaRPr>
          </a:p>
        </p:txBody>
      </p:sp>
      <p:sp>
        <p:nvSpPr>
          <p:cNvPr id="11" name="圆角矩形 10"/>
          <p:cNvSpPr>
            <a:spLocks noChangeArrowheads="1"/>
          </p:cNvSpPr>
          <p:nvPr/>
        </p:nvSpPr>
        <p:spPr bwMode="auto">
          <a:xfrm>
            <a:off x="2339842" y="4798351"/>
            <a:ext cx="2376174" cy="1406293"/>
          </a:xfrm>
          <a:prstGeom prst="roundRect">
            <a:avLst>
              <a:gd name="adj" fmla="val 0"/>
            </a:avLst>
          </a:prstGeom>
          <a:noFill/>
          <a:ln w="9525" algn="ctr">
            <a:solidFill>
              <a:srgbClr val="FF0000"/>
            </a:solidFill>
            <a:round/>
            <a:headEnd/>
            <a:tailEnd/>
          </a:ln>
        </p:spPr>
        <p:txBody>
          <a:bodyPr wrap="none" anchor="ctr"/>
          <a:lstStyle/>
          <a:p>
            <a:r>
              <a:rPr lang="zh-CN" altLang="en-US" dirty="0" smtClean="0">
                <a:solidFill>
                  <a:srgbClr val="FF0000"/>
                </a:solidFill>
                <a:latin typeface="华文行楷" pitchFamily="2" charset="-122"/>
                <a:ea typeface="华文行楷" pitchFamily="2" charset="-122"/>
              </a:rPr>
              <a:t>只能选一个</a:t>
            </a:r>
            <a:r>
              <a:rPr lang="zh-CN" altLang="en-US" smtClean="0">
                <a:solidFill>
                  <a:srgbClr val="FF0000"/>
                </a:solidFill>
                <a:latin typeface="华文行楷" pitchFamily="2" charset="-122"/>
                <a:ea typeface="华文行楷" pitchFamily="2" charset="-122"/>
              </a:rPr>
              <a:t>动物品种</a:t>
            </a:r>
            <a:endParaRPr lang="en-US" altLang="zh-CN" smtClean="0">
              <a:solidFill>
                <a:srgbClr val="FF0000"/>
              </a:solidFill>
              <a:latin typeface="华文行楷" pitchFamily="2" charset="-122"/>
              <a:ea typeface="华文行楷" pitchFamily="2" charset="-122"/>
            </a:endParaRPr>
          </a:p>
          <a:p>
            <a:r>
              <a:rPr lang="zh-CN" altLang="en-US" smtClean="0">
                <a:solidFill>
                  <a:srgbClr val="FF0000"/>
                </a:solidFill>
                <a:latin typeface="华文行楷" pitchFamily="2" charset="-122"/>
                <a:ea typeface="华文行楷" pitchFamily="2" charset="-122"/>
              </a:rPr>
              <a:t>填品系时注意基因型</a:t>
            </a:r>
            <a:endParaRPr lang="zh-CN" altLang="en-US" dirty="0">
              <a:solidFill>
                <a:srgbClr val="FF0000"/>
              </a:solidFill>
              <a:latin typeface="华文行楷" pitchFamily="2" charset="-122"/>
              <a:ea typeface="华文行楷" pitchFamily="2" charset="-122"/>
            </a:endParaRPr>
          </a:p>
        </p:txBody>
      </p:sp>
      <p:sp>
        <p:nvSpPr>
          <p:cNvPr id="8" name="圆角矩形 7"/>
          <p:cNvSpPr>
            <a:spLocks noChangeArrowheads="1"/>
          </p:cNvSpPr>
          <p:nvPr/>
        </p:nvSpPr>
        <p:spPr bwMode="auto">
          <a:xfrm>
            <a:off x="2051720" y="1621268"/>
            <a:ext cx="4608512" cy="428634"/>
          </a:xfrm>
          <a:prstGeom prst="roundRect">
            <a:avLst>
              <a:gd name="adj" fmla="val 0"/>
            </a:avLst>
          </a:prstGeom>
          <a:noFill/>
          <a:ln w="28575" algn="ctr">
            <a:solidFill>
              <a:srgbClr val="FF0000"/>
            </a:solidFill>
            <a:round/>
            <a:headEnd/>
            <a:tailEnd/>
          </a:ln>
        </p:spPr>
        <p:txBody>
          <a:bodyPr wrap="none" anchor="ctr"/>
          <a:lstStyle/>
          <a:p>
            <a:r>
              <a:rPr lang="en-US" altLang="zh-CN" dirty="0" smtClean="0">
                <a:latin typeface="华文行楷" pitchFamily="2" charset="-122"/>
                <a:ea typeface="华文行楷" pitchFamily="2" charset="-122"/>
              </a:rPr>
              <a:t>                                   </a:t>
            </a:r>
            <a:r>
              <a:rPr lang="zh-CN" altLang="en-US" dirty="0" smtClean="0">
                <a:solidFill>
                  <a:srgbClr val="FF0000"/>
                </a:solidFill>
                <a:latin typeface="华文行楷" pitchFamily="2" charset="-122"/>
                <a:ea typeface="华文行楷" pitchFamily="2" charset="-122"/>
              </a:rPr>
              <a:t>江宁动物中心</a:t>
            </a:r>
            <a:r>
              <a:rPr lang="zh-CN" altLang="en-US" smtClean="0">
                <a:solidFill>
                  <a:srgbClr val="FF0000"/>
                </a:solidFill>
                <a:latin typeface="华文行楷" pitchFamily="2" charset="-122"/>
                <a:ea typeface="华文行楷" pitchFamily="2" charset="-122"/>
              </a:rPr>
              <a:t>生产部</a:t>
            </a:r>
            <a:r>
              <a:rPr lang="en-US" altLang="zh-CN">
                <a:solidFill>
                  <a:srgbClr val="FF0000"/>
                </a:solidFill>
                <a:latin typeface="华文行楷" pitchFamily="2" charset="-122"/>
                <a:ea typeface="华文行楷" pitchFamily="2" charset="-122"/>
              </a:rPr>
              <a:t> </a:t>
            </a:r>
            <a:r>
              <a:rPr lang="en-US" altLang="zh-CN" smtClean="0">
                <a:solidFill>
                  <a:srgbClr val="FF0000"/>
                </a:solidFill>
                <a:latin typeface="华文行楷" pitchFamily="2" charset="-122"/>
                <a:ea typeface="华文行楷" pitchFamily="2" charset="-122"/>
              </a:rPr>
              <a:t>*</a:t>
            </a:r>
            <a:endParaRPr lang="zh-CN" altLang="en-US" dirty="0">
              <a:solidFill>
                <a:srgbClr val="FF0000"/>
              </a:solidFill>
              <a:latin typeface="华文行楷" pitchFamily="2" charset="-122"/>
              <a:ea typeface="华文行楷" pitchFamily="2" charset="-122"/>
            </a:endParaRPr>
          </a:p>
        </p:txBody>
      </p:sp>
      <p:sp>
        <p:nvSpPr>
          <p:cNvPr id="12" name="TextBox 11"/>
          <p:cNvSpPr txBox="1"/>
          <p:nvPr/>
        </p:nvSpPr>
        <p:spPr>
          <a:xfrm>
            <a:off x="3275856" y="667877"/>
            <a:ext cx="4141879" cy="369332"/>
          </a:xfrm>
          <a:prstGeom prst="rect">
            <a:avLst/>
          </a:prstGeom>
          <a:noFill/>
        </p:spPr>
        <p:txBody>
          <a:bodyPr wrap="square" rtlCol="0">
            <a:spAutoFit/>
          </a:bodyPr>
          <a:lstStyle/>
          <a:p>
            <a:r>
              <a:rPr lang="zh-CN" altLang="en-US" smtClean="0">
                <a:solidFill>
                  <a:srgbClr val="FF0000"/>
                </a:solidFill>
              </a:rPr>
              <a:t>*此页信息仅为示例，非直接套用</a:t>
            </a:r>
            <a:endParaRPr lang="zh-CN" altLang="en-US">
              <a:solidFill>
                <a:srgbClr val="FF0000"/>
              </a:solidFill>
            </a:endParaRPr>
          </a:p>
        </p:txBody>
      </p:sp>
    </p:spTree>
    <p:extLst>
      <p:ext uri="{BB962C8B-B14F-4D97-AF65-F5344CB8AC3E}">
        <p14:creationId xmlns:p14="http://schemas.microsoft.com/office/powerpoint/2010/main" val="162438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8" grpId="0" animBg="1"/>
      <p:bldP spid="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0" y="5670456"/>
            <a:ext cx="3686434" cy="105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标题 1"/>
          <p:cNvSpPr txBox="1">
            <a:spLocks/>
          </p:cNvSpPr>
          <p:nvPr/>
        </p:nvSpPr>
        <p:spPr bwMode="auto">
          <a:xfrm>
            <a:off x="571472" y="411514"/>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4400" smtClean="0">
                <a:latin typeface="黑体" pitchFamily="49" charset="-122"/>
                <a:ea typeface="黑体" pitchFamily="49" charset="-122"/>
                <a:cs typeface="+mj-cs"/>
              </a:rPr>
              <a:t>4.</a:t>
            </a:r>
            <a:r>
              <a:rPr lang="zh-CN" altLang="en-US" sz="4400" smtClean="0">
                <a:latin typeface="黑体" pitchFamily="49" charset="-122"/>
                <a:ea typeface="黑体" pitchFamily="49" charset="-122"/>
                <a:cs typeface="+mj-cs"/>
              </a:rPr>
              <a:t>动物</a:t>
            </a:r>
            <a:r>
              <a:rPr lang="zh-CN" altLang="en-US" sz="4400" dirty="0" smtClean="0">
                <a:latin typeface="黑体" pitchFamily="49" charset="-122"/>
                <a:ea typeface="黑体" pitchFamily="49" charset="-122"/>
                <a:cs typeface="+mj-cs"/>
              </a:rPr>
              <a:t>信息</a:t>
            </a:r>
            <a:endParaRPr kumimoji="0" lang="zh-CN" altLang="en-US" sz="44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b="27073"/>
          <a:stretch/>
        </p:blipFill>
        <p:spPr>
          <a:xfrm>
            <a:off x="49522" y="1511214"/>
            <a:ext cx="4544060" cy="3866004"/>
          </a:xfrm>
          <a:prstGeom prst="rect">
            <a:avLst/>
          </a:prstGeom>
        </p:spPr>
      </p:pic>
      <p:sp>
        <p:nvSpPr>
          <p:cNvPr id="13" name="圆角矩形 12"/>
          <p:cNvSpPr>
            <a:spLocks noChangeArrowheads="1"/>
          </p:cNvSpPr>
          <p:nvPr/>
        </p:nvSpPr>
        <p:spPr bwMode="auto">
          <a:xfrm>
            <a:off x="2322586" y="2326464"/>
            <a:ext cx="2736304" cy="428634"/>
          </a:xfrm>
          <a:prstGeom prst="roundRect">
            <a:avLst>
              <a:gd name="adj" fmla="val 0"/>
            </a:avLst>
          </a:prstGeom>
          <a:noFill/>
          <a:ln w="9525" algn="ctr">
            <a:solidFill>
              <a:srgbClr val="FF0000"/>
            </a:solidFill>
            <a:round/>
            <a:headEnd/>
            <a:tailEnd/>
          </a:ln>
        </p:spPr>
        <p:txBody>
          <a:bodyPr wrap="none" anchor="ctr"/>
          <a:lstStyle/>
          <a:p>
            <a:r>
              <a:rPr lang="zh-CN" altLang="en-US" sz="1600" dirty="0" smtClean="0">
                <a:solidFill>
                  <a:srgbClr val="FF0000"/>
                </a:solidFill>
                <a:latin typeface="华文行楷" pitchFamily="2" charset="-122"/>
                <a:ea typeface="华文行楷" pitchFamily="2" charset="-122"/>
              </a:rPr>
              <a:t>小型啮齿动物，大鼠、小鼠</a:t>
            </a:r>
            <a:endParaRPr lang="zh-CN" altLang="en-US" sz="1600" dirty="0">
              <a:solidFill>
                <a:srgbClr val="FF0000"/>
              </a:solidFill>
              <a:latin typeface="华文行楷" pitchFamily="2" charset="-122"/>
              <a:ea typeface="华文行楷" pitchFamily="2" charset="-122"/>
            </a:endParaRPr>
          </a:p>
        </p:txBody>
      </p:sp>
      <p:sp>
        <p:nvSpPr>
          <p:cNvPr id="14" name="圆角矩形 13"/>
          <p:cNvSpPr>
            <a:spLocks noChangeArrowheads="1"/>
          </p:cNvSpPr>
          <p:nvPr/>
        </p:nvSpPr>
        <p:spPr bwMode="auto">
          <a:xfrm>
            <a:off x="1181924" y="3216390"/>
            <a:ext cx="3209511" cy="428634"/>
          </a:xfrm>
          <a:prstGeom prst="roundRect">
            <a:avLst>
              <a:gd name="adj" fmla="val 0"/>
            </a:avLst>
          </a:prstGeom>
          <a:noFill/>
          <a:ln w="9525" algn="ctr">
            <a:solidFill>
              <a:srgbClr val="FF0000"/>
            </a:solidFill>
            <a:round/>
            <a:headEnd/>
            <a:tailEnd/>
          </a:ln>
        </p:spPr>
        <p:txBody>
          <a:bodyPr wrap="none" anchor="ctr"/>
          <a:lstStyle/>
          <a:p>
            <a:r>
              <a:rPr lang="en-US" altLang="zh-CN" dirty="0" smtClean="0">
                <a:latin typeface="华文行楷" pitchFamily="2" charset="-122"/>
                <a:ea typeface="华文行楷" pitchFamily="2" charset="-122"/>
              </a:rPr>
              <a:t>                                       </a:t>
            </a:r>
            <a:r>
              <a:rPr lang="zh-CN" altLang="en-US" dirty="0" smtClean="0">
                <a:solidFill>
                  <a:srgbClr val="FF0000"/>
                </a:solidFill>
                <a:latin typeface="华文行楷" pitchFamily="2" charset="-122"/>
                <a:ea typeface="华文行楷" pitchFamily="2" charset="-122"/>
              </a:rPr>
              <a:t>雌雄对应</a:t>
            </a:r>
            <a:endParaRPr lang="zh-CN" altLang="en-US" dirty="0">
              <a:solidFill>
                <a:srgbClr val="FF0000"/>
              </a:solidFill>
              <a:latin typeface="华文行楷" pitchFamily="2" charset="-122"/>
              <a:ea typeface="华文行楷" pitchFamily="2" charset="-122"/>
            </a:endParaRPr>
          </a:p>
        </p:txBody>
      </p:sp>
      <p:sp>
        <p:nvSpPr>
          <p:cNvPr id="16" name="圆角矩形 15"/>
          <p:cNvSpPr>
            <a:spLocks noChangeArrowheads="1"/>
          </p:cNvSpPr>
          <p:nvPr/>
        </p:nvSpPr>
        <p:spPr bwMode="auto">
          <a:xfrm>
            <a:off x="1206235" y="5670455"/>
            <a:ext cx="4157854" cy="552923"/>
          </a:xfrm>
          <a:prstGeom prst="roundRect">
            <a:avLst>
              <a:gd name="adj" fmla="val 0"/>
            </a:avLst>
          </a:prstGeom>
          <a:noFill/>
          <a:ln w="9525" algn="ctr">
            <a:solidFill>
              <a:srgbClr val="FF0000"/>
            </a:solidFill>
            <a:round/>
            <a:headEnd/>
            <a:tailEnd/>
          </a:ln>
        </p:spPr>
        <p:txBody>
          <a:bodyPr wrap="none" anchor="ctr"/>
          <a:lstStyle/>
          <a:p>
            <a:r>
              <a:rPr lang="zh-CN" altLang="en-US" smtClean="0">
                <a:latin typeface="华文行楷" pitchFamily="2" charset="-122"/>
                <a:ea typeface="华文行楷" pitchFamily="2" charset="-122"/>
              </a:rPr>
              <a:t>                            </a:t>
            </a:r>
            <a:r>
              <a:rPr lang="zh-CN" altLang="en-US" smtClean="0">
                <a:solidFill>
                  <a:srgbClr val="FF0000"/>
                </a:solidFill>
                <a:latin typeface="华文行楷" pitchFamily="2" charset="-122"/>
                <a:ea typeface="华文行楷" pitchFamily="2" charset="-122"/>
              </a:rPr>
              <a:t>大小</a:t>
            </a:r>
            <a:r>
              <a:rPr lang="zh-CN" altLang="en-US" dirty="0" smtClean="0">
                <a:solidFill>
                  <a:srgbClr val="FF0000"/>
                </a:solidFill>
                <a:latin typeface="华文行楷" pitchFamily="2" charset="-122"/>
                <a:ea typeface="华文行楷" pitchFamily="2" charset="-122"/>
              </a:rPr>
              <a:t>鼠必须饲养在屏障</a:t>
            </a:r>
            <a:endParaRPr lang="zh-CN" altLang="en-US" dirty="0">
              <a:solidFill>
                <a:srgbClr val="FF0000"/>
              </a:solidFill>
              <a:latin typeface="华文行楷" pitchFamily="2" charset="-122"/>
              <a:ea typeface="华文行楷" pitchFamily="2" charset="-122"/>
            </a:endParaRPr>
          </a:p>
        </p:txBody>
      </p:sp>
      <p:sp>
        <p:nvSpPr>
          <p:cNvPr id="17" name="圆角矩形 16"/>
          <p:cNvSpPr>
            <a:spLocks noChangeArrowheads="1"/>
          </p:cNvSpPr>
          <p:nvPr/>
        </p:nvSpPr>
        <p:spPr bwMode="auto">
          <a:xfrm>
            <a:off x="2299971" y="1534942"/>
            <a:ext cx="2632069" cy="742383"/>
          </a:xfrm>
          <a:prstGeom prst="roundRect">
            <a:avLst>
              <a:gd name="adj" fmla="val 0"/>
            </a:avLst>
          </a:prstGeom>
          <a:noFill/>
          <a:ln w="9525" algn="ctr">
            <a:solidFill>
              <a:srgbClr val="FF0000"/>
            </a:solidFill>
            <a:round/>
            <a:headEnd/>
            <a:tailEnd/>
          </a:ln>
        </p:spPr>
        <p:txBody>
          <a:bodyPr wrap="none" anchor="ctr"/>
          <a:lstStyle/>
          <a:p>
            <a:r>
              <a:rPr lang="zh-CN" altLang="en-US" dirty="0" smtClean="0">
                <a:solidFill>
                  <a:srgbClr val="FF0000"/>
                </a:solidFill>
                <a:latin typeface="华文行楷" pitchFamily="2" charset="-122"/>
                <a:ea typeface="华文行楷" pitchFamily="2" charset="-122"/>
              </a:rPr>
              <a:t>大动物：猴子、犬、兔子</a:t>
            </a:r>
            <a:endParaRPr lang="zh-CN" altLang="en-US" dirty="0">
              <a:solidFill>
                <a:srgbClr val="FF0000"/>
              </a:solidFill>
              <a:latin typeface="华文行楷" pitchFamily="2" charset="-122"/>
              <a:ea typeface="华文行楷" pitchFamily="2" charset="-122"/>
            </a:endParaRPr>
          </a:p>
        </p:txBody>
      </p:sp>
      <p:sp>
        <p:nvSpPr>
          <p:cNvPr id="18" name="圆角矩形 17"/>
          <p:cNvSpPr>
            <a:spLocks noChangeArrowheads="1"/>
          </p:cNvSpPr>
          <p:nvPr/>
        </p:nvSpPr>
        <p:spPr bwMode="auto">
          <a:xfrm>
            <a:off x="1181924" y="6241916"/>
            <a:ext cx="1963942" cy="283428"/>
          </a:xfrm>
          <a:prstGeom prst="roundRect">
            <a:avLst>
              <a:gd name="adj" fmla="val 0"/>
            </a:avLst>
          </a:prstGeom>
          <a:noFill/>
          <a:ln w="9525" algn="ctr">
            <a:solidFill>
              <a:srgbClr val="FF0000"/>
            </a:solidFill>
            <a:round/>
            <a:headEnd/>
            <a:tailEnd/>
          </a:ln>
        </p:spPr>
        <p:txBody>
          <a:bodyPr wrap="none" anchor="ctr"/>
          <a:lstStyle/>
          <a:p>
            <a:r>
              <a:rPr lang="zh-CN" altLang="en-US" dirty="0" smtClean="0">
                <a:latin typeface="华文行楷" pitchFamily="2" charset="-122"/>
                <a:ea typeface="华文行楷" pitchFamily="2" charset="-122"/>
              </a:rPr>
              <a:t>                   </a:t>
            </a:r>
            <a:r>
              <a:rPr lang="zh-CN" altLang="en-US" dirty="0" smtClean="0">
                <a:solidFill>
                  <a:srgbClr val="FF0000"/>
                </a:solidFill>
                <a:latin typeface="华文行楷" pitchFamily="2" charset="-122"/>
                <a:ea typeface="华文行楷" pitchFamily="2" charset="-122"/>
              </a:rPr>
              <a:t>大动物 </a:t>
            </a:r>
            <a:endParaRPr lang="zh-CN" altLang="en-US" dirty="0">
              <a:solidFill>
                <a:srgbClr val="FF0000"/>
              </a:solidFill>
              <a:latin typeface="华文行楷" pitchFamily="2" charset="-122"/>
              <a:ea typeface="华文行楷" pitchFamily="2" charset="-122"/>
            </a:endParaRPr>
          </a:p>
        </p:txBody>
      </p:sp>
      <p:sp>
        <p:nvSpPr>
          <p:cNvPr id="20" name="圆角矩形 19"/>
          <p:cNvSpPr>
            <a:spLocks noChangeArrowheads="1"/>
          </p:cNvSpPr>
          <p:nvPr/>
        </p:nvSpPr>
        <p:spPr bwMode="auto">
          <a:xfrm>
            <a:off x="1085652" y="5052087"/>
            <a:ext cx="3305784" cy="428634"/>
          </a:xfrm>
          <a:prstGeom prst="roundRect">
            <a:avLst>
              <a:gd name="adj" fmla="val 0"/>
            </a:avLst>
          </a:prstGeom>
          <a:noFill/>
          <a:ln w="9525" algn="ctr">
            <a:solidFill>
              <a:srgbClr val="FF0000"/>
            </a:solidFill>
            <a:round/>
            <a:headEnd/>
            <a:tailEnd/>
          </a:ln>
        </p:spPr>
        <p:txBody>
          <a:bodyPr wrap="none" anchor="ctr"/>
          <a:lstStyle/>
          <a:p>
            <a:endParaRPr lang="zh-CN" altLang="en-US" dirty="0">
              <a:latin typeface="华文行楷" pitchFamily="2" charset="-122"/>
              <a:ea typeface="华文行楷" pitchFamily="2" charset="-122"/>
            </a:endParaRPr>
          </a:p>
        </p:txBody>
      </p:sp>
      <p:sp>
        <p:nvSpPr>
          <p:cNvPr id="2" name="左大括号 1"/>
          <p:cNvSpPr/>
          <p:nvPr/>
        </p:nvSpPr>
        <p:spPr>
          <a:xfrm>
            <a:off x="5652120" y="5670456"/>
            <a:ext cx="360040" cy="52894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TextBox 3"/>
          <p:cNvSpPr txBox="1"/>
          <p:nvPr/>
        </p:nvSpPr>
        <p:spPr>
          <a:xfrm>
            <a:off x="6084168" y="5480721"/>
            <a:ext cx="1800200" cy="369332"/>
          </a:xfrm>
          <a:prstGeom prst="rect">
            <a:avLst/>
          </a:prstGeom>
          <a:noFill/>
        </p:spPr>
        <p:txBody>
          <a:bodyPr wrap="square" rtlCol="0">
            <a:spAutoFit/>
          </a:bodyPr>
          <a:lstStyle/>
          <a:p>
            <a:r>
              <a:rPr lang="zh-CN" altLang="en-US" smtClean="0">
                <a:solidFill>
                  <a:srgbClr val="FF0000"/>
                </a:solidFill>
              </a:rPr>
              <a:t>常规实验正压</a:t>
            </a:r>
            <a:endParaRPr lang="zh-CN" altLang="en-US">
              <a:solidFill>
                <a:srgbClr val="FF0000"/>
              </a:solidFill>
            </a:endParaRPr>
          </a:p>
        </p:txBody>
      </p:sp>
      <p:sp>
        <p:nvSpPr>
          <p:cNvPr id="19" name="TextBox 18"/>
          <p:cNvSpPr txBox="1"/>
          <p:nvPr/>
        </p:nvSpPr>
        <p:spPr>
          <a:xfrm>
            <a:off x="6084168" y="6014735"/>
            <a:ext cx="1800200" cy="369332"/>
          </a:xfrm>
          <a:prstGeom prst="rect">
            <a:avLst/>
          </a:prstGeom>
          <a:noFill/>
        </p:spPr>
        <p:txBody>
          <a:bodyPr wrap="square" rtlCol="0">
            <a:spAutoFit/>
          </a:bodyPr>
          <a:lstStyle/>
          <a:p>
            <a:r>
              <a:rPr lang="zh-CN" altLang="en-US" smtClean="0">
                <a:solidFill>
                  <a:srgbClr val="FF0000"/>
                </a:solidFill>
              </a:rPr>
              <a:t>感染类实验负压</a:t>
            </a:r>
            <a:endParaRPr lang="zh-CN" altLang="en-US">
              <a:solidFill>
                <a:srgbClr val="FF0000"/>
              </a:solidFill>
            </a:endParaRPr>
          </a:p>
        </p:txBody>
      </p:sp>
    </p:spTree>
    <p:extLst>
      <p:ext uri="{BB962C8B-B14F-4D97-AF65-F5344CB8AC3E}">
        <p14:creationId xmlns:p14="http://schemas.microsoft.com/office/powerpoint/2010/main" val="151647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6" grpId="0" animBg="1"/>
      <p:bldP spid="17" grpId="0" animBg="1"/>
      <p:bldP spid="17" grpId="1" animBg="1"/>
      <p:bldP spid="18" grpId="0" animBg="1"/>
      <p:bldP spid="20" grpId="0" animBg="1"/>
      <p:bldP spid="2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12648" y="228600"/>
            <a:ext cx="8153400" cy="990600"/>
          </a:xfrm>
        </p:spPr>
        <p:txBody>
          <a:bodyPr/>
          <a:lstStyle/>
          <a:p>
            <a:pPr algn="l" eaLnBrk="1" fontAlgn="auto" hangingPunct="1">
              <a:spcAft>
                <a:spcPts val="0"/>
              </a:spcAft>
              <a:defRPr/>
            </a:pPr>
            <a:r>
              <a:rPr lang="zh-CN" altLang="en-US" dirty="0" smtClean="0">
                <a:latin typeface="黑体" pitchFamily="49" charset="-122"/>
                <a:ea typeface="黑体" pitchFamily="49" charset="-122"/>
              </a:rPr>
              <a:t>伦理审查是动物饲养的第一步</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71" y="4437112"/>
            <a:ext cx="871000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椭圆 2"/>
          <p:cNvSpPr/>
          <p:nvPr/>
        </p:nvSpPr>
        <p:spPr>
          <a:xfrm>
            <a:off x="1835696" y="5013176"/>
            <a:ext cx="2175546" cy="144016"/>
          </a:xfrm>
          <a:prstGeom prst="ellipse">
            <a:avLst/>
          </a:prstGeom>
          <a:solidFill>
            <a:srgbClr val="D0D8E8"/>
          </a:solidFill>
          <a:ln>
            <a:solidFill>
              <a:srgbClr val="D0D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5796136" y="4941168"/>
            <a:ext cx="2880320" cy="288032"/>
          </a:xfrm>
          <a:prstGeom prst="roundRect">
            <a:avLst/>
          </a:prstGeom>
          <a:solidFill>
            <a:srgbClr val="D0D8E8"/>
          </a:solidFill>
          <a:ln>
            <a:solidFill>
              <a:srgbClr val="D0D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rot="10800000">
            <a:off x="971600" y="5157192"/>
            <a:ext cx="720080" cy="864096"/>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92766" y="2636912"/>
            <a:ext cx="8399713" cy="1440160"/>
            <a:chOff x="492767" y="2923603"/>
            <a:chExt cx="7839914" cy="1282890"/>
          </a:xfrm>
        </p:grpSpPr>
        <p:pic>
          <p:nvPicPr>
            <p:cNvPr id="5" name="Picture 2" descr="http://iacuc.njmu.edu.cn/upload/images/%E5%8A%A8%E7%89%A9%E9%A5%B2%E5%85%BB%E9%A2%84%E7%BA%A6/%E9%A2%84%E7%BA%A6%E6%B5%81%E7%A8%8B.png"/>
            <p:cNvPicPr>
              <a:picLocks noChangeAspect="1" noChangeArrowheads="1"/>
            </p:cNvPicPr>
            <p:nvPr/>
          </p:nvPicPr>
          <p:blipFill rotWithShape="1">
            <a:blip r:embed="rId3">
              <a:extLst>
                <a:ext uri="{28A0092B-C50C-407E-A947-70E740481C1C}">
                  <a14:useLocalDpi xmlns:a14="http://schemas.microsoft.com/office/drawing/2010/main" val="0"/>
                </a:ext>
              </a:extLst>
            </a:blip>
            <a:srcRect t="29068" r="33599" b="47236"/>
            <a:stretch/>
          </p:blipFill>
          <p:spPr bwMode="auto">
            <a:xfrm>
              <a:off x="492767" y="2923603"/>
              <a:ext cx="5498599" cy="12828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acuc.njmu.edu.cn/upload/images/%E5%8A%A8%E7%89%A9%E9%A5%B2%E5%85%BB%E9%A2%84%E7%BA%A6/%E9%A2%84%E7%BA%A6%E6%B5%81%E7%A8%8B.png"/>
            <p:cNvPicPr>
              <a:picLocks noChangeAspect="1" noChangeArrowheads="1"/>
            </p:cNvPicPr>
            <p:nvPr/>
          </p:nvPicPr>
          <p:blipFill rotWithShape="1">
            <a:blip r:embed="rId3">
              <a:extLst>
                <a:ext uri="{28A0092B-C50C-407E-A947-70E740481C1C}">
                  <a14:useLocalDpi xmlns:a14="http://schemas.microsoft.com/office/drawing/2010/main" val="0"/>
                </a:ext>
              </a:extLst>
            </a:blip>
            <a:srcRect l="34966" t="55039" r="37181" b="21351"/>
            <a:stretch/>
          </p:blipFill>
          <p:spPr bwMode="auto">
            <a:xfrm>
              <a:off x="5991366" y="2928160"/>
              <a:ext cx="2341315" cy="127833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下箭头 1"/>
          <p:cNvSpPr/>
          <p:nvPr/>
        </p:nvSpPr>
        <p:spPr>
          <a:xfrm>
            <a:off x="755576" y="1988840"/>
            <a:ext cx="720080" cy="864096"/>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716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4.</a:t>
            </a:r>
            <a:r>
              <a:rPr kumimoji="0" lang="zh-CN" altLang="en-US"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动物</a:t>
            </a:r>
            <a:r>
              <a:rPr lang="zh-CN" altLang="en-US" sz="4400">
                <a:latin typeface="黑体" pitchFamily="49" charset="-122"/>
                <a:ea typeface="黑体" pitchFamily="49" charset="-122"/>
                <a:cs typeface="+mj-cs"/>
              </a:rPr>
              <a:t>信息</a:t>
            </a:r>
            <a:endParaRPr kumimoji="0" lang="zh-CN" altLang="en-US" sz="44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pic>
        <p:nvPicPr>
          <p:cNvPr id="3074" name="Picture 2" descr="C:\Users\Administrator\Desktop\图片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1736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093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举例</a:t>
            </a:r>
            <a:endParaRPr lang="zh-CN" altLang="en-US" dirty="0"/>
          </a:p>
        </p:txBody>
      </p:sp>
      <p:pic>
        <p:nvPicPr>
          <p:cNvPr id="4" name="内容占位符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5496" y="1628800"/>
            <a:ext cx="8964488" cy="2376264"/>
          </a:xfr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5639"/>
            <a:ext cx="9144000" cy="2055649"/>
          </a:xfrm>
          <a:prstGeom prst="rect">
            <a:avLst/>
          </a:prstGeom>
        </p:spPr>
      </p:pic>
    </p:spTree>
    <p:extLst>
      <p:ext uri="{BB962C8B-B14F-4D97-AF65-F5344CB8AC3E}">
        <p14:creationId xmlns:p14="http://schemas.microsoft.com/office/powerpoint/2010/main" val="1791319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792"/>
            <a:ext cx="9144000" cy="5184576"/>
          </a:xfrm>
          <a:prstGeom prst="rect">
            <a:avLst/>
          </a:prstGeom>
        </p:spPr>
      </p:pic>
      <p:sp>
        <p:nvSpPr>
          <p:cNvPr id="8" name="标题 1"/>
          <p:cNvSpPr txBox="1">
            <a:spLocks/>
          </p:cNvSpPr>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5.</a:t>
            </a:r>
            <a:r>
              <a:rPr kumimoji="0" lang="zh-CN" altLang="en-US"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实验</a:t>
            </a:r>
            <a:r>
              <a:rPr kumimoji="0" lang="zh-CN" altLang="en-US" sz="4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j-cs"/>
              </a:rPr>
              <a:t>信息</a:t>
            </a:r>
            <a:endParaRPr kumimoji="0" lang="zh-CN" altLang="en-US" sz="44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spTree>
    <p:extLst>
      <p:ext uri="{BB962C8B-B14F-4D97-AF65-F5344CB8AC3E}">
        <p14:creationId xmlns:p14="http://schemas.microsoft.com/office/powerpoint/2010/main" val="3822342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4776"/>
            <a:ext cx="9144000" cy="5008560"/>
          </a:xfrm>
          <a:prstGeom prst="rect">
            <a:avLst/>
          </a:prstGeom>
        </p:spPr>
      </p:pic>
      <p:sp>
        <p:nvSpPr>
          <p:cNvPr id="5" name="标题 1"/>
          <p:cNvSpPr txBox="1">
            <a:spLocks/>
          </p:cNvSpPr>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5.</a:t>
            </a:r>
            <a:r>
              <a:rPr kumimoji="0" lang="zh-CN" altLang="en-US"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实验</a:t>
            </a:r>
            <a:r>
              <a:rPr kumimoji="0" lang="zh-CN" altLang="en-US" sz="4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j-cs"/>
              </a:rPr>
              <a:t>信息</a:t>
            </a:r>
            <a:endParaRPr kumimoji="0" lang="zh-CN" altLang="en-US" sz="44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sp>
        <p:nvSpPr>
          <p:cNvPr id="6" name="圆角矩形 5"/>
          <p:cNvSpPr>
            <a:spLocks noChangeArrowheads="1"/>
          </p:cNvSpPr>
          <p:nvPr/>
        </p:nvSpPr>
        <p:spPr bwMode="auto">
          <a:xfrm>
            <a:off x="1043608" y="5949280"/>
            <a:ext cx="4608512" cy="504056"/>
          </a:xfrm>
          <a:prstGeom prst="roundRect">
            <a:avLst>
              <a:gd name="adj" fmla="val 0"/>
            </a:avLst>
          </a:prstGeom>
          <a:noFill/>
          <a:ln w="9525" algn="ctr">
            <a:solidFill>
              <a:srgbClr val="FF0000"/>
            </a:solidFill>
            <a:round/>
            <a:headEnd/>
            <a:tailEnd/>
          </a:ln>
        </p:spPr>
        <p:txBody>
          <a:bodyPr wrap="none" anchor="ctr"/>
          <a:lstStyle/>
          <a:p>
            <a:pPr algn="r"/>
            <a:r>
              <a:rPr lang="zh-CN" altLang="en-US" sz="2000" b="1" dirty="0" smtClean="0">
                <a:solidFill>
                  <a:srgbClr val="FF0000"/>
                </a:solidFill>
                <a:latin typeface="华文行楷" pitchFamily="2" charset="-122"/>
                <a:ea typeface="华文行楷" pitchFamily="2" charset="-122"/>
              </a:rPr>
              <a:t>非</a:t>
            </a:r>
            <a:r>
              <a:rPr lang="en-US" altLang="zh-CN" sz="2000" b="1" dirty="0" smtClean="0">
                <a:solidFill>
                  <a:srgbClr val="FF0000"/>
                </a:solidFill>
                <a:latin typeface="华文行楷" pitchFamily="2" charset="-122"/>
                <a:ea typeface="华文行楷" pitchFamily="2" charset="-122"/>
              </a:rPr>
              <a:t>:</a:t>
            </a:r>
            <a:r>
              <a:rPr lang="zh-CN" altLang="en-US" dirty="0" smtClean="0">
                <a:latin typeface="华文行楷" pitchFamily="2" charset="-122"/>
                <a:ea typeface="华文行楷" pitchFamily="2" charset="-122"/>
              </a:rPr>
              <a:t>提</a:t>
            </a:r>
            <a:r>
              <a:rPr lang="en-US" altLang="zh-CN" dirty="0" smtClean="0">
                <a:latin typeface="华文行楷" pitchFamily="2" charset="-122"/>
                <a:ea typeface="华文行楷" pitchFamily="2" charset="-122"/>
              </a:rPr>
              <a:t>DNA\RNA\</a:t>
            </a:r>
            <a:r>
              <a:rPr lang="zh-CN" altLang="en-US" dirty="0" smtClean="0">
                <a:latin typeface="华文行楷" pitchFamily="2" charset="-122"/>
                <a:ea typeface="华文行楷" pitchFamily="2" charset="-122"/>
              </a:rPr>
              <a:t>蛋白</a:t>
            </a:r>
            <a:r>
              <a:rPr lang="en-US" altLang="zh-CN" dirty="0" smtClean="0">
                <a:latin typeface="华文行楷" pitchFamily="2" charset="-122"/>
                <a:ea typeface="华文行楷" pitchFamily="2" charset="-122"/>
              </a:rPr>
              <a:t>,</a:t>
            </a:r>
            <a:r>
              <a:rPr lang="zh-CN" altLang="en-US" dirty="0" smtClean="0">
                <a:latin typeface="华文行楷" pitchFamily="2" charset="-122"/>
                <a:ea typeface="华文行楷" pitchFamily="2" charset="-122"/>
              </a:rPr>
              <a:t>实验室内标本操作</a:t>
            </a:r>
            <a:endParaRPr lang="zh-CN" altLang="en-US" dirty="0">
              <a:latin typeface="华文行楷" pitchFamily="2" charset="-122"/>
              <a:ea typeface="华文行楷" pitchFamily="2" charset="-122"/>
            </a:endParaRPr>
          </a:p>
        </p:txBody>
      </p:sp>
      <p:sp>
        <p:nvSpPr>
          <p:cNvPr id="7" name="圆角矩形 6"/>
          <p:cNvSpPr>
            <a:spLocks noChangeArrowheads="1"/>
          </p:cNvSpPr>
          <p:nvPr/>
        </p:nvSpPr>
        <p:spPr bwMode="auto">
          <a:xfrm>
            <a:off x="1619672" y="1444776"/>
            <a:ext cx="1512168" cy="504056"/>
          </a:xfrm>
          <a:prstGeom prst="roundRect">
            <a:avLst>
              <a:gd name="adj" fmla="val 0"/>
            </a:avLst>
          </a:prstGeom>
          <a:noFill/>
          <a:ln w="9525" algn="ctr">
            <a:solidFill>
              <a:srgbClr val="FF0000"/>
            </a:solidFill>
            <a:round/>
            <a:headEnd/>
            <a:tailEnd/>
          </a:ln>
        </p:spPr>
        <p:txBody>
          <a:bodyPr wrap="none" anchor="ctr"/>
          <a:lstStyle/>
          <a:p>
            <a:r>
              <a:rPr lang="zh-CN" altLang="en-US" dirty="0" smtClean="0">
                <a:latin typeface="华文行楷" pitchFamily="2" charset="-122"/>
                <a:ea typeface="华文行楷" pitchFamily="2" charset="-122"/>
              </a:rPr>
              <a:t>指单只动物</a:t>
            </a:r>
            <a:endParaRPr lang="zh-CN" altLang="en-US" dirty="0">
              <a:latin typeface="华文行楷" pitchFamily="2" charset="-122"/>
              <a:ea typeface="华文行楷" pitchFamily="2" charset="-122"/>
            </a:endParaRPr>
          </a:p>
        </p:txBody>
      </p:sp>
      <p:sp>
        <p:nvSpPr>
          <p:cNvPr id="9" name="圆角矩形 8"/>
          <p:cNvSpPr>
            <a:spLocks noChangeArrowheads="1"/>
          </p:cNvSpPr>
          <p:nvPr/>
        </p:nvSpPr>
        <p:spPr bwMode="auto">
          <a:xfrm>
            <a:off x="4283968" y="2851201"/>
            <a:ext cx="1080120" cy="504056"/>
          </a:xfrm>
          <a:prstGeom prst="roundRect">
            <a:avLst>
              <a:gd name="adj" fmla="val 0"/>
            </a:avLst>
          </a:prstGeom>
          <a:noFill/>
          <a:ln w="9525" algn="ctr">
            <a:solidFill>
              <a:srgbClr val="FF0000"/>
            </a:solidFill>
            <a:round/>
            <a:headEnd/>
            <a:tailEnd/>
          </a:ln>
        </p:spPr>
        <p:txBody>
          <a:bodyPr wrap="none" anchor="ctr"/>
          <a:lstStyle/>
          <a:p>
            <a:r>
              <a:rPr lang="zh-CN" altLang="en-US" b="1" dirty="0" smtClean="0">
                <a:solidFill>
                  <a:srgbClr val="FF0000"/>
                </a:solidFill>
                <a:latin typeface="华文行楷" pitchFamily="2" charset="-122"/>
                <a:ea typeface="华文行楷" pitchFamily="2" charset="-122"/>
              </a:rPr>
              <a:t>非</a:t>
            </a:r>
            <a:r>
              <a:rPr lang="zh-CN" altLang="en-US" dirty="0" smtClean="0">
                <a:latin typeface="华文行楷" pitchFamily="2" charset="-122"/>
                <a:ea typeface="华文行楷" pitchFamily="2" charset="-122"/>
              </a:rPr>
              <a:t>：</a:t>
            </a:r>
            <a:r>
              <a:rPr lang="en-US" altLang="zh-CN" dirty="0" smtClean="0">
                <a:latin typeface="华文行楷" pitchFamily="2" charset="-122"/>
                <a:ea typeface="华文行楷" pitchFamily="2" charset="-122"/>
              </a:rPr>
              <a:t>60</a:t>
            </a:r>
            <a:r>
              <a:rPr lang="zh-CN" altLang="en-US" dirty="0" smtClean="0">
                <a:latin typeface="华文行楷" pitchFamily="2" charset="-122"/>
                <a:ea typeface="华文行楷" pitchFamily="2" charset="-122"/>
              </a:rPr>
              <a:t>只</a:t>
            </a:r>
            <a:endParaRPr lang="zh-CN" altLang="en-US" dirty="0">
              <a:latin typeface="华文行楷" pitchFamily="2" charset="-122"/>
              <a:ea typeface="华文行楷" pitchFamily="2" charset="-122"/>
            </a:endParaRPr>
          </a:p>
        </p:txBody>
      </p:sp>
    </p:spTree>
    <p:extLst>
      <p:ext uri="{BB962C8B-B14F-4D97-AF65-F5344CB8AC3E}">
        <p14:creationId xmlns:p14="http://schemas.microsoft.com/office/powerpoint/2010/main" val="2984989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4755"/>
            <a:ext cx="9144000" cy="5413245"/>
          </a:xfrm>
          <a:prstGeom prst="rect">
            <a:avLst/>
          </a:prstGeom>
        </p:spPr>
      </p:pic>
      <p:sp>
        <p:nvSpPr>
          <p:cNvPr id="5" name="标题 1"/>
          <p:cNvSpPr txBox="1">
            <a:spLocks/>
          </p:cNvSpPr>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5.</a:t>
            </a:r>
            <a:r>
              <a:rPr kumimoji="0" lang="zh-CN" altLang="en-US"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实验</a:t>
            </a:r>
            <a:r>
              <a:rPr kumimoji="0" lang="zh-CN" altLang="en-US" sz="4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j-cs"/>
              </a:rPr>
              <a:t>信息</a:t>
            </a:r>
            <a:endParaRPr kumimoji="0" lang="zh-CN" altLang="en-US" sz="44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sp>
        <p:nvSpPr>
          <p:cNvPr id="6" name="矩形 4"/>
          <p:cNvSpPr>
            <a:spLocks noChangeArrowheads="1"/>
          </p:cNvSpPr>
          <p:nvPr/>
        </p:nvSpPr>
        <p:spPr bwMode="auto">
          <a:xfrm>
            <a:off x="3563888" y="1991122"/>
            <a:ext cx="2592288" cy="285750"/>
          </a:xfrm>
          <a:prstGeom prst="rect">
            <a:avLst/>
          </a:prstGeom>
          <a:noFill/>
          <a:ln w="9525" algn="ctr">
            <a:solidFill>
              <a:srgbClr val="FF0000"/>
            </a:solidFill>
            <a:round/>
            <a:headEnd/>
            <a:tailEnd/>
          </a:ln>
        </p:spPr>
        <p:txBody>
          <a:bodyPr wrap="none" anchor="ctr"/>
          <a:lstStyle/>
          <a:p>
            <a:r>
              <a:rPr lang="zh-CN" altLang="en-US" dirty="0" smtClean="0">
                <a:latin typeface="华文行楷" pitchFamily="2" charset="-122"/>
                <a:ea typeface="华文行楷" pitchFamily="2" charset="-122"/>
              </a:rPr>
              <a:t>手术或取材地点</a:t>
            </a:r>
            <a:endParaRPr lang="zh-CN" altLang="en-US" dirty="0">
              <a:latin typeface="华文行楷" pitchFamily="2" charset="-122"/>
              <a:ea typeface="华文行楷" pitchFamily="2" charset="-122"/>
            </a:endParaRPr>
          </a:p>
        </p:txBody>
      </p:sp>
    </p:spTree>
    <p:extLst>
      <p:ext uri="{BB962C8B-B14F-4D97-AF65-F5344CB8AC3E}">
        <p14:creationId xmlns:p14="http://schemas.microsoft.com/office/powerpoint/2010/main" val="31296636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4400">
                <a:latin typeface="黑体" pitchFamily="49" charset="-122"/>
                <a:ea typeface="黑体" pitchFamily="49" charset="-122"/>
                <a:cs typeface="+mj-cs"/>
              </a:rPr>
              <a:t>5</a:t>
            </a:r>
            <a:r>
              <a:rPr kumimoji="0" lang="en-US" altLang="zh-CN"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a:t>
            </a:r>
            <a:r>
              <a:rPr kumimoji="0" lang="zh-CN" altLang="en-US"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实验</a:t>
            </a:r>
            <a:r>
              <a:rPr kumimoji="0" lang="zh-CN" altLang="en-US" sz="4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j-cs"/>
              </a:rPr>
              <a:t>信息</a:t>
            </a:r>
            <a:endParaRPr kumimoji="0" lang="zh-CN" altLang="en-US" sz="44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8530"/>
            <a:ext cx="9144000" cy="5220830"/>
          </a:xfrm>
          <a:prstGeom prst="rect">
            <a:avLst/>
          </a:prstGeom>
        </p:spPr>
      </p:pic>
      <p:sp>
        <p:nvSpPr>
          <p:cNvPr id="6" name="矩形 4"/>
          <p:cNvSpPr>
            <a:spLocks noChangeArrowheads="1"/>
          </p:cNvSpPr>
          <p:nvPr/>
        </p:nvSpPr>
        <p:spPr bwMode="auto">
          <a:xfrm>
            <a:off x="2936360" y="2276872"/>
            <a:ext cx="2592288" cy="285750"/>
          </a:xfrm>
          <a:prstGeom prst="rect">
            <a:avLst/>
          </a:prstGeom>
          <a:noFill/>
          <a:ln w="9525" algn="ctr">
            <a:solidFill>
              <a:srgbClr val="FF0000"/>
            </a:solidFill>
            <a:round/>
            <a:headEnd/>
            <a:tailEnd/>
          </a:ln>
        </p:spPr>
        <p:txBody>
          <a:bodyPr wrap="none" anchor="ctr"/>
          <a:lstStyle/>
          <a:p>
            <a:r>
              <a:rPr lang="zh-CN" altLang="en-US" dirty="0" smtClean="0">
                <a:latin typeface="华文行楷" pitchFamily="2" charset="-122"/>
                <a:ea typeface="华文行楷" pitchFamily="2" charset="-122"/>
              </a:rPr>
              <a:t>肿瘤实验</a:t>
            </a:r>
            <a:endParaRPr lang="zh-CN" altLang="en-US" dirty="0">
              <a:latin typeface="华文行楷" pitchFamily="2" charset="-122"/>
              <a:ea typeface="华文行楷" pitchFamily="2" charset="-122"/>
            </a:endParaRPr>
          </a:p>
        </p:txBody>
      </p:sp>
      <p:sp>
        <p:nvSpPr>
          <p:cNvPr id="7" name="矩形 4"/>
          <p:cNvSpPr>
            <a:spLocks noChangeArrowheads="1"/>
          </p:cNvSpPr>
          <p:nvPr/>
        </p:nvSpPr>
        <p:spPr bwMode="auto">
          <a:xfrm>
            <a:off x="6372200" y="3429000"/>
            <a:ext cx="2592288" cy="285750"/>
          </a:xfrm>
          <a:prstGeom prst="rect">
            <a:avLst/>
          </a:prstGeom>
          <a:noFill/>
          <a:ln w="9525" algn="ctr">
            <a:solidFill>
              <a:srgbClr val="FF0000"/>
            </a:solidFill>
            <a:round/>
            <a:headEnd/>
            <a:tailEnd/>
          </a:ln>
        </p:spPr>
        <p:txBody>
          <a:bodyPr wrap="none" anchor="ctr"/>
          <a:lstStyle/>
          <a:p>
            <a:r>
              <a:rPr lang="zh-CN" altLang="en-US" dirty="0" smtClean="0">
                <a:latin typeface="华文行楷" pitchFamily="2" charset="-122"/>
                <a:ea typeface="华文行楷" pitchFamily="2" charset="-122"/>
              </a:rPr>
              <a:t>消耗性实验</a:t>
            </a:r>
            <a:endParaRPr lang="zh-CN" altLang="en-US" dirty="0">
              <a:latin typeface="华文行楷" pitchFamily="2" charset="-122"/>
              <a:ea typeface="华文行楷" pitchFamily="2" charset="-122"/>
            </a:endParaRPr>
          </a:p>
        </p:txBody>
      </p:sp>
      <p:sp>
        <p:nvSpPr>
          <p:cNvPr id="8" name="矩形 4"/>
          <p:cNvSpPr>
            <a:spLocks noChangeArrowheads="1"/>
          </p:cNvSpPr>
          <p:nvPr/>
        </p:nvSpPr>
        <p:spPr bwMode="auto">
          <a:xfrm>
            <a:off x="3932312" y="3916070"/>
            <a:ext cx="2592288" cy="285750"/>
          </a:xfrm>
          <a:prstGeom prst="rect">
            <a:avLst/>
          </a:prstGeom>
          <a:noFill/>
          <a:ln w="9525" algn="ctr">
            <a:solidFill>
              <a:srgbClr val="FF0000"/>
            </a:solidFill>
            <a:round/>
            <a:headEnd/>
            <a:tailEnd/>
          </a:ln>
        </p:spPr>
        <p:txBody>
          <a:bodyPr wrap="none" anchor="ctr"/>
          <a:lstStyle/>
          <a:p>
            <a:r>
              <a:rPr lang="zh-CN" altLang="en-US" dirty="0" smtClean="0">
                <a:latin typeface="华文行楷" pitchFamily="2" charset="-122"/>
                <a:ea typeface="华文行楷" pitchFamily="2" charset="-122"/>
              </a:rPr>
              <a:t>手术性实验</a:t>
            </a:r>
            <a:endParaRPr lang="zh-CN" altLang="en-US" dirty="0">
              <a:latin typeface="华文行楷" pitchFamily="2" charset="-122"/>
              <a:ea typeface="华文行楷" pitchFamily="2" charset="-122"/>
            </a:endParaRPr>
          </a:p>
        </p:txBody>
      </p:sp>
      <p:sp>
        <p:nvSpPr>
          <p:cNvPr id="9" name="矩形 4"/>
          <p:cNvSpPr>
            <a:spLocks noChangeArrowheads="1"/>
          </p:cNvSpPr>
          <p:nvPr/>
        </p:nvSpPr>
        <p:spPr bwMode="auto">
          <a:xfrm>
            <a:off x="4716016" y="4941168"/>
            <a:ext cx="2592288" cy="285750"/>
          </a:xfrm>
          <a:prstGeom prst="rect">
            <a:avLst/>
          </a:prstGeom>
          <a:noFill/>
          <a:ln w="9525" algn="ctr">
            <a:solidFill>
              <a:srgbClr val="FF0000"/>
            </a:solidFill>
            <a:round/>
            <a:headEnd/>
            <a:tailEnd/>
          </a:ln>
        </p:spPr>
        <p:txBody>
          <a:bodyPr wrap="none" anchor="ctr"/>
          <a:lstStyle/>
          <a:p>
            <a:r>
              <a:rPr lang="zh-CN" altLang="en-US" dirty="0" smtClean="0">
                <a:latin typeface="华文行楷" pitchFamily="2" charset="-122"/>
                <a:ea typeface="华文行楷" pitchFamily="2" charset="-122"/>
              </a:rPr>
              <a:t>手术性实验</a:t>
            </a:r>
            <a:endParaRPr lang="zh-CN" altLang="en-US" dirty="0">
              <a:latin typeface="华文行楷" pitchFamily="2" charset="-122"/>
              <a:ea typeface="华文行楷" pitchFamily="2" charset="-122"/>
            </a:endParaRPr>
          </a:p>
        </p:txBody>
      </p:sp>
      <p:sp>
        <p:nvSpPr>
          <p:cNvPr id="10" name="矩形 4"/>
          <p:cNvSpPr>
            <a:spLocks noChangeArrowheads="1"/>
          </p:cNvSpPr>
          <p:nvPr/>
        </p:nvSpPr>
        <p:spPr bwMode="auto">
          <a:xfrm>
            <a:off x="2263785" y="2924944"/>
            <a:ext cx="2592288" cy="285750"/>
          </a:xfrm>
          <a:prstGeom prst="rect">
            <a:avLst/>
          </a:prstGeom>
          <a:noFill/>
          <a:ln w="9525" algn="ctr">
            <a:solidFill>
              <a:srgbClr val="FF0000"/>
            </a:solidFill>
            <a:round/>
            <a:headEnd/>
            <a:tailEnd/>
          </a:ln>
        </p:spPr>
        <p:txBody>
          <a:bodyPr wrap="none" anchor="ctr"/>
          <a:lstStyle/>
          <a:p>
            <a:r>
              <a:rPr lang="zh-CN" altLang="en-US" dirty="0" smtClean="0">
                <a:latin typeface="华文行楷" pitchFamily="2" charset="-122"/>
                <a:ea typeface="华文行楷" pitchFamily="2" charset="-122"/>
              </a:rPr>
              <a:t>消耗性实验</a:t>
            </a:r>
            <a:endParaRPr lang="zh-CN" altLang="en-US" dirty="0">
              <a:latin typeface="华文行楷" pitchFamily="2" charset="-122"/>
              <a:ea typeface="华文行楷" pitchFamily="2" charset="-122"/>
            </a:endParaRPr>
          </a:p>
        </p:txBody>
      </p:sp>
    </p:spTree>
    <p:extLst>
      <p:ext uri="{BB962C8B-B14F-4D97-AF65-F5344CB8AC3E}">
        <p14:creationId xmlns:p14="http://schemas.microsoft.com/office/powerpoint/2010/main" val="39891291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604963"/>
            <a:ext cx="8580437"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标题 1"/>
          <p:cNvSpPr txBox="1">
            <a:spLocks/>
          </p:cNvSpPr>
          <p:nvPr/>
        </p:nvSpPr>
        <p:spPr bwMode="auto">
          <a:xfrm>
            <a:off x="61156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4400">
                <a:latin typeface="黑体" pitchFamily="49" charset="-122"/>
                <a:ea typeface="黑体" pitchFamily="49" charset="-122"/>
                <a:cs typeface="+mj-cs"/>
              </a:rPr>
              <a:t>5</a:t>
            </a:r>
            <a:r>
              <a:rPr kumimoji="0" lang="en-US" altLang="zh-CN"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a:t>
            </a:r>
            <a:r>
              <a:rPr kumimoji="0" lang="zh-CN" altLang="en-US"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实验</a:t>
            </a:r>
            <a:r>
              <a:rPr kumimoji="0" lang="zh-CN" altLang="en-US" sz="4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j-cs"/>
              </a:rPr>
              <a:t>信息</a:t>
            </a:r>
            <a:endParaRPr kumimoji="0" lang="zh-CN" altLang="en-US" sz="44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sp>
        <p:nvSpPr>
          <p:cNvPr id="6" name="矩形 4"/>
          <p:cNvSpPr>
            <a:spLocks noChangeArrowheads="1"/>
          </p:cNvSpPr>
          <p:nvPr/>
        </p:nvSpPr>
        <p:spPr bwMode="auto">
          <a:xfrm>
            <a:off x="280988" y="4905812"/>
            <a:ext cx="7286676" cy="357190"/>
          </a:xfrm>
          <a:prstGeom prst="rect">
            <a:avLst/>
          </a:prstGeom>
          <a:noFill/>
          <a:ln w="9525" algn="ctr">
            <a:solidFill>
              <a:srgbClr val="FF0000"/>
            </a:solidFill>
            <a:round/>
            <a:headEnd/>
            <a:tailEnd/>
          </a:ln>
        </p:spPr>
        <p:txBody>
          <a:bodyPr wrap="none" anchor="ctr"/>
          <a:lstStyle/>
          <a:p>
            <a:endParaRPr lang="zh-CN" altLang="en-US">
              <a:latin typeface="Times New Roman" pitchFamily="18" charset="0"/>
            </a:endParaRPr>
          </a:p>
        </p:txBody>
      </p:sp>
    </p:spTree>
    <p:extLst>
      <p:ext uri="{BB962C8B-B14F-4D97-AF65-F5344CB8AC3E}">
        <p14:creationId xmlns:p14="http://schemas.microsoft.com/office/powerpoint/2010/main" val="1999381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5.</a:t>
            </a:r>
            <a:r>
              <a:rPr kumimoji="0" lang="zh-CN" altLang="en-US"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实验</a:t>
            </a:r>
            <a:r>
              <a:rPr kumimoji="0" lang="zh-CN" altLang="en-US" sz="4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j-cs"/>
              </a:rPr>
              <a:t>信息</a:t>
            </a:r>
            <a:endParaRPr kumimoji="0" lang="zh-CN" altLang="en-US" sz="44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0566"/>
            <a:ext cx="9144000" cy="4954778"/>
          </a:xfrm>
          <a:prstGeom prst="rect">
            <a:avLst/>
          </a:prstGeom>
        </p:spPr>
      </p:pic>
    </p:spTree>
    <p:extLst>
      <p:ext uri="{BB962C8B-B14F-4D97-AF65-F5344CB8AC3E}">
        <p14:creationId xmlns:p14="http://schemas.microsoft.com/office/powerpoint/2010/main" val="28654689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5.</a:t>
            </a:r>
            <a:r>
              <a:rPr kumimoji="0" lang="zh-CN" altLang="en-US"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实验</a:t>
            </a:r>
            <a:r>
              <a:rPr kumimoji="0" lang="zh-CN" altLang="en-US" sz="4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j-cs"/>
              </a:rPr>
              <a:t>信息</a:t>
            </a:r>
            <a:endParaRPr kumimoji="0" lang="zh-CN" altLang="en-US" sz="44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561114"/>
            <a:ext cx="5163271" cy="5108246"/>
          </a:xfrm>
          <a:prstGeom prst="rect">
            <a:avLst/>
          </a:prstGeom>
        </p:spPr>
      </p:pic>
      <p:sp>
        <p:nvSpPr>
          <p:cNvPr id="6" name="矩形 5"/>
          <p:cNvSpPr>
            <a:spLocks noChangeArrowheads="1"/>
          </p:cNvSpPr>
          <p:nvPr/>
        </p:nvSpPr>
        <p:spPr bwMode="auto">
          <a:xfrm>
            <a:off x="4605741" y="3995243"/>
            <a:ext cx="482053" cy="428628"/>
          </a:xfrm>
          <a:prstGeom prst="rect">
            <a:avLst/>
          </a:prstGeom>
          <a:noFill/>
          <a:ln w="9525" algn="ctr">
            <a:solidFill>
              <a:srgbClr val="FF0000"/>
            </a:solidFill>
            <a:round/>
            <a:headEnd/>
            <a:tailEnd/>
          </a:ln>
        </p:spPr>
        <p:txBody>
          <a:bodyPr wrap="none" anchor="ctr"/>
          <a:lstStyle/>
          <a:p>
            <a:endParaRPr lang="zh-CN" altLang="en-US" sz="2000">
              <a:latin typeface="华文行楷" pitchFamily="2" charset="-122"/>
              <a:ea typeface="华文行楷" pitchFamily="2" charset="-122"/>
            </a:endParaRPr>
          </a:p>
        </p:txBody>
      </p:sp>
      <p:sp>
        <p:nvSpPr>
          <p:cNvPr id="8" name="矩形 7"/>
          <p:cNvSpPr>
            <a:spLocks noChangeArrowheads="1"/>
          </p:cNvSpPr>
          <p:nvPr/>
        </p:nvSpPr>
        <p:spPr bwMode="auto">
          <a:xfrm>
            <a:off x="5704994" y="2060848"/>
            <a:ext cx="2304256" cy="428628"/>
          </a:xfrm>
          <a:prstGeom prst="rect">
            <a:avLst/>
          </a:prstGeom>
          <a:noFill/>
          <a:ln w="9525" algn="ctr">
            <a:solidFill>
              <a:srgbClr val="FF0000"/>
            </a:solidFill>
            <a:round/>
            <a:headEnd/>
            <a:tailEnd/>
          </a:ln>
        </p:spPr>
        <p:txBody>
          <a:bodyPr wrap="none" anchor="ctr"/>
          <a:lstStyle/>
          <a:p>
            <a:endParaRPr lang="zh-CN" altLang="en-US" sz="2000">
              <a:latin typeface="华文行楷" pitchFamily="2" charset="-122"/>
              <a:ea typeface="华文行楷" pitchFamily="2"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741" y="1561114"/>
            <a:ext cx="4502763" cy="5296886"/>
          </a:xfrm>
          <a:prstGeom prst="rect">
            <a:avLst/>
          </a:prstGeom>
        </p:spPr>
      </p:pic>
      <p:sp>
        <p:nvSpPr>
          <p:cNvPr id="7" name="矩形 6"/>
          <p:cNvSpPr>
            <a:spLocks noChangeArrowheads="1"/>
          </p:cNvSpPr>
          <p:nvPr/>
        </p:nvSpPr>
        <p:spPr bwMode="auto">
          <a:xfrm>
            <a:off x="4211960" y="6021288"/>
            <a:ext cx="4860032" cy="372969"/>
          </a:xfrm>
          <a:prstGeom prst="rect">
            <a:avLst/>
          </a:prstGeom>
          <a:noFill/>
          <a:ln w="9525" algn="ctr">
            <a:solidFill>
              <a:srgbClr val="FF0000"/>
            </a:solidFill>
            <a:round/>
            <a:headEnd/>
            <a:tailEnd/>
          </a:ln>
        </p:spPr>
        <p:txBody>
          <a:bodyPr wrap="none" anchor="ctr"/>
          <a:lstStyle/>
          <a:p>
            <a:r>
              <a:rPr lang="zh-CN" altLang="en-US" sz="2000" dirty="0" smtClean="0">
                <a:latin typeface="华文行楷" pitchFamily="2" charset="-122"/>
                <a:ea typeface="华文行楷" pitchFamily="2" charset="-122"/>
              </a:rPr>
              <a:t>特殊实验或特殊物资的危害及安全防护措施</a:t>
            </a:r>
            <a:endParaRPr lang="zh-CN" altLang="en-US" sz="2000" dirty="0">
              <a:latin typeface="华文行楷" pitchFamily="2" charset="-122"/>
              <a:ea typeface="华文行楷" pitchFamily="2" charset="-122"/>
            </a:endParaRPr>
          </a:p>
        </p:txBody>
      </p:sp>
      <p:sp>
        <p:nvSpPr>
          <p:cNvPr id="11" name="矩形 10"/>
          <p:cNvSpPr>
            <a:spLocks noChangeArrowheads="1"/>
          </p:cNvSpPr>
          <p:nvPr/>
        </p:nvSpPr>
        <p:spPr bwMode="auto">
          <a:xfrm>
            <a:off x="5580112" y="2998662"/>
            <a:ext cx="2304256" cy="428628"/>
          </a:xfrm>
          <a:prstGeom prst="rect">
            <a:avLst/>
          </a:prstGeom>
          <a:noFill/>
          <a:ln w="9525" algn="ctr">
            <a:solidFill>
              <a:srgbClr val="FF0000"/>
            </a:solidFill>
            <a:round/>
            <a:headEnd/>
            <a:tailEnd/>
          </a:ln>
        </p:spPr>
        <p:txBody>
          <a:bodyPr wrap="none" anchor="ctr"/>
          <a:lstStyle/>
          <a:p>
            <a:endParaRPr lang="zh-CN" altLang="en-US" sz="2000">
              <a:latin typeface="华文行楷" pitchFamily="2" charset="-122"/>
              <a:ea typeface="华文行楷" pitchFamily="2" charset="-122"/>
            </a:endParaRPr>
          </a:p>
        </p:txBody>
      </p:sp>
      <p:sp>
        <p:nvSpPr>
          <p:cNvPr id="12" name="矩形 11"/>
          <p:cNvSpPr>
            <a:spLocks noChangeArrowheads="1"/>
          </p:cNvSpPr>
          <p:nvPr/>
        </p:nvSpPr>
        <p:spPr bwMode="auto">
          <a:xfrm>
            <a:off x="5762272" y="2060848"/>
            <a:ext cx="2304256" cy="428628"/>
          </a:xfrm>
          <a:prstGeom prst="rect">
            <a:avLst/>
          </a:prstGeom>
          <a:noFill/>
          <a:ln w="9525" algn="ctr">
            <a:solidFill>
              <a:srgbClr val="FF0000"/>
            </a:solidFill>
            <a:round/>
            <a:headEnd/>
            <a:tailEnd/>
          </a:ln>
        </p:spPr>
        <p:txBody>
          <a:bodyPr wrap="none" anchor="ctr"/>
          <a:lstStyle/>
          <a:p>
            <a:endParaRPr lang="zh-CN" altLang="en-US" sz="2000">
              <a:latin typeface="华文行楷" pitchFamily="2" charset="-122"/>
              <a:ea typeface="华文行楷" pitchFamily="2" charset="-122"/>
            </a:endParaRPr>
          </a:p>
        </p:txBody>
      </p:sp>
      <p:sp>
        <p:nvSpPr>
          <p:cNvPr id="13" name="矩形 12"/>
          <p:cNvSpPr>
            <a:spLocks noChangeArrowheads="1"/>
          </p:cNvSpPr>
          <p:nvPr/>
        </p:nvSpPr>
        <p:spPr bwMode="auto">
          <a:xfrm>
            <a:off x="4646015" y="3900923"/>
            <a:ext cx="441780" cy="428628"/>
          </a:xfrm>
          <a:prstGeom prst="rect">
            <a:avLst/>
          </a:prstGeom>
          <a:noFill/>
          <a:ln w="9525" algn="ctr">
            <a:solidFill>
              <a:srgbClr val="FF0000"/>
            </a:solidFill>
            <a:round/>
            <a:headEnd/>
            <a:tailEnd/>
          </a:ln>
        </p:spPr>
        <p:txBody>
          <a:bodyPr wrap="none" anchor="ctr"/>
          <a:lstStyle/>
          <a:p>
            <a:endParaRPr lang="zh-CN" altLang="en-US" sz="2000">
              <a:latin typeface="华文行楷" pitchFamily="2" charset="-122"/>
              <a:ea typeface="华文行楷" pitchFamily="2" charset="-122"/>
            </a:endParaRPr>
          </a:p>
        </p:txBody>
      </p:sp>
      <p:sp>
        <p:nvSpPr>
          <p:cNvPr id="14" name="矩形 13"/>
          <p:cNvSpPr>
            <a:spLocks noChangeArrowheads="1"/>
          </p:cNvSpPr>
          <p:nvPr/>
        </p:nvSpPr>
        <p:spPr bwMode="auto">
          <a:xfrm>
            <a:off x="1979712" y="2570034"/>
            <a:ext cx="2304256" cy="428628"/>
          </a:xfrm>
          <a:prstGeom prst="rect">
            <a:avLst/>
          </a:prstGeom>
          <a:noFill/>
          <a:ln w="9525" algn="ctr">
            <a:solidFill>
              <a:srgbClr val="FF0000"/>
            </a:solidFill>
            <a:round/>
            <a:headEnd/>
            <a:tailEnd/>
          </a:ln>
        </p:spPr>
        <p:txBody>
          <a:bodyPr wrap="none" anchor="ctr"/>
          <a:lstStyle/>
          <a:p>
            <a:r>
              <a:rPr lang="zh-CN" altLang="en-US" sz="2000" dirty="0" smtClean="0">
                <a:latin typeface="华文行楷" pitchFamily="2" charset="-122"/>
                <a:ea typeface="华文行楷" pitchFamily="2" charset="-122"/>
              </a:rPr>
              <a:t>大动物</a:t>
            </a:r>
            <a:endParaRPr lang="zh-CN" altLang="en-US" sz="2000" dirty="0">
              <a:latin typeface="华文行楷" pitchFamily="2" charset="-122"/>
              <a:ea typeface="华文行楷" pitchFamily="2" charset="-122"/>
            </a:endParaRPr>
          </a:p>
        </p:txBody>
      </p:sp>
      <p:sp>
        <p:nvSpPr>
          <p:cNvPr id="15" name="矩形 14"/>
          <p:cNvSpPr>
            <a:spLocks noChangeArrowheads="1"/>
          </p:cNvSpPr>
          <p:nvPr/>
        </p:nvSpPr>
        <p:spPr bwMode="auto">
          <a:xfrm>
            <a:off x="2339752" y="3000372"/>
            <a:ext cx="2064516" cy="428628"/>
          </a:xfrm>
          <a:prstGeom prst="rect">
            <a:avLst/>
          </a:prstGeom>
          <a:noFill/>
          <a:ln w="9525" algn="ctr">
            <a:solidFill>
              <a:srgbClr val="FF0000"/>
            </a:solidFill>
            <a:round/>
            <a:headEnd/>
            <a:tailEnd/>
          </a:ln>
        </p:spPr>
        <p:txBody>
          <a:bodyPr wrap="none" anchor="ctr"/>
          <a:lstStyle/>
          <a:p>
            <a:r>
              <a:rPr lang="zh-CN" altLang="en-US" sz="2000" dirty="0" smtClean="0">
                <a:latin typeface="华文行楷" pitchFamily="2" charset="-122"/>
                <a:ea typeface="华文行楷" pitchFamily="2" charset="-122"/>
              </a:rPr>
              <a:t>重要品系</a:t>
            </a:r>
            <a:endParaRPr lang="zh-CN" altLang="en-US" sz="2000" dirty="0">
              <a:latin typeface="华文行楷" pitchFamily="2" charset="-122"/>
              <a:ea typeface="华文行楷" pitchFamily="2" charset="-122"/>
            </a:endParaRPr>
          </a:p>
        </p:txBody>
      </p:sp>
      <p:sp>
        <p:nvSpPr>
          <p:cNvPr id="16" name="矩形 15"/>
          <p:cNvSpPr>
            <a:spLocks noChangeArrowheads="1"/>
          </p:cNvSpPr>
          <p:nvPr/>
        </p:nvSpPr>
        <p:spPr bwMode="auto">
          <a:xfrm>
            <a:off x="2372698" y="3472295"/>
            <a:ext cx="2149297" cy="428628"/>
          </a:xfrm>
          <a:prstGeom prst="rect">
            <a:avLst/>
          </a:prstGeom>
          <a:noFill/>
          <a:ln w="9525" algn="ctr">
            <a:solidFill>
              <a:srgbClr val="FF0000"/>
            </a:solidFill>
            <a:round/>
            <a:headEnd/>
            <a:tailEnd/>
          </a:ln>
        </p:spPr>
        <p:txBody>
          <a:bodyPr wrap="none" anchor="ctr"/>
          <a:lstStyle/>
          <a:p>
            <a:r>
              <a:rPr lang="zh-CN" altLang="en-US" sz="2000" dirty="0" smtClean="0">
                <a:latin typeface="华文行楷" pitchFamily="2" charset="-122"/>
                <a:ea typeface="华文行楷" pitchFamily="2" charset="-122"/>
              </a:rPr>
              <a:t>例如：猴</a:t>
            </a:r>
            <a:endParaRPr lang="zh-CN" altLang="en-US" sz="2000" dirty="0">
              <a:latin typeface="华文行楷" pitchFamily="2" charset="-122"/>
              <a:ea typeface="华文行楷" pitchFamily="2" charset="-122"/>
            </a:endParaRPr>
          </a:p>
        </p:txBody>
      </p:sp>
    </p:spTree>
    <p:extLst>
      <p:ext uri="{BB962C8B-B14F-4D97-AF65-F5344CB8AC3E}">
        <p14:creationId xmlns:p14="http://schemas.microsoft.com/office/powerpoint/2010/main" val="40353395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4400" noProof="0" smtClean="0">
                <a:latin typeface="黑体" pitchFamily="49" charset="-122"/>
                <a:ea typeface="黑体" pitchFamily="49" charset="-122"/>
                <a:cs typeface="+mj-cs"/>
              </a:rPr>
              <a:t>6.</a:t>
            </a:r>
            <a:r>
              <a:rPr lang="zh-CN" altLang="en-US" sz="4400" noProof="0" smtClean="0">
                <a:latin typeface="黑体" pitchFamily="49" charset="-122"/>
                <a:ea typeface="黑体" pitchFamily="49" charset="-122"/>
                <a:cs typeface="+mj-cs"/>
              </a:rPr>
              <a:t>提交审核</a:t>
            </a:r>
            <a:endParaRPr kumimoji="0" lang="zh-CN" altLang="en-US" sz="44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6093"/>
            <a:ext cx="9144000" cy="5225275"/>
          </a:xfrm>
          <a:prstGeom prst="rect">
            <a:avLst/>
          </a:prstGeom>
        </p:spPr>
      </p:pic>
      <p:sp>
        <p:nvSpPr>
          <p:cNvPr id="5" name="矩形 4"/>
          <p:cNvSpPr>
            <a:spLocks noChangeArrowheads="1"/>
          </p:cNvSpPr>
          <p:nvPr/>
        </p:nvSpPr>
        <p:spPr bwMode="auto">
          <a:xfrm>
            <a:off x="4211960" y="6093296"/>
            <a:ext cx="2160240" cy="428628"/>
          </a:xfrm>
          <a:prstGeom prst="rect">
            <a:avLst/>
          </a:prstGeom>
          <a:noFill/>
          <a:ln w="9525" algn="ctr">
            <a:solidFill>
              <a:srgbClr val="FF0000"/>
            </a:solidFill>
            <a:round/>
            <a:headEnd/>
            <a:tailEnd/>
          </a:ln>
        </p:spPr>
        <p:txBody>
          <a:bodyPr wrap="none" anchor="ctr"/>
          <a:lstStyle/>
          <a:p>
            <a:r>
              <a:rPr lang="zh-CN" altLang="en-US" dirty="0" smtClean="0">
                <a:latin typeface="华文行楷" pitchFamily="2" charset="-122"/>
                <a:ea typeface="华文行楷" pitchFamily="2" charset="-122"/>
              </a:rPr>
              <a:t>提交才能被审核</a:t>
            </a:r>
            <a:endParaRPr lang="zh-CN" altLang="en-US" dirty="0">
              <a:latin typeface="华文行楷" pitchFamily="2" charset="-122"/>
              <a:ea typeface="华文行楷" pitchFamily="2" charset="-122"/>
            </a:endParaRPr>
          </a:p>
        </p:txBody>
      </p:sp>
      <p:sp>
        <p:nvSpPr>
          <p:cNvPr id="6" name="矩形 5"/>
          <p:cNvSpPr>
            <a:spLocks noChangeArrowheads="1"/>
          </p:cNvSpPr>
          <p:nvPr/>
        </p:nvSpPr>
        <p:spPr bwMode="auto">
          <a:xfrm>
            <a:off x="32494" y="3212976"/>
            <a:ext cx="5403602" cy="428628"/>
          </a:xfrm>
          <a:prstGeom prst="rect">
            <a:avLst/>
          </a:prstGeom>
          <a:noFill/>
          <a:ln w="9525" algn="ctr">
            <a:solidFill>
              <a:srgbClr val="FF0000"/>
            </a:solidFill>
            <a:round/>
            <a:headEnd/>
            <a:tailEnd/>
          </a:ln>
        </p:spPr>
        <p:txBody>
          <a:bodyPr wrap="none" anchor="ctr"/>
          <a:lstStyle/>
          <a:p>
            <a:endParaRPr lang="zh-CN" altLang="en-US" dirty="0">
              <a:latin typeface="华文行楷" pitchFamily="2" charset="-122"/>
              <a:ea typeface="华文行楷" pitchFamily="2" charset="-122"/>
            </a:endParaRPr>
          </a:p>
        </p:txBody>
      </p:sp>
    </p:spTree>
    <p:extLst>
      <p:ext uri="{BB962C8B-B14F-4D97-AF65-F5344CB8AC3E}">
        <p14:creationId xmlns:p14="http://schemas.microsoft.com/office/powerpoint/2010/main" val="3339843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620688"/>
            <a:ext cx="7344816" cy="558552"/>
          </a:xfrm>
        </p:spPr>
        <p:txBody>
          <a:bodyPr/>
          <a:lstStyle/>
          <a:p>
            <a:pPr algn="ctr"/>
            <a:r>
              <a:rPr lang="zh-CN" altLang="en-US" dirty="0">
                <a:latin typeface="黑体" pitchFamily="49" charset="-122"/>
                <a:ea typeface="黑体" pitchFamily="49" charset="-122"/>
              </a:rPr>
              <a:t>审核统计（</a:t>
            </a:r>
            <a:r>
              <a:rPr lang="en-US" altLang="zh-CN" dirty="0">
                <a:latin typeface="黑体" pitchFamily="49" charset="-122"/>
                <a:ea typeface="黑体" pitchFamily="49" charset="-122"/>
              </a:rPr>
              <a:t>2016.1.6-7.13</a:t>
            </a:r>
            <a:r>
              <a:rPr lang="zh-CN" altLang="en-US" dirty="0">
                <a:latin typeface="黑体" pitchFamily="49" charset="-122"/>
                <a:ea typeface="黑体" pitchFamily="49" charset="-122"/>
              </a:rPr>
              <a:t>）</a:t>
            </a:r>
          </a:p>
        </p:txBody>
      </p:sp>
      <p:graphicFrame>
        <p:nvGraphicFramePr>
          <p:cNvPr id="4" name="表格 3"/>
          <p:cNvGraphicFramePr>
            <a:graphicFrameLocks noGrp="1"/>
          </p:cNvGraphicFramePr>
          <p:nvPr>
            <p:extLst>
              <p:ext uri="{D42A27DB-BD31-4B8C-83A1-F6EECF244321}">
                <p14:modId xmlns:p14="http://schemas.microsoft.com/office/powerpoint/2010/main" val="4184589588"/>
              </p:ext>
            </p:extLst>
          </p:nvPr>
        </p:nvGraphicFramePr>
        <p:xfrm>
          <a:off x="683569" y="1556792"/>
          <a:ext cx="8208910" cy="1280160"/>
        </p:xfrm>
        <a:graphic>
          <a:graphicData uri="http://schemas.openxmlformats.org/drawingml/2006/table">
            <a:tbl>
              <a:tblPr firstRow="1" bandRow="1">
                <a:tableStyleId>{5C22544A-7EE6-4342-B048-85BDC9FD1C3A}</a:tableStyleId>
              </a:tblPr>
              <a:tblGrid>
                <a:gridCol w="1162323"/>
                <a:gridCol w="1234969"/>
                <a:gridCol w="1234969"/>
                <a:gridCol w="1162323"/>
                <a:gridCol w="2046175"/>
                <a:gridCol w="1368151"/>
              </a:tblGrid>
              <a:tr h="370840">
                <a:tc>
                  <a:txBody>
                    <a:bodyPr/>
                    <a:lstStyle/>
                    <a:p>
                      <a:r>
                        <a:rPr lang="zh-CN" altLang="en-US" dirty="0" smtClean="0"/>
                        <a:t>一次初审</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两次初审</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三次初审</a:t>
                      </a:r>
                    </a:p>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四次初审</a:t>
                      </a:r>
                    </a:p>
                    <a:p>
                      <a:endParaRPr lang="zh-CN" altLang="en-US" dirty="0"/>
                    </a:p>
                  </a:txBody>
                  <a:tcPr/>
                </a:tc>
                <a:tc>
                  <a:txBody>
                    <a:bodyPr/>
                    <a:lstStyle/>
                    <a:p>
                      <a:r>
                        <a:rPr lang="zh-CN" altLang="en-US" dirty="0" smtClean="0"/>
                        <a:t>审核份数</a:t>
                      </a:r>
                      <a:endParaRPr lang="zh-CN" altLang="en-US" dirty="0"/>
                    </a:p>
                  </a:txBody>
                  <a:tcPr/>
                </a:tc>
                <a:tc>
                  <a:txBody>
                    <a:bodyPr/>
                    <a:lstStyle/>
                    <a:p>
                      <a:r>
                        <a:rPr lang="zh-CN" altLang="en-US" dirty="0" smtClean="0"/>
                        <a:t>通过</a:t>
                      </a:r>
                      <a:endParaRPr lang="zh-CN" altLang="en-US" dirty="0"/>
                    </a:p>
                  </a:txBody>
                  <a:tcPr/>
                </a:tc>
              </a:tr>
              <a:tr h="370840">
                <a:tc>
                  <a:txBody>
                    <a:bodyPr/>
                    <a:lstStyle/>
                    <a:p>
                      <a:r>
                        <a:rPr lang="en-US" altLang="zh-CN" dirty="0" smtClean="0"/>
                        <a:t>167</a:t>
                      </a:r>
                      <a:r>
                        <a:rPr lang="zh-CN" altLang="en-US" dirty="0" smtClean="0"/>
                        <a:t>次</a:t>
                      </a:r>
                      <a:endParaRPr lang="zh-CN" altLang="en-US" dirty="0"/>
                    </a:p>
                  </a:txBody>
                  <a:tcPr/>
                </a:tc>
                <a:tc>
                  <a:txBody>
                    <a:bodyPr/>
                    <a:lstStyle/>
                    <a:p>
                      <a:r>
                        <a:rPr lang="en-US" altLang="zh-CN" dirty="0" smtClean="0"/>
                        <a:t>105</a:t>
                      </a:r>
                      <a:r>
                        <a:rPr lang="zh-CN" altLang="en-US" dirty="0" smtClean="0"/>
                        <a:t>次</a:t>
                      </a:r>
                      <a:endParaRPr lang="zh-CN" altLang="en-US" dirty="0"/>
                    </a:p>
                  </a:txBody>
                  <a:tcPr/>
                </a:tc>
                <a:tc>
                  <a:txBody>
                    <a:bodyPr/>
                    <a:lstStyle/>
                    <a:p>
                      <a:r>
                        <a:rPr lang="en-US" altLang="zh-CN" dirty="0" smtClean="0"/>
                        <a:t>43</a:t>
                      </a:r>
                      <a:r>
                        <a:rPr lang="zh-CN" altLang="en-US" dirty="0" smtClean="0"/>
                        <a:t>次</a:t>
                      </a:r>
                      <a:endParaRPr lang="zh-CN" altLang="en-US" dirty="0"/>
                    </a:p>
                  </a:txBody>
                  <a:tcPr/>
                </a:tc>
                <a:tc>
                  <a:txBody>
                    <a:bodyPr/>
                    <a:lstStyle/>
                    <a:p>
                      <a:r>
                        <a:rPr lang="en-US" altLang="zh-CN" dirty="0" smtClean="0"/>
                        <a:t>15</a:t>
                      </a:r>
                      <a:r>
                        <a:rPr lang="zh-CN" altLang="en-US" dirty="0" smtClean="0"/>
                        <a:t>次</a:t>
                      </a:r>
                      <a:endParaRPr lang="zh-CN" altLang="en-US" dirty="0"/>
                    </a:p>
                  </a:txBody>
                  <a:tcPr/>
                </a:tc>
                <a:tc>
                  <a:txBody>
                    <a:bodyPr/>
                    <a:lstStyle/>
                    <a:p>
                      <a:r>
                        <a:rPr lang="en-US" altLang="zh-CN" dirty="0" smtClean="0"/>
                        <a:t>15*4+28*3+62*2+62*1=330</a:t>
                      </a:r>
                      <a:r>
                        <a:rPr lang="zh-CN" altLang="en-US" dirty="0" smtClean="0"/>
                        <a:t>份</a:t>
                      </a:r>
                      <a:endParaRPr lang="zh-CN" altLang="en-US" dirty="0"/>
                    </a:p>
                  </a:txBody>
                  <a:tcPr/>
                </a:tc>
                <a:tc>
                  <a:txBody>
                    <a:bodyPr/>
                    <a:lstStyle/>
                    <a:p>
                      <a:r>
                        <a:rPr lang="en-US" altLang="zh-CN" dirty="0" smtClean="0"/>
                        <a:t>134</a:t>
                      </a:r>
                      <a:r>
                        <a:rPr lang="zh-CN" altLang="en-US" dirty="0" smtClean="0"/>
                        <a:t>份</a:t>
                      </a:r>
                      <a:endParaRPr lang="zh-CN" altLang="en-US" dirty="0"/>
                    </a:p>
                  </a:txBody>
                  <a:tcPr/>
                </a:tc>
              </a:tr>
            </a:tbl>
          </a:graphicData>
        </a:graphic>
      </p:graphicFrame>
    </p:spTree>
    <p:extLst>
      <p:ext uri="{BB962C8B-B14F-4D97-AF65-F5344CB8AC3E}">
        <p14:creationId xmlns:p14="http://schemas.microsoft.com/office/powerpoint/2010/main" val="1871101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4400">
                <a:latin typeface="黑体" pitchFamily="49" charset="-122"/>
                <a:ea typeface="黑体" pitchFamily="49" charset="-122"/>
                <a:cs typeface="+mj-cs"/>
              </a:rPr>
              <a:t>7</a:t>
            </a:r>
            <a:r>
              <a:rPr kumimoji="0" lang="en-US" altLang="zh-CN"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a:t>
            </a:r>
            <a:r>
              <a:rPr kumimoji="0" lang="zh-CN" altLang="en-US"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查看</a:t>
            </a:r>
            <a:r>
              <a:rPr kumimoji="0" lang="zh-CN" altLang="en-US" sz="4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j-cs"/>
              </a:rPr>
              <a:t>状态</a:t>
            </a:r>
            <a:endParaRPr kumimoji="0" lang="zh-CN" altLang="en-US" sz="44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852936"/>
            <a:ext cx="91440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6732240" y="2852936"/>
            <a:ext cx="576064" cy="7920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1570"/>
          <a:stretch/>
        </p:blipFill>
        <p:spPr bwMode="auto">
          <a:xfrm>
            <a:off x="2843808" y="4722005"/>
            <a:ext cx="4392488" cy="194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3131840" y="4903594"/>
            <a:ext cx="936104" cy="110577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下箭头 6"/>
          <p:cNvSpPr/>
          <p:nvPr/>
        </p:nvSpPr>
        <p:spPr>
          <a:xfrm rot="3206833">
            <a:off x="6350524" y="3833079"/>
            <a:ext cx="720080" cy="1194589"/>
          </a:xfrm>
          <a:prstGeom prst="downArrow">
            <a:avLst>
              <a:gd name="adj1" fmla="val 50000"/>
              <a:gd name="adj2" fmla="val 51485"/>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251520" y="5392003"/>
            <a:ext cx="2355735" cy="607358"/>
          </a:xfrm>
          <a:prstGeom prst="wedgeRoundRectCallout">
            <a:avLst>
              <a:gd name="adj1" fmla="val 78925"/>
              <a:gd name="adj2" fmla="val 9883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smtClean="0">
                <a:solidFill>
                  <a:schemeClr val="tx1"/>
                </a:solidFill>
              </a:rPr>
              <a:t>“</a:t>
            </a:r>
            <a:r>
              <a:rPr lang="zh-CN" altLang="en-US" b="1" smtClean="0">
                <a:solidFill>
                  <a:schemeClr val="tx1"/>
                </a:solidFill>
              </a:rPr>
              <a:t>已保存”状态仅申请人自己可查看</a:t>
            </a:r>
            <a:endParaRPr lang="zh-CN" altLang="en-US" b="1" dirty="0">
              <a:solidFill>
                <a:schemeClr val="tx1"/>
              </a:solidFill>
            </a:endParaRPr>
          </a:p>
        </p:txBody>
      </p:sp>
    </p:spTree>
    <p:extLst>
      <p:ext uri="{BB962C8B-B14F-4D97-AF65-F5344CB8AC3E}">
        <p14:creationId xmlns:p14="http://schemas.microsoft.com/office/powerpoint/2010/main" val="2561909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71669"/>
          <a:stretch/>
        </p:blipFill>
        <p:spPr bwMode="auto">
          <a:xfrm>
            <a:off x="1920105" y="4524541"/>
            <a:ext cx="4226796" cy="188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0" y="2452110"/>
            <a:ext cx="912737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标题 1"/>
          <p:cNvSpPr txBox="1">
            <a:spLocks/>
          </p:cNvSpPr>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8.</a:t>
            </a:r>
            <a:r>
              <a:rPr kumimoji="0" lang="zh-CN" altLang="en-US"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查看</a:t>
            </a:r>
            <a:r>
              <a:rPr kumimoji="0" lang="zh-CN" altLang="en-US" sz="4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j-cs"/>
              </a:rPr>
              <a:t>结果</a:t>
            </a:r>
            <a:endParaRPr kumimoji="0" lang="zh-CN" altLang="en-US" sz="44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sp>
        <p:nvSpPr>
          <p:cNvPr id="6" name="矩形 5"/>
          <p:cNvSpPr/>
          <p:nvPr/>
        </p:nvSpPr>
        <p:spPr>
          <a:xfrm>
            <a:off x="6710564" y="2463451"/>
            <a:ext cx="576064" cy="7920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251238" y="4694079"/>
            <a:ext cx="936104" cy="110577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下箭头 6"/>
          <p:cNvSpPr/>
          <p:nvPr/>
        </p:nvSpPr>
        <p:spPr>
          <a:xfrm rot="3206833">
            <a:off x="5656286" y="3435305"/>
            <a:ext cx="720080" cy="1194589"/>
          </a:xfrm>
          <a:prstGeom prst="downArrow">
            <a:avLst>
              <a:gd name="adj1" fmla="val 50000"/>
              <a:gd name="adj2" fmla="val 51485"/>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标注 1"/>
          <p:cNvSpPr/>
          <p:nvPr/>
        </p:nvSpPr>
        <p:spPr>
          <a:xfrm>
            <a:off x="6710565" y="4671295"/>
            <a:ext cx="2355735" cy="788947"/>
          </a:xfrm>
          <a:prstGeom prst="wedgeRoundRectCallout">
            <a:avLst>
              <a:gd name="adj1" fmla="val -161565"/>
              <a:gd name="adj2" fmla="val 5731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rPr>
              <a:t>请点击</a:t>
            </a:r>
            <a:r>
              <a:rPr lang="zh-CN" altLang="en-US" b="1" dirty="0">
                <a:solidFill>
                  <a:schemeClr val="tx1"/>
                </a:solidFill>
              </a:rPr>
              <a:t>“查看按钮”，</a:t>
            </a:r>
            <a:endParaRPr lang="en-US" altLang="zh-CN" b="1" dirty="0" smtClean="0">
              <a:solidFill>
                <a:schemeClr val="tx1"/>
              </a:solidFill>
            </a:endParaRPr>
          </a:p>
          <a:p>
            <a:pPr algn="ctr"/>
            <a:r>
              <a:rPr lang="zh-CN" altLang="en-US" b="1" dirty="0" smtClean="0">
                <a:solidFill>
                  <a:schemeClr val="tx1"/>
                </a:solidFill>
              </a:rPr>
              <a:t>阅读初审意见</a:t>
            </a:r>
            <a:endParaRPr lang="zh-CN" altLang="en-US" b="1" dirty="0">
              <a:solidFill>
                <a:schemeClr val="tx1"/>
              </a:solidFill>
            </a:endParaRPr>
          </a:p>
        </p:txBody>
      </p:sp>
    </p:spTree>
    <p:extLst>
      <p:ext uri="{BB962C8B-B14F-4D97-AF65-F5344CB8AC3E}">
        <p14:creationId xmlns:p14="http://schemas.microsoft.com/office/powerpoint/2010/main" val="41629143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6093"/>
            <a:ext cx="9144000" cy="5225275"/>
          </a:xfrm>
          <a:prstGeom prst="rect">
            <a:avLst/>
          </a:prstGeom>
        </p:spPr>
      </p:pic>
      <p:sp>
        <p:nvSpPr>
          <p:cNvPr id="6" name="矩形 5"/>
          <p:cNvSpPr>
            <a:spLocks noChangeArrowheads="1"/>
          </p:cNvSpPr>
          <p:nvPr/>
        </p:nvSpPr>
        <p:spPr bwMode="auto">
          <a:xfrm>
            <a:off x="32494" y="3212976"/>
            <a:ext cx="5403602" cy="428628"/>
          </a:xfrm>
          <a:prstGeom prst="rect">
            <a:avLst/>
          </a:prstGeom>
          <a:noFill/>
          <a:ln w="9525" algn="ctr">
            <a:solidFill>
              <a:srgbClr val="FF0000"/>
            </a:solidFill>
            <a:round/>
            <a:headEnd/>
            <a:tailEnd/>
          </a:ln>
        </p:spPr>
        <p:txBody>
          <a:bodyPr wrap="none" anchor="ctr"/>
          <a:lstStyle/>
          <a:p>
            <a:endParaRPr lang="zh-CN" altLang="en-US" dirty="0">
              <a:latin typeface="华文行楷" pitchFamily="2" charset="-122"/>
              <a:ea typeface="华文行楷" pitchFamily="2" charset="-122"/>
            </a:endParaRPr>
          </a:p>
        </p:txBody>
      </p:sp>
      <p:sp>
        <p:nvSpPr>
          <p:cNvPr id="7" name="矩形 6"/>
          <p:cNvSpPr>
            <a:spLocks noChangeArrowheads="1"/>
          </p:cNvSpPr>
          <p:nvPr/>
        </p:nvSpPr>
        <p:spPr bwMode="auto">
          <a:xfrm>
            <a:off x="827584" y="3914416"/>
            <a:ext cx="4896544" cy="378680"/>
          </a:xfrm>
          <a:prstGeom prst="rect">
            <a:avLst/>
          </a:prstGeom>
          <a:noFill/>
          <a:ln w="9525" algn="ctr">
            <a:solidFill>
              <a:srgbClr val="FF0000"/>
            </a:solidFill>
            <a:round/>
            <a:headEnd/>
            <a:tailEnd/>
          </a:ln>
        </p:spPr>
        <p:txBody>
          <a:bodyPr wrap="none" anchor="ctr"/>
          <a:lstStyle/>
          <a:p>
            <a:r>
              <a:rPr lang="zh-CN" altLang="en-US" dirty="0" smtClean="0">
                <a:latin typeface="华文行楷" pitchFamily="2" charset="-122"/>
                <a:ea typeface="华文行楷" pitchFamily="2" charset="-122"/>
              </a:rPr>
              <a:t>承诺人包括实验负责人，申请人和实验操作人</a:t>
            </a:r>
            <a:endParaRPr lang="zh-CN" altLang="en-US" dirty="0">
              <a:latin typeface="华文行楷" pitchFamily="2" charset="-122"/>
              <a:ea typeface="华文行楷" pitchFamily="2" charset="-122"/>
            </a:endParaRPr>
          </a:p>
        </p:txBody>
      </p:sp>
      <p:sp>
        <p:nvSpPr>
          <p:cNvPr id="8" name="标题 1"/>
          <p:cNvSpPr txBox="1">
            <a:spLocks/>
          </p:cNvSpPr>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CN" sz="4400" noProof="0" smtClean="0">
                <a:latin typeface="黑体" pitchFamily="49" charset="-122"/>
                <a:ea typeface="黑体" pitchFamily="49" charset="-122"/>
                <a:cs typeface="+mj-cs"/>
              </a:rPr>
              <a:t>9</a:t>
            </a:r>
            <a:r>
              <a:rPr kumimoji="0" lang="en-US" altLang="zh-CN"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a:t>
            </a:r>
            <a:r>
              <a:rPr kumimoji="0" lang="zh-CN" altLang="en-US"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后续事项</a:t>
            </a:r>
            <a:endParaRPr kumimoji="0" lang="zh-CN" altLang="en-US" sz="44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spTree>
    <p:extLst>
      <p:ext uri="{BB962C8B-B14F-4D97-AF65-F5344CB8AC3E}">
        <p14:creationId xmlns:p14="http://schemas.microsoft.com/office/powerpoint/2010/main" val="26449689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bwMode="auto">
          <a:xfrm>
            <a:off x="642910" y="285728"/>
            <a:ext cx="7758170" cy="86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9.</a:t>
            </a:r>
            <a:r>
              <a:rPr kumimoji="0" lang="zh-CN" altLang="en-US" sz="4400" b="0" i="0" u="none" strike="noStrike" kern="1200" cap="none" spc="0" normalizeH="0" baseline="0" noProof="0" smtClean="0">
                <a:ln>
                  <a:noFill/>
                </a:ln>
                <a:solidFill>
                  <a:schemeClr val="tx1"/>
                </a:solidFill>
                <a:effectLst/>
                <a:uLnTx/>
                <a:uFillTx/>
                <a:latin typeface="黑体" pitchFamily="49" charset="-122"/>
                <a:ea typeface="黑体" pitchFamily="49" charset="-122"/>
                <a:cs typeface="+mj-cs"/>
              </a:rPr>
              <a:t>后续</a:t>
            </a:r>
            <a:r>
              <a:rPr kumimoji="0" lang="zh-CN" altLang="en-US" sz="4400" b="0" i="0" u="none" strike="noStrike" kern="1200" cap="none" spc="0" normalizeH="0" baseline="0" noProof="0" dirty="0" smtClean="0">
                <a:ln>
                  <a:noFill/>
                </a:ln>
                <a:solidFill>
                  <a:schemeClr val="tx1"/>
                </a:solidFill>
                <a:effectLst/>
                <a:uLnTx/>
                <a:uFillTx/>
                <a:latin typeface="黑体" pitchFamily="49" charset="-122"/>
                <a:ea typeface="黑体" pitchFamily="49" charset="-122"/>
                <a:cs typeface="+mj-cs"/>
              </a:rPr>
              <a:t>事项</a:t>
            </a:r>
            <a:endParaRPr kumimoji="0" lang="zh-CN" altLang="en-US" sz="4400" b="0" i="0" u="none" strike="noStrike" kern="1200" cap="none" spc="0" normalizeH="0" baseline="0" noProof="0" dirty="0">
              <a:ln>
                <a:noFill/>
              </a:ln>
              <a:solidFill>
                <a:schemeClr val="tx1"/>
              </a:solidFill>
              <a:effectLst/>
              <a:uLnTx/>
              <a:uFillTx/>
              <a:latin typeface="黑体" pitchFamily="49" charset="-122"/>
              <a:ea typeface="黑体" pitchFamily="49" charset="-122"/>
              <a:cs typeface="+mj-cs"/>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5" y="1556792"/>
            <a:ext cx="9007129" cy="517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圆角矩形 1"/>
          <p:cNvSpPr/>
          <p:nvPr/>
        </p:nvSpPr>
        <p:spPr>
          <a:xfrm>
            <a:off x="5580112" y="5805264"/>
            <a:ext cx="2232248" cy="432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3851920" y="650978"/>
            <a:ext cx="2520280" cy="369332"/>
          </a:xfrm>
          <a:prstGeom prst="rect">
            <a:avLst/>
          </a:prstGeom>
          <a:noFill/>
        </p:spPr>
        <p:txBody>
          <a:bodyPr wrap="square" rtlCol="0">
            <a:spAutoFit/>
          </a:bodyPr>
          <a:lstStyle/>
          <a:p>
            <a:r>
              <a:rPr lang="zh-CN" altLang="en-US" smtClean="0"/>
              <a:t>及时取回，妥善保存</a:t>
            </a:r>
            <a:endParaRPr lang="zh-CN" altLang="en-US"/>
          </a:p>
        </p:txBody>
      </p:sp>
    </p:spTree>
    <p:extLst>
      <p:ext uri="{BB962C8B-B14F-4D97-AF65-F5344CB8AC3E}">
        <p14:creationId xmlns:p14="http://schemas.microsoft.com/office/powerpoint/2010/main" val="31629274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28625" y="428625"/>
            <a:ext cx="8229600" cy="582613"/>
          </a:xfrm>
        </p:spPr>
        <p:txBody>
          <a:bodyPr>
            <a:normAutofit fontScale="90000"/>
          </a:bodyPr>
          <a:lstStyle/>
          <a:p>
            <a:pPr eaLnBrk="1" hangingPunct="1">
              <a:defRPr/>
            </a:pPr>
            <a:r>
              <a:rPr lang="zh-CN" altLang="en-US" dirty="0" smtClean="0">
                <a:solidFill>
                  <a:srgbClr val="FF0000"/>
                </a:solidFill>
              </a:rPr>
              <a:t> </a:t>
            </a:r>
            <a:r>
              <a:rPr lang="zh-CN" altLang="zh-CN" sz="4900" dirty="0">
                <a:solidFill>
                  <a:schemeClr val="tx1"/>
                </a:solidFill>
                <a:latin typeface="黑体" pitchFamily="49" charset="-122"/>
                <a:ea typeface="黑体" pitchFamily="49" charset="-122"/>
              </a:rPr>
              <a:t>研究者的责任和义务</a:t>
            </a:r>
          </a:p>
        </p:txBody>
      </p:sp>
      <p:sp>
        <p:nvSpPr>
          <p:cNvPr id="57347" name="Rectangle 3"/>
          <p:cNvSpPr>
            <a:spLocks noGrp="1" noChangeArrowheads="1"/>
          </p:cNvSpPr>
          <p:nvPr>
            <p:ph idx="1"/>
          </p:nvPr>
        </p:nvSpPr>
        <p:spPr>
          <a:xfrm>
            <a:off x="428625" y="1628799"/>
            <a:ext cx="8229600" cy="2871763"/>
          </a:xfrm>
        </p:spPr>
        <p:txBody>
          <a:bodyPr/>
          <a:lstStyle/>
          <a:p>
            <a:pPr eaLnBrk="1" hangingPunct="1"/>
            <a:r>
              <a:rPr lang="zh-CN" altLang="zh-CN" dirty="0" smtClean="0"/>
              <a:t> 教学科研实验动物的使用是生命科学和医学持续发展的必要条件，实验动物的使用是每个科学家的</a:t>
            </a:r>
            <a:r>
              <a:rPr lang="zh-CN" altLang="zh-CN" dirty="0" smtClean="0">
                <a:solidFill>
                  <a:srgbClr val="FF0000"/>
                </a:solidFill>
              </a:rPr>
              <a:t>权利</a:t>
            </a:r>
            <a:r>
              <a:rPr lang="zh-CN" altLang="zh-CN" dirty="0" smtClean="0"/>
              <a:t>。</a:t>
            </a:r>
          </a:p>
          <a:p>
            <a:pPr eaLnBrk="1" hangingPunct="1"/>
            <a:r>
              <a:rPr lang="zh-CN" altLang="zh-CN" dirty="0" smtClean="0"/>
              <a:t>每一个研究人员都必须</a:t>
            </a:r>
            <a:r>
              <a:rPr lang="zh-CN" altLang="zh-CN" dirty="0" smtClean="0">
                <a:solidFill>
                  <a:srgbClr val="FF0000"/>
                </a:solidFill>
              </a:rPr>
              <a:t>遵守</a:t>
            </a:r>
            <a:r>
              <a:rPr lang="zh-CN" altLang="zh-CN" dirty="0" smtClean="0"/>
              <a:t>相应的实验动物管理和伦理规范。</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p:txBody>
          <a:bodyPr/>
          <a:lstStyle/>
          <a:p>
            <a:endParaRPr lang="zh-CN" altLang="en-US" dirty="0"/>
          </a:p>
        </p:txBody>
      </p:sp>
      <p:sp>
        <p:nvSpPr>
          <p:cNvPr id="3" name="标题 2"/>
          <p:cNvSpPr>
            <a:spLocks noGrp="1"/>
          </p:cNvSpPr>
          <p:nvPr>
            <p:ph type="title"/>
          </p:nvPr>
        </p:nvSpPr>
        <p:spPr/>
        <p:txBody>
          <a:bodyPr/>
          <a:lstStyle/>
          <a:p>
            <a:r>
              <a:rPr lang="zh-CN" altLang="en-US" dirty="0">
                <a:solidFill>
                  <a:schemeClr val="bg1"/>
                </a:solidFill>
                <a:latin typeface="黑体" pitchFamily="49" charset="-122"/>
                <a:ea typeface="黑体" pitchFamily="49" charset="-122"/>
              </a:rPr>
              <a:t>伦理追加申请</a:t>
            </a:r>
            <a:endParaRPr lang="zh-CN" altLang="en-US" dirty="0">
              <a:solidFill>
                <a:schemeClr val="bg1"/>
              </a:solidFill>
            </a:endParaRPr>
          </a:p>
        </p:txBody>
      </p:sp>
      <p:sp>
        <p:nvSpPr>
          <p:cNvPr id="5" name="矩形 4"/>
          <p:cNvSpPr/>
          <p:nvPr/>
        </p:nvSpPr>
        <p:spPr>
          <a:xfrm>
            <a:off x="7702625" y="3912369"/>
            <a:ext cx="792088"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33" r="197"/>
          <a:stretch/>
        </p:blipFill>
        <p:spPr bwMode="auto">
          <a:xfrm>
            <a:off x="107504" y="2849946"/>
            <a:ext cx="8965674" cy="281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7884368" y="4545124"/>
            <a:ext cx="792088" cy="2520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57992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376" b="3489"/>
          <a:stretch/>
        </p:blipFill>
        <p:spPr bwMode="auto">
          <a:xfrm>
            <a:off x="1907704" y="1528548"/>
            <a:ext cx="4648200" cy="319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pPr fontAlgn="auto">
              <a:spcAft>
                <a:spcPts val="0"/>
              </a:spcAft>
              <a:defRPr/>
            </a:pPr>
            <a:r>
              <a:rPr lang="zh-CN" altLang="en-US">
                <a:solidFill>
                  <a:schemeClr val="tx1"/>
                </a:solidFill>
                <a:latin typeface="黑体" pitchFamily="49" charset="-122"/>
                <a:ea typeface="黑体" pitchFamily="49" charset="-122"/>
              </a:rPr>
              <a:t>追加</a:t>
            </a:r>
            <a:r>
              <a:rPr lang="zh-CN" altLang="en-US" smtClean="0">
                <a:solidFill>
                  <a:schemeClr val="tx1"/>
                </a:solidFill>
                <a:latin typeface="黑体" pitchFamily="49" charset="-122"/>
                <a:ea typeface="黑体" pitchFamily="49" charset="-122"/>
              </a:rPr>
              <a:t>申请</a:t>
            </a:r>
            <a:r>
              <a:rPr lang="zh-CN" altLang="en-US" sz="2400" baseline="30000" smtClean="0">
                <a:solidFill>
                  <a:schemeClr val="tx1"/>
                </a:solidFill>
                <a:latin typeface="黑体" pitchFamily="49" charset="-122"/>
                <a:ea typeface="黑体" pitchFamily="49" charset="-122"/>
              </a:rPr>
              <a:t>*</a:t>
            </a:r>
            <a:endParaRPr lang="zh-CN" altLang="en-US" sz="2400" baseline="30000" dirty="0">
              <a:solidFill>
                <a:schemeClr val="tx1"/>
              </a:solidFill>
              <a:latin typeface="黑体" pitchFamily="49" charset="-122"/>
              <a:ea typeface="黑体" pitchFamily="49" charset="-122"/>
            </a:endParaRPr>
          </a:p>
        </p:txBody>
      </p:sp>
      <p:sp>
        <p:nvSpPr>
          <p:cNvPr id="3" name="矩形 2"/>
          <p:cNvSpPr/>
          <p:nvPr/>
        </p:nvSpPr>
        <p:spPr>
          <a:xfrm>
            <a:off x="2287588" y="3505318"/>
            <a:ext cx="1656184" cy="2520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187624" y="4869160"/>
            <a:ext cx="7488832" cy="1938992"/>
          </a:xfrm>
          <a:prstGeom prst="rect">
            <a:avLst/>
          </a:prstGeom>
          <a:noFill/>
        </p:spPr>
        <p:txBody>
          <a:bodyPr wrap="square" rtlCol="0">
            <a:spAutoFit/>
          </a:bodyPr>
          <a:lstStyle/>
          <a:p>
            <a:r>
              <a:rPr lang="zh-CN" altLang="en-US" sz="2000" dirty="0" smtClean="0">
                <a:latin typeface="黑体" pitchFamily="49" charset="-122"/>
                <a:ea typeface="黑体" pitchFamily="49" charset="-122"/>
              </a:rPr>
              <a:t>适用：与</a:t>
            </a:r>
            <a:r>
              <a:rPr lang="zh-CN" altLang="en-US" sz="2000" dirty="0">
                <a:latin typeface="黑体" pitchFamily="49" charset="-122"/>
                <a:ea typeface="黑体" pitchFamily="49" charset="-122"/>
              </a:rPr>
              <a:t>原申请具有相关性，且设计</a:t>
            </a:r>
            <a:r>
              <a:rPr lang="zh-CN" altLang="en-US" sz="2000" dirty="0" smtClean="0">
                <a:latin typeface="黑体" pitchFamily="49" charset="-122"/>
                <a:ea typeface="黑体" pitchFamily="49" charset="-122"/>
              </a:rPr>
              <a:t>合理的增改。</a:t>
            </a:r>
            <a:endParaRPr lang="en-US" altLang="zh-CN" sz="2000" dirty="0" smtClean="0">
              <a:latin typeface="黑体" pitchFamily="49" charset="-122"/>
              <a:ea typeface="黑体" pitchFamily="49" charset="-122"/>
            </a:endParaRPr>
          </a:p>
          <a:p>
            <a:r>
              <a:rPr lang="zh-CN" altLang="en-US" sz="2000" smtClean="0">
                <a:latin typeface="黑体" pitchFamily="49" charset="-122"/>
                <a:ea typeface="黑体" pitchFamily="49" charset="-122"/>
              </a:rPr>
              <a:t>延长</a:t>
            </a:r>
            <a:r>
              <a:rPr lang="zh-CN" altLang="en-US" sz="2000" dirty="0" smtClean="0">
                <a:latin typeface="黑体" pitchFamily="49" charset="-122"/>
                <a:ea typeface="黑体" pitchFamily="49" charset="-122"/>
              </a:rPr>
              <a:t>实验时间、增加</a:t>
            </a:r>
            <a:r>
              <a:rPr lang="zh-CN" altLang="en-US" sz="2000" smtClean="0">
                <a:latin typeface="黑体" pitchFamily="49" charset="-122"/>
                <a:ea typeface="黑体" pitchFamily="49" charset="-122"/>
              </a:rPr>
              <a:t>动物数量</a:t>
            </a:r>
            <a:r>
              <a:rPr lang="en-US" altLang="zh-CN" sz="2000" smtClean="0">
                <a:latin typeface="黑体" pitchFamily="49" charset="-122"/>
                <a:ea typeface="黑体" pitchFamily="49" charset="-122"/>
              </a:rPr>
              <a:t>(</a:t>
            </a:r>
            <a:r>
              <a:rPr lang="zh-CN" altLang="en-US" sz="2000" smtClean="0">
                <a:solidFill>
                  <a:srgbClr val="FF0000"/>
                </a:solidFill>
                <a:latin typeface="黑体" pitchFamily="49" charset="-122"/>
                <a:ea typeface="黑体" pitchFamily="49" charset="-122"/>
              </a:rPr>
              <a:t>不超过原申请数量的</a:t>
            </a:r>
            <a:r>
              <a:rPr lang="en-US" altLang="zh-CN" sz="2000" smtClean="0">
                <a:solidFill>
                  <a:srgbClr val="FF0000"/>
                </a:solidFill>
                <a:latin typeface="黑体" pitchFamily="49" charset="-122"/>
                <a:ea typeface="黑体" pitchFamily="49" charset="-122"/>
              </a:rPr>
              <a:t>20%</a:t>
            </a:r>
            <a:r>
              <a:rPr lang="zh-CN" altLang="en-US" sz="2000" smtClean="0">
                <a:latin typeface="黑体" pitchFamily="49" charset="-122"/>
                <a:ea typeface="黑体" pitchFamily="49" charset="-122"/>
              </a:rPr>
              <a:t>）、</a:t>
            </a:r>
            <a:r>
              <a:rPr lang="zh-CN" altLang="en-US" sz="2000" dirty="0" smtClean="0">
                <a:latin typeface="黑体" pitchFamily="49" charset="-122"/>
                <a:ea typeface="黑体" pitchFamily="49" charset="-122"/>
              </a:rPr>
              <a:t>增加动物品系、增加或改变实验</a:t>
            </a:r>
            <a:r>
              <a:rPr lang="zh-CN" altLang="en-US" sz="2000" smtClean="0">
                <a:latin typeface="黑体" pitchFamily="49" charset="-122"/>
                <a:ea typeface="黑体" pitchFamily="49" charset="-122"/>
              </a:rPr>
              <a:t>内容。</a:t>
            </a:r>
            <a:endParaRPr lang="en-US" altLang="zh-CN" sz="2000" smtClean="0">
              <a:latin typeface="黑体" pitchFamily="49" charset="-122"/>
              <a:ea typeface="黑体" pitchFamily="49" charset="-122"/>
            </a:endParaRPr>
          </a:p>
          <a:p>
            <a:r>
              <a:rPr lang="en-US" altLang="zh-CN" sz="2000" smtClean="0">
                <a:solidFill>
                  <a:srgbClr val="FF0000"/>
                </a:solidFill>
                <a:latin typeface="黑体" pitchFamily="49" charset="-122"/>
                <a:ea typeface="黑体" pitchFamily="49" charset="-122"/>
              </a:rPr>
              <a:t>×</a:t>
            </a:r>
            <a:r>
              <a:rPr lang="zh-CN" altLang="en-US" sz="2000" smtClean="0">
                <a:solidFill>
                  <a:srgbClr val="FF0000"/>
                </a:solidFill>
                <a:latin typeface="黑体" pitchFamily="49" charset="-122"/>
                <a:ea typeface="黑体" pitchFamily="49" charset="-122"/>
              </a:rPr>
              <a:t>：追加实验人员可以直接到饲养部办理。</a:t>
            </a:r>
            <a:endParaRPr lang="en-US" altLang="zh-CN" sz="2000" dirty="0" smtClean="0">
              <a:solidFill>
                <a:srgbClr val="FF0000"/>
              </a:solidFill>
              <a:latin typeface="黑体" pitchFamily="49" charset="-122"/>
              <a:ea typeface="黑体" pitchFamily="49" charset="-122"/>
            </a:endParaRPr>
          </a:p>
          <a:p>
            <a:r>
              <a:rPr lang="en-US" altLang="zh-CN" sz="2000">
                <a:solidFill>
                  <a:srgbClr val="FF0000"/>
                </a:solidFill>
                <a:latin typeface="黑体" pitchFamily="49" charset="-122"/>
                <a:ea typeface="黑体" pitchFamily="49" charset="-122"/>
              </a:rPr>
              <a:t>×</a:t>
            </a:r>
            <a:r>
              <a:rPr lang="zh-CN" altLang="en-US" sz="2000">
                <a:solidFill>
                  <a:srgbClr val="FF0000"/>
                </a:solidFill>
                <a:latin typeface="黑体" pitchFamily="49" charset="-122"/>
                <a:ea typeface="黑体" pitchFamily="49" charset="-122"/>
              </a:rPr>
              <a:t>：实验过程中发现了新的研究方向，需要进一步研究</a:t>
            </a:r>
            <a:endParaRPr lang="en-US" altLang="zh-CN" sz="2000" dirty="0" smtClean="0">
              <a:latin typeface="黑体" pitchFamily="49" charset="-122"/>
              <a:ea typeface="黑体" pitchFamily="49" charset="-122"/>
            </a:endParaRPr>
          </a:p>
          <a:p>
            <a:r>
              <a:rPr lang="zh-CN" altLang="en-US" sz="2000" dirty="0" smtClean="0">
                <a:latin typeface="黑体" pitchFamily="49" charset="-122"/>
                <a:ea typeface="黑体" pitchFamily="49" charset="-122"/>
              </a:rPr>
              <a:t>追加申请审核周期约一周，邮件通知审核结果。</a:t>
            </a:r>
            <a:endParaRPr lang="zh-CN" altLang="en-US" sz="2000" dirty="0">
              <a:latin typeface="黑体" pitchFamily="49" charset="-122"/>
              <a:ea typeface="黑体" pitchFamily="49" charset="-122"/>
            </a:endParaRPr>
          </a:p>
        </p:txBody>
      </p:sp>
    </p:spTree>
    <p:extLst>
      <p:ext uri="{BB962C8B-B14F-4D97-AF65-F5344CB8AC3E}">
        <p14:creationId xmlns:p14="http://schemas.microsoft.com/office/powerpoint/2010/main" val="4094174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p:txBody>
          <a:bodyPr/>
          <a:lstStyle/>
          <a:p>
            <a:endParaRPr lang="zh-CN" altLang="en-US"/>
          </a:p>
        </p:txBody>
      </p:sp>
      <p:sp>
        <p:nvSpPr>
          <p:cNvPr id="3" name="标题 2"/>
          <p:cNvSpPr>
            <a:spLocks noGrp="1"/>
          </p:cNvSpPr>
          <p:nvPr>
            <p:ph type="title"/>
          </p:nvPr>
        </p:nvSpPr>
        <p:spPr/>
        <p:txBody>
          <a:bodyPr/>
          <a:lstStyle/>
          <a:p>
            <a:r>
              <a:rPr lang="zh-CN" altLang="en-US" dirty="0">
                <a:solidFill>
                  <a:schemeClr val="bg1"/>
                </a:solidFill>
                <a:latin typeface="黑体" pitchFamily="49" charset="-122"/>
                <a:ea typeface="黑体" pitchFamily="49" charset="-122"/>
              </a:rPr>
              <a:t>项目申报伦理</a:t>
            </a:r>
            <a:r>
              <a:rPr lang="zh-CN" altLang="en-US" dirty="0" smtClean="0">
                <a:solidFill>
                  <a:schemeClr val="bg1"/>
                </a:solidFill>
                <a:latin typeface="黑体" pitchFamily="49" charset="-122"/>
                <a:ea typeface="黑体" pitchFamily="49" charset="-122"/>
              </a:rPr>
              <a:t>审查</a:t>
            </a:r>
            <a:endParaRPr lang="zh-CN" altLang="en-US" dirty="0">
              <a:solidFill>
                <a:schemeClr val="bg1"/>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3111"/>
          <a:stretch/>
        </p:blipFill>
        <p:spPr bwMode="auto">
          <a:xfrm>
            <a:off x="1187624" y="2590800"/>
            <a:ext cx="7956376"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15816" y="4077072"/>
            <a:ext cx="6057106" cy="369332"/>
          </a:xfrm>
          <a:prstGeom prst="rect">
            <a:avLst/>
          </a:prstGeom>
          <a:noFill/>
        </p:spPr>
        <p:txBody>
          <a:bodyPr wrap="square" rtlCol="0">
            <a:spAutoFit/>
          </a:bodyPr>
          <a:lstStyle/>
          <a:p>
            <a:r>
              <a:rPr lang="zh-CN" altLang="en-US" b="1" smtClean="0">
                <a:solidFill>
                  <a:srgbClr val="FF0000"/>
                </a:solidFill>
              </a:rPr>
              <a:t>仅用于申报项目，项目获批后需要进行正式的伦理申请</a:t>
            </a:r>
            <a:endParaRPr lang="zh-CN" altLang="en-US" b="1"/>
          </a:p>
        </p:txBody>
      </p:sp>
    </p:spTree>
    <p:extLst>
      <p:ext uri="{BB962C8B-B14F-4D97-AF65-F5344CB8AC3E}">
        <p14:creationId xmlns:p14="http://schemas.microsoft.com/office/powerpoint/2010/main" val="3096193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71472" y="0"/>
            <a:ext cx="7572428" cy="1285860"/>
          </a:xfrm>
        </p:spPr>
        <p:txBody>
          <a:bodyPr>
            <a:normAutofit/>
          </a:bodyPr>
          <a:lstStyle/>
          <a:p>
            <a:r>
              <a:rPr lang="zh-CN" altLang="en-US" sz="4000" b="1" dirty="0" smtClean="0">
                <a:solidFill>
                  <a:schemeClr val="tx1"/>
                </a:solidFill>
                <a:latin typeface="黑体" pitchFamily="49" charset="-122"/>
                <a:ea typeface="黑体" pitchFamily="49" charset="-122"/>
              </a:rPr>
              <a:t>预祝大家科研学业取得硕果！</a:t>
            </a:r>
            <a:endParaRPr lang="zh-CN" altLang="en-US" sz="4000" b="1" dirty="0">
              <a:solidFill>
                <a:schemeClr val="tx1"/>
              </a:solidFill>
              <a:latin typeface="黑体" pitchFamily="49" charset="-122"/>
              <a:ea typeface="黑体" pitchFamily="49" charset="-122"/>
            </a:endParaRPr>
          </a:p>
        </p:txBody>
      </p:sp>
      <p:pic>
        <p:nvPicPr>
          <p:cNvPr id="5"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00" y="1714488"/>
            <a:ext cx="1852783"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内容占位符 2"/>
          <p:cNvSpPr txBox="1">
            <a:spLocks/>
          </p:cNvSpPr>
          <p:nvPr/>
        </p:nvSpPr>
        <p:spPr>
          <a:xfrm>
            <a:off x="500034" y="5643578"/>
            <a:ext cx="1928826" cy="1000132"/>
          </a:xfrm>
          <a:prstGeom prst="rect">
            <a:avLst/>
          </a:prstGeom>
        </p:spPr>
        <p:txBody>
          <a:bodyPr vert="horz">
            <a:noAutofit/>
          </a:bodyPr>
          <a:lstStyle/>
          <a:p>
            <a:pPr marL="274320" indent="-274320">
              <a:lnSpc>
                <a:spcPct val="120000"/>
              </a:lnSpc>
              <a:spcBef>
                <a:spcPts val="580"/>
              </a:spcBef>
              <a:buClr>
                <a:schemeClr val="accent1"/>
              </a:buClr>
              <a:buSzPct val="85000"/>
              <a:buFont typeface="Wingdings 2"/>
              <a:buChar cha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图片 13"/>
          <p:cNvPicPr>
            <a:picLocks noChangeAspect="1"/>
          </p:cNvPicPr>
          <p:nvPr/>
        </p:nvPicPr>
        <p:blipFill>
          <a:blip r:embed="rId4"/>
          <a:stretch>
            <a:fillRect/>
          </a:stretch>
        </p:blipFill>
        <p:spPr>
          <a:xfrm>
            <a:off x="6143636" y="2928934"/>
            <a:ext cx="2042031" cy="1569600"/>
          </a:xfrm>
          <a:prstGeom prst="rect">
            <a:avLst/>
          </a:prstGeom>
        </p:spPr>
      </p:pic>
      <p:pic>
        <p:nvPicPr>
          <p:cNvPr id="19" name="图片 18" descr="mmexport1458022307379_看图王(1).jpg"/>
          <p:cNvPicPr>
            <a:picLocks noChangeAspect="1"/>
          </p:cNvPicPr>
          <p:nvPr/>
        </p:nvPicPr>
        <p:blipFill>
          <a:blip r:embed="rId5"/>
          <a:stretch>
            <a:fillRect/>
          </a:stretch>
        </p:blipFill>
        <p:spPr>
          <a:xfrm>
            <a:off x="3643306" y="1714488"/>
            <a:ext cx="1913620" cy="1440000"/>
          </a:xfrm>
          <a:prstGeom prst="rect">
            <a:avLst/>
          </a:prstGeom>
        </p:spPr>
      </p:pic>
      <p:pic>
        <p:nvPicPr>
          <p:cNvPr id="11" name="图片 10" descr="F2.large.jpg"/>
          <p:cNvPicPr>
            <a:picLocks noChangeAspect="1"/>
          </p:cNvPicPr>
          <p:nvPr/>
        </p:nvPicPr>
        <p:blipFill>
          <a:blip r:embed="rId6" cstate="print"/>
          <a:stretch>
            <a:fillRect/>
          </a:stretch>
        </p:blipFill>
        <p:spPr>
          <a:xfrm>
            <a:off x="3609855" y="4141099"/>
            <a:ext cx="1890839" cy="1569600"/>
          </a:xfrm>
          <a:prstGeom prst="rect">
            <a:avLst/>
          </a:prstGeom>
        </p:spPr>
      </p:pic>
      <p:pic>
        <p:nvPicPr>
          <p:cNvPr id="12"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3839" y="4286256"/>
            <a:ext cx="1214446" cy="142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type="none" w="sm" len="sm"/>
              </a14:hiddenLine>
            </a:ext>
          </a:extLst>
        </p:spPr>
      </p:pic>
    </p:spTree>
    <p:extLst>
      <p:ext uri="{BB962C8B-B14F-4D97-AF65-F5344CB8AC3E}">
        <p14:creationId xmlns:p14="http://schemas.microsoft.com/office/powerpoint/2010/main" val="38140072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gn="ctr"/>
            <a:r>
              <a:rPr lang="zh-CN" altLang="en-US" b="1" smtClean="0">
                <a:latin typeface="黑体" pitchFamily="49" charset="-122"/>
                <a:ea typeface="黑体" pitchFamily="49" charset="-122"/>
              </a:rPr>
              <a:t>谢谢大家</a:t>
            </a:r>
            <a:endParaRPr lang="zh-CN" altLang="en-US" b="1">
              <a:latin typeface="黑体" pitchFamily="49" charset="-122"/>
              <a:ea typeface="黑体" pitchFamily="49" charset="-122"/>
            </a:endParaRPr>
          </a:p>
        </p:txBody>
      </p:sp>
    </p:spTree>
    <p:extLst>
      <p:ext uri="{BB962C8B-B14F-4D97-AF65-F5344CB8AC3E}">
        <p14:creationId xmlns:p14="http://schemas.microsoft.com/office/powerpoint/2010/main" val="3470108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p:txBody>
          <a:bodyPr/>
          <a:lstStyle/>
          <a:p>
            <a:pPr algn="l" eaLnBrk="1" fontAlgn="auto" hangingPunct="1">
              <a:spcAft>
                <a:spcPts val="0"/>
              </a:spcAft>
              <a:defRPr/>
            </a:pPr>
            <a:r>
              <a:rPr lang="zh-CN" altLang="en-US" dirty="0" smtClean="0">
                <a:solidFill>
                  <a:schemeClr val="tx1"/>
                </a:solidFill>
                <a:latin typeface="黑体" pitchFamily="49" charset="-122"/>
                <a:ea typeface="黑体" pitchFamily="49" charset="-122"/>
              </a:rPr>
              <a:t>审查目的</a:t>
            </a:r>
          </a:p>
        </p:txBody>
      </p:sp>
      <p:graphicFrame>
        <p:nvGraphicFramePr>
          <p:cNvPr id="8" name="图示 7"/>
          <p:cNvGraphicFramePr/>
          <p:nvPr/>
        </p:nvGraphicFramePr>
        <p:xfrm>
          <a:off x="1500166" y="1500174"/>
          <a:ext cx="6096000"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组合 15"/>
          <p:cNvGrpSpPr/>
          <p:nvPr/>
        </p:nvGrpSpPr>
        <p:grpSpPr>
          <a:xfrm>
            <a:off x="928222" y="4929198"/>
            <a:ext cx="7429992" cy="1285884"/>
            <a:chOff x="785786" y="4929198"/>
            <a:chExt cx="7429992" cy="1285884"/>
          </a:xfrm>
        </p:grpSpPr>
        <p:sp>
          <p:nvSpPr>
            <p:cNvPr id="10" name="圆角矩形标注 9"/>
            <p:cNvSpPr/>
            <p:nvPr/>
          </p:nvSpPr>
          <p:spPr>
            <a:xfrm>
              <a:off x="785786" y="5143512"/>
              <a:ext cx="1428760" cy="1071570"/>
            </a:xfrm>
            <a:prstGeom prst="wedgeRoundRectCallout">
              <a:avLst>
                <a:gd name="adj1" fmla="val 170113"/>
                <a:gd name="adj2" fmla="val -96703"/>
                <a:gd name="adj3" fmla="val 16667"/>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latin typeface="微软雅黑" pitchFamily="34" charset="-122"/>
                  <a:ea typeface="微软雅黑" pitchFamily="34" charset="-122"/>
                </a:rPr>
                <a:t>生理福利</a:t>
              </a:r>
              <a:endParaRPr lang="zh-CN" altLang="en-US" sz="3200" dirty="0">
                <a:latin typeface="微软雅黑" pitchFamily="34" charset="-122"/>
                <a:ea typeface="微软雅黑" pitchFamily="34" charset="-122"/>
              </a:endParaRPr>
            </a:p>
          </p:txBody>
        </p:sp>
        <p:sp>
          <p:nvSpPr>
            <p:cNvPr id="11" name="圆角矩形标注 10"/>
            <p:cNvSpPr/>
            <p:nvPr/>
          </p:nvSpPr>
          <p:spPr>
            <a:xfrm>
              <a:off x="2285544" y="5143512"/>
              <a:ext cx="1429200" cy="1071570"/>
            </a:xfrm>
            <a:prstGeom prst="wedgeRoundRectCallout">
              <a:avLst>
                <a:gd name="adj1" fmla="val 79801"/>
                <a:gd name="adj2" fmla="val -80146"/>
                <a:gd name="adj3" fmla="val 16667"/>
              </a:avLst>
            </a:prstGeom>
            <a:solidFill>
              <a:schemeClr val="accent6">
                <a:lumMod val="75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latin typeface="微软雅黑" pitchFamily="34" charset="-122"/>
                  <a:ea typeface="微软雅黑" pitchFamily="34" charset="-122"/>
                </a:rPr>
                <a:t>社会福利</a:t>
              </a:r>
              <a:endParaRPr lang="zh-CN" altLang="en-US" sz="3200" dirty="0">
                <a:latin typeface="微软雅黑" pitchFamily="34" charset="-122"/>
                <a:ea typeface="微软雅黑" pitchFamily="34" charset="-122"/>
              </a:endParaRPr>
            </a:p>
          </p:txBody>
        </p:sp>
        <p:sp>
          <p:nvSpPr>
            <p:cNvPr id="13" name="圆角矩形标注 12"/>
            <p:cNvSpPr/>
            <p:nvPr/>
          </p:nvSpPr>
          <p:spPr>
            <a:xfrm>
              <a:off x="6786578" y="5143512"/>
              <a:ext cx="1429200" cy="1071570"/>
            </a:xfrm>
            <a:prstGeom prst="wedgeRoundRectCallout">
              <a:avLst>
                <a:gd name="adj1" fmla="val -158224"/>
                <a:gd name="adj2" fmla="val -99249"/>
                <a:gd name="adj3" fmla="val 16667"/>
              </a:avLst>
            </a:prstGeom>
            <a:solidFill>
              <a:schemeClr val="accent4">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latin typeface="微软雅黑" pitchFamily="34" charset="-122"/>
                  <a:ea typeface="微软雅黑" pitchFamily="34" charset="-122"/>
                </a:rPr>
                <a:t>心理福利</a:t>
              </a:r>
              <a:endParaRPr lang="zh-CN" altLang="en-US" sz="3200" dirty="0">
                <a:latin typeface="微软雅黑" pitchFamily="34" charset="-122"/>
                <a:ea typeface="微软雅黑" pitchFamily="34" charset="-122"/>
              </a:endParaRPr>
            </a:p>
          </p:txBody>
        </p:sp>
        <p:sp>
          <p:nvSpPr>
            <p:cNvPr id="12" name="圆角矩形标注 11"/>
            <p:cNvSpPr/>
            <p:nvPr/>
          </p:nvSpPr>
          <p:spPr>
            <a:xfrm>
              <a:off x="5286380" y="5143512"/>
              <a:ext cx="1429200" cy="1071570"/>
            </a:xfrm>
            <a:prstGeom prst="wedgeRoundRectCallout">
              <a:avLst>
                <a:gd name="adj1" fmla="val -67823"/>
                <a:gd name="adj2" fmla="val -85240"/>
                <a:gd name="adj3" fmla="val 16667"/>
              </a:avLst>
            </a:prstGeom>
            <a:solidFill>
              <a:schemeClr val="accent5">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latin typeface="微软雅黑" pitchFamily="34" charset="-122"/>
                  <a:ea typeface="微软雅黑" pitchFamily="34" charset="-122"/>
                </a:rPr>
                <a:t>环境福利</a:t>
              </a:r>
              <a:endParaRPr lang="zh-CN" altLang="en-US" sz="3200" dirty="0">
                <a:latin typeface="微软雅黑" pitchFamily="34" charset="-122"/>
                <a:ea typeface="微软雅黑" pitchFamily="34" charset="-122"/>
              </a:endParaRPr>
            </a:p>
          </p:txBody>
        </p:sp>
        <p:sp>
          <p:nvSpPr>
            <p:cNvPr id="14" name="圆角矩形标注 13"/>
            <p:cNvSpPr/>
            <p:nvPr/>
          </p:nvSpPr>
          <p:spPr>
            <a:xfrm>
              <a:off x="3786182" y="5143512"/>
              <a:ext cx="1429200" cy="1071570"/>
            </a:xfrm>
            <a:prstGeom prst="wedgeRoundRectCallout">
              <a:avLst>
                <a:gd name="adj1" fmla="val 779"/>
                <a:gd name="adj2" fmla="val -49578"/>
                <a:gd name="adj3" fmla="val 16667"/>
              </a:avLst>
            </a:prstGeom>
            <a:solidFill>
              <a:srgbClr val="92D05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latin typeface="微软雅黑" pitchFamily="34" charset="-122"/>
                  <a:ea typeface="微软雅黑" pitchFamily="34" charset="-122"/>
                </a:rPr>
                <a:t>卫生福利</a:t>
              </a:r>
              <a:endParaRPr lang="zh-CN" altLang="en-US" sz="3200" dirty="0">
                <a:latin typeface="微软雅黑" pitchFamily="34" charset="-122"/>
                <a:ea typeface="微软雅黑" pitchFamily="34" charset="-122"/>
              </a:endParaRPr>
            </a:p>
          </p:txBody>
        </p:sp>
        <p:sp>
          <p:nvSpPr>
            <p:cNvPr id="15" name="右箭头 14"/>
            <p:cNvSpPr/>
            <p:nvPr/>
          </p:nvSpPr>
          <p:spPr>
            <a:xfrm rot="5400000" flipH="1">
              <a:off x="4393405" y="4964917"/>
              <a:ext cx="21431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solidFill>
                <a:latin typeface="黑体" pitchFamily="49" charset="-122"/>
                <a:ea typeface="黑体" pitchFamily="49" charset="-122"/>
              </a:rPr>
              <a:t>必要性</a:t>
            </a:r>
          </a:p>
        </p:txBody>
      </p:sp>
      <p:pic>
        <p:nvPicPr>
          <p:cNvPr id="4" name="内容占位符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1560" y="1556792"/>
            <a:ext cx="8208912" cy="5040560"/>
          </a:xfrm>
        </p:spPr>
      </p:pic>
    </p:spTree>
    <p:extLst>
      <p:ext uri="{BB962C8B-B14F-4D97-AF65-F5344CB8AC3E}">
        <p14:creationId xmlns:p14="http://schemas.microsoft.com/office/powerpoint/2010/main" val="380002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88640"/>
            <a:ext cx="8153400" cy="990600"/>
          </a:xfrm>
        </p:spPr>
        <p:txBody>
          <a:bodyPr/>
          <a:lstStyle/>
          <a:p>
            <a:r>
              <a:rPr lang="zh-CN" altLang="en-US" dirty="0">
                <a:solidFill>
                  <a:schemeClr val="tx1"/>
                </a:solidFill>
                <a:latin typeface="黑体" pitchFamily="49" charset="-122"/>
                <a:ea typeface="黑体" pitchFamily="49" charset="-122"/>
              </a:rPr>
              <a:t>伦理委员会成员</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10327"/>
            <a:ext cx="8136904" cy="518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308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defRPr/>
            </a:pPr>
            <a:r>
              <a:rPr lang="zh-CN" altLang="en-US" dirty="0">
                <a:solidFill>
                  <a:schemeClr val="tx1"/>
                </a:solidFill>
                <a:latin typeface="黑体" pitchFamily="49" charset="-122"/>
                <a:ea typeface="黑体" pitchFamily="49" charset="-122"/>
                <a:hlinkClick r:id="" action="ppaction://noaction"/>
              </a:rPr>
              <a:t>审查流程</a:t>
            </a:r>
            <a:endParaRPr lang="zh-CN" altLang="en-US" dirty="0">
              <a:solidFill>
                <a:schemeClr val="tx1"/>
              </a:solidFill>
              <a:latin typeface="黑体" pitchFamily="49" charset="-122"/>
              <a:ea typeface="黑体" pitchFamily="49" charset="-122"/>
            </a:endParaRPr>
          </a:p>
        </p:txBody>
      </p:sp>
      <p:graphicFrame>
        <p:nvGraphicFramePr>
          <p:cNvPr id="6" name="图示 5"/>
          <p:cNvGraphicFramePr/>
          <p:nvPr/>
        </p:nvGraphicFramePr>
        <p:xfrm>
          <a:off x="1187624" y="1916832"/>
          <a:ext cx="7099152" cy="3369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TextBox 5"/>
          <p:cNvSpPr txBox="1">
            <a:spLocks noChangeArrowheads="1"/>
          </p:cNvSpPr>
          <p:nvPr/>
        </p:nvSpPr>
        <p:spPr bwMode="auto">
          <a:xfrm>
            <a:off x="1115616" y="5300663"/>
            <a:ext cx="7416823" cy="1323439"/>
          </a:xfrm>
          <a:prstGeom prst="rect">
            <a:avLst/>
          </a:prstGeom>
          <a:noFill/>
          <a:ln w="9525">
            <a:noFill/>
            <a:miter lim="800000"/>
            <a:headEnd/>
            <a:tailEnd/>
          </a:ln>
        </p:spPr>
        <p:txBody>
          <a:bodyPr wrap="square">
            <a:spAutoFit/>
          </a:bodyPr>
          <a:lstStyle/>
          <a:p>
            <a:r>
              <a:rPr lang="zh-CN" altLang="en-US" sz="2000" b="1" dirty="0">
                <a:latin typeface="微软雅黑" pitchFamily="34" charset="-122"/>
                <a:ea typeface="微软雅黑" pitchFamily="34" charset="-122"/>
                <a:hlinkClick r:id="" action="ppaction://noaction"/>
              </a:rPr>
              <a:t>备注：</a:t>
            </a:r>
            <a:endParaRPr lang="en-US" altLang="zh-CN" sz="2000" b="1" dirty="0">
              <a:latin typeface="微软雅黑" pitchFamily="34" charset="-122"/>
              <a:ea typeface="微软雅黑" pitchFamily="34" charset="-122"/>
            </a:endParaRPr>
          </a:p>
          <a:p>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、申请书网络地址：</a:t>
            </a:r>
            <a:r>
              <a:rPr lang="en-US" altLang="zh-CN" sz="2000" b="1" dirty="0">
                <a:latin typeface="微软雅黑" pitchFamily="34" charset="-122"/>
                <a:ea typeface="微软雅黑" pitchFamily="34" charset="-122"/>
              </a:rPr>
              <a:t>http</a:t>
            </a:r>
            <a:r>
              <a:rPr lang="zh-CN" altLang="en-US" sz="2000" b="1" dirty="0">
                <a:latin typeface="微软雅黑" pitchFamily="34" charset="-122"/>
                <a:ea typeface="微软雅黑" pitchFamily="34" charset="-122"/>
              </a:rPr>
              <a:t>：</a:t>
            </a:r>
            <a:r>
              <a:rPr lang="en-US" altLang="zh-CN" sz="2000" b="1">
                <a:latin typeface="微软雅黑" pitchFamily="34" charset="-122"/>
                <a:ea typeface="微软雅黑" pitchFamily="34" charset="-122"/>
              </a:rPr>
              <a:t>//</a:t>
            </a:r>
            <a:r>
              <a:rPr lang="en-US" altLang="zh-CN" sz="2000" b="1" smtClean="0">
                <a:latin typeface="微软雅黑" pitchFamily="34" charset="-122"/>
                <a:ea typeface="微软雅黑" pitchFamily="34" charset="-122"/>
              </a:rPr>
              <a:t>iacuc.njmu.edu.cn:8080/</a:t>
            </a:r>
            <a:endParaRPr lang="en-US" altLang="zh-CN" sz="2000" b="1" dirty="0">
              <a:latin typeface="微软雅黑" pitchFamily="34" charset="-122"/>
              <a:ea typeface="微软雅黑" pitchFamily="34" charset="-122"/>
            </a:endParaRPr>
          </a:p>
          <a:p>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、申请书交到江宁</a:t>
            </a:r>
            <a:r>
              <a:rPr lang="zh-CN" altLang="en-US" sz="2000" b="1">
                <a:latin typeface="微软雅黑" pitchFamily="34" charset="-122"/>
                <a:ea typeface="微软雅黑" pitchFamily="34" charset="-122"/>
              </a:rPr>
              <a:t>动物</a:t>
            </a:r>
            <a:r>
              <a:rPr lang="zh-CN" altLang="en-US" sz="2000" b="1" smtClean="0">
                <a:latin typeface="微软雅黑" pitchFamily="34" charset="-122"/>
                <a:ea typeface="微软雅黑" pitchFamily="34" charset="-122"/>
              </a:rPr>
              <a:t>中心</a:t>
            </a:r>
            <a:r>
              <a:rPr lang="en-US" altLang="zh-CN" sz="2000" b="1" smtClean="0">
                <a:latin typeface="微软雅黑" pitchFamily="34" charset="-122"/>
                <a:ea typeface="微软雅黑" pitchFamily="34" charset="-122"/>
              </a:rPr>
              <a:t>301</a:t>
            </a:r>
            <a:r>
              <a:rPr lang="zh-CN" altLang="en-US" sz="2000" b="1" smtClean="0">
                <a:latin typeface="微软雅黑" pitchFamily="34" charset="-122"/>
                <a:ea typeface="微软雅黑" pitchFamily="34" charset="-122"/>
              </a:rPr>
              <a:t>办公室</a:t>
            </a:r>
            <a:endParaRPr lang="en-US" altLang="zh-CN" sz="2000" b="1" dirty="0">
              <a:latin typeface="微软雅黑" pitchFamily="34" charset="-122"/>
              <a:ea typeface="微软雅黑" pitchFamily="34" charset="-122"/>
            </a:endParaRPr>
          </a:p>
          <a:p>
            <a:r>
              <a:rPr lang="en-US" altLang="zh-CN" sz="2000" b="1" dirty="0">
                <a:latin typeface="微软雅黑" pitchFamily="34" charset="-122"/>
                <a:ea typeface="微软雅黑" pitchFamily="34" charset="-122"/>
              </a:rPr>
              <a:t>3</a:t>
            </a:r>
            <a:r>
              <a:rPr lang="zh-CN" altLang="en-US" sz="2000" b="1" dirty="0">
                <a:latin typeface="微软雅黑" pitchFamily="34" charset="-122"/>
                <a:ea typeface="微软雅黑" pitchFamily="34" charset="-122"/>
              </a:rPr>
              <a:t>、咨询电话：</a:t>
            </a:r>
            <a:r>
              <a:rPr lang="en-US" altLang="zh-CN" sz="2000" b="1" dirty="0">
                <a:latin typeface="微软雅黑" pitchFamily="34" charset="-122"/>
                <a:ea typeface="微软雅黑" pitchFamily="34" charset="-122"/>
              </a:rPr>
              <a:t>86867156   </a:t>
            </a:r>
            <a:r>
              <a:rPr lang="zh-CN" altLang="en-US" sz="2000" b="1" dirty="0">
                <a:latin typeface="微软雅黑" pitchFamily="34" charset="-122"/>
                <a:ea typeface="微软雅黑" pitchFamily="34" charset="-122"/>
              </a:rPr>
              <a:t>张老师</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solidFill>
                <a:latin typeface="黑体" pitchFamily="49" charset="-122"/>
                <a:ea typeface="黑体" pitchFamily="49" charset="-122"/>
              </a:rPr>
              <a:t>填表说明</a:t>
            </a:r>
            <a:endParaRPr lang="zh-CN" altLang="en-US" dirty="0">
              <a:solidFill>
                <a:schemeClr val="tx1"/>
              </a:solidFill>
              <a:latin typeface="黑体" pitchFamily="49" charset="-122"/>
              <a:ea typeface="黑体" pitchFamily="49" charset="-122"/>
            </a:endParaRPr>
          </a:p>
        </p:txBody>
      </p:sp>
      <p:sp>
        <p:nvSpPr>
          <p:cNvPr id="4" name="TextBox 3"/>
          <p:cNvSpPr txBox="1"/>
          <p:nvPr/>
        </p:nvSpPr>
        <p:spPr>
          <a:xfrm>
            <a:off x="467544" y="1556792"/>
            <a:ext cx="8424936" cy="4893647"/>
          </a:xfrm>
          <a:prstGeom prst="rect">
            <a:avLst/>
          </a:prstGeom>
          <a:noFill/>
        </p:spPr>
        <p:txBody>
          <a:bodyPr wrap="square" rtlCol="0">
            <a:spAutoFit/>
          </a:bodyPr>
          <a:lstStyle/>
          <a:p>
            <a:r>
              <a:rPr lang="en-US" altLang="zh-CN" sz="2400" dirty="0">
                <a:latin typeface="宋体" pitchFamily="2" charset="-122"/>
              </a:rPr>
              <a:t>1</a:t>
            </a:r>
            <a:r>
              <a:rPr lang="zh-CN" altLang="zh-CN" sz="2400" dirty="0">
                <a:latin typeface="宋体" pitchFamily="2" charset="-122"/>
              </a:rPr>
              <a:t>、申请表须</a:t>
            </a:r>
            <a:r>
              <a:rPr lang="zh-CN" altLang="zh-CN" sz="2400" b="1" dirty="0">
                <a:solidFill>
                  <a:srgbClr val="FF0000"/>
                </a:solidFill>
                <a:latin typeface="宋体" pitchFamily="2" charset="-122"/>
              </a:rPr>
              <a:t>至少在实验前</a:t>
            </a:r>
            <a:r>
              <a:rPr lang="en-US" altLang="zh-CN" sz="2400" b="1" dirty="0">
                <a:solidFill>
                  <a:srgbClr val="FF0000"/>
                </a:solidFill>
                <a:latin typeface="宋体" pitchFamily="2" charset="-122"/>
              </a:rPr>
              <a:t>2</a:t>
            </a:r>
            <a:r>
              <a:rPr lang="zh-CN" altLang="zh-CN" sz="2400" b="1" dirty="0">
                <a:solidFill>
                  <a:srgbClr val="FF0000"/>
                </a:solidFill>
                <a:latin typeface="宋体" pitchFamily="2" charset="-122"/>
              </a:rPr>
              <a:t>个月提交</a:t>
            </a:r>
            <a:r>
              <a:rPr lang="zh-CN" altLang="zh-CN" sz="2400" dirty="0" smtClean="0">
                <a:latin typeface="宋体" pitchFamily="2" charset="-122"/>
              </a:rPr>
              <a:t>。</a:t>
            </a:r>
            <a:endParaRPr lang="en-US" altLang="zh-CN" sz="2400" dirty="0" smtClean="0">
              <a:latin typeface="宋体" pitchFamily="2" charset="-122"/>
            </a:endParaRPr>
          </a:p>
          <a:p>
            <a:r>
              <a:rPr lang="en-US" altLang="zh-CN" sz="2400" dirty="0" smtClean="0">
                <a:latin typeface="宋体" pitchFamily="2" charset="-122"/>
              </a:rPr>
              <a:t>2</a:t>
            </a:r>
            <a:r>
              <a:rPr lang="zh-CN" altLang="zh-CN" sz="2400" dirty="0" smtClean="0">
                <a:latin typeface="宋体" pitchFamily="2" charset="-122"/>
              </a:rPr>
              <a:t>、</a:t>
            </a:r>
            <a:r>
              <a:rPr lang="zh-CN" altLang="en-US" sz="2400" dirty="0" smtClean="0">
                <a:latin typeface="宋体" pitchFamily="2" charset="-122"/>
              </a:rPr>
              <a:t>审查要点：</a:t>
            </a:r>
            <a:endParaRPr lang="en-US" altLang="zh-CN" sz="2400" dirty="0" smtClean="0">
              <a:latin typeface="宋体" pitchFamily="2" charset="-122"/>
            </a:endParaRPr>
          </a:p>
          <a:p>
            <a:pPr marL="342900" indent="-342900">
              <a:buFont typeface="Wingdings" pitchFamily="2" charset="2"/>
              <a:buChar char="Ø"/>
            </a:pPr>
            <a:r>
              <a:rPr lang="zh-CN" altLang="zh-CN" sz="2400" dirty="0" smtClean="0">
                <a:latin typeface="宋体" pitchFamily="2" charset="-122"/>
              </a:rPr>
              <a:t>课题及动物实验的目的、意义和必要性</a:t>
            </a:r>
            <a:endParaRPr lang="en-US" altLang="zh-CN" sz="2400" dirty="0" smtClean="0">
              <a:latin typeface="宋体" pitchFamily="2" charset="-122"/>
            </a:endParaRPr>
          </a:p>
          <a:p>
            <a:pPr marL="342900" indent="-342900">
              <a:buFont typeface="Wingdings" pitchFamily="2" charset="2"/>
              <a:buChar char="Ø"/>
            </a:pPr>
            <a:r>
              <a:rPr lang="zh-CN" altLang="zh-CN" sz="2400" dirty="0" smtClean="0">
                <a:latin typeface="宋体" pitchFamily="2" charset="-122"/>
              </a:rPr>
              <a:t>动物品种和数量的理由</a:t>
            </a:r>
            <a:endParaRPr lang="en-US" altLang="zh-CN" sz="2400" dirty="0" smtClean="0">
              <a:latin typeface="宋体" pitchFamily="2" charset="-122"/>
            </a:endParaRPr>
          </a:p>
          <a:p>
            <a:pPr marL="342900" indent="-342900">
              <a:buFont typeface="Wingdings" pitchFamily="2" charset="2"/>
              <a:buChar char="Ø"/>
            </a:pPr>
            <a:r>
              <a:rPr lang="zh-CN" altLang="zh-CN" sz="2400" dirty="0" smtClean="0">
                <a:latin typeface="宋体" pitchFamily="2" charset="-122"/>
              </a:rPr>
              <a:t>实验动物来源、级别</a:t>
            </a:r>
            <a:endParaRPr lang="en-US" altLang="zh-CN" sz="2400" dirty="0" smtClean="0">
              <a:latin typeface="宋体" pitchFamily="2" charset="-122"/>
            </a:endParaRPr>
          </a:p>
          <a:p>
            <a:pPr marL="342900" indent="-342900">
              <a:buFont typeface="Wingdings" pitchFamily="2" charset="2"/>
              <a:buChar char="Ø"/>
            </a:pPr>
            <a:r>
              <a:rPr lang="zh-CN" altLang="zh-CN" sz="2400" dirty="0" smtClean="0">
                <a:latin typeface="宋体" pitchFamily="2" charset="-122"/>
              </a:rPr>
              <a:t>饲养管理</a:t>
            </a:r>
            <a:endParaRPr lang="en-US" altLang="zh-CN" sz="2400" dirty="0" smtClean="0">
              <a:latin typeface="宋体" pitchFamily="2" charset="-122"/>
            </a:endParaRPr>
          </a:p>
          <a:p>
            <a:pPr marL="342900" indent="-342900">
              <a:buFont typeface="Wingdings" pitchFamily="2" charset="2"/>
              <a:buChar char="Ø"/>
            </a:pPr>
            <a:r>
              <a:rPr lang="zh-CN" altLang="zh-CN" sz="2400" dirty="0" smtClean="0">
                <a:latin typeface="宋体" pitchFamily="2" charset="-122"/>
              </a:rPr>
              <a:t>动物实验计划</a:t>
            </a:r>
            <a:endParaRPr lang="en-US" altLang="zh-CN" sz="2400" dirty="0" smtClean="0">
              <a:latin typeface="宋体" pitchFamily="2" charset="-122"/>
            </a:endParaRPr>
          </a:p>
          <a:p>
            <a:pPr marL="342900" indent="-342900">
              <a:buFont typeface="Wingdings" pitchFamily="2" charset="2"/>
              <a:buChar char="Ø"/>
            </a:pPr>
            <a:r>
              <a:rPr lang="zh-CN" altLang="zh-CN" sz="2400" dirty="0" smtClean="0">
                <a:latin typeface="宋体" pitchFamily="2" charset="-122"/>
              </a:rPr>
              <a:t>实验操作</a:t>
            </a:r>
            <a:endParaRPr lang="en-US" altLang="zh-CN" sz="2400" dirty="0" smtClean="0">
              <a:latin typeface="宋体" pitchFamily="2" charset="-122"/>
            </a:endParaRPr>
          </a:p>
          <a:p>
            <a:pPr marL="342900" indent="-342900">
              <a:buFont typeface="Wingdings" pitchFamily="2" charset="2"/>
              <a:buChar char="Ø"/>
            </a:pPr>
            <a:r>
              <a:rPr lang="zh-CN" altLang="zh-CN" sz="2400" dirty="0" smtClean="0">
                <a:latin typeface="宋体" pitchFamily="2" charset="-122"/>
              </a:rPr>
              <a:t>实验试剂和材料的来源与安全性</a:t>
            </a:r>
            <a:endParaRPr lang="en-US" altLang="zh-CN" sz="2400" dirty="0" smtClean="0">
              <a:latin typeface="宋体" pitchFamily="2" charset="-122"/>
            </a:endParaRPr>
          </a:p>
          <a:p>
            <a:pPr marL="342900" indent="-342900">
              <a:buFont typeface="Wingdings" pitchFamily="2" charset="2"/>
              <a:buChar char="Ø"/>
            </a:pPr>
            <a:r>
              <a:rPr lang="zh-CN" altLang="zh-CN" sz="2400" dirty="0" smtClean="0">
                <a:latin typeface="宋体" pitchFamily="2" charset="-122"/>
              </a:rPr>
              <a:t>实验人道终结标准</a:t>
            </a:r>
            <a:endParaRPr lang="en-US" altLang="zh-CN" sz="2400" dirty="0" smtClean="0">
              <a:latin typeface="宋体" pitchFamily="2" charset="-122"/>
            </a:endParaRPr>
          </a:p>
          <a:p>
            <a:pPr marL="342900" indent="-342900">
              <a:buFont typeface="Wingdings" pitchFamily="2" charset="2"/>
              <a:buChar char="Ø"/>
            </a:pPr>
            <a:r>
              <a:rPr lang="zh-CN" altLang="zh-CN" sz="2400" dirty="0" smtClean="0">
                <a:latin typeface="宋体" pitchFamily="2" charset="-122"/>
              </a:rPr>
              <a:t>减少动物痛苦的措施和方法</a:t>
            </a:r>
            <a:endParaRPr lang="en-US" altLang="zh-CN" sz="2400" dirty="0" smtClean="0">
              <a:latin typeface="宋体" pitchFamily="2" charset="-122"/>
            </a:endParaRPr>
          </a:p>
          <a:p>
            <a:pPr marL="342900" indent="-342900">
              <a:buFont typeface="Wingdings" pitchFamily="2" charset="2"/>
              <a:buChar char="Ø"/>
            </a:pPr>
            <a:r>
              <a:rPr lang="zh-CN" altLang="zh-CN" sz="2400" dirty="0" smtClean="0">
                <a:latin typeface="宋体" pitchFamily="2" charset="-122"/>
              </a:rPr>
              <a:t>院外实验动物设施使用证明</a:t>
            </a:r>
            <a:endParaRPr lang="en-US" altLang="zh-CN" sz="2400" dirty="0" smtClean="0">
              <a:latin typeface="宋体" pitchFamily="2" charset="-122"/>
            </a:endParaRPr>
          </a:p>
          <a:p>
            <a:pPr marL="342900" indent="-342900">
              <a:buFont typeface="Wingdings" pitchFamily="2" charset="2"/>
              <a:buChar char="Ø"/>
            </a:pPr>
            <a:r>
              <a:rPr lang="zh-CN" altLang="en-US" sz="2400" dirty="0" smtClean="0">
                <a:latin typeface="宋体" pitchFamily="2" charset="-122"/>
              </a:rPr>
              <a:t>实验</a:t>
            </a:r>
            <a:r>
              <a:rPr lang="zh-CN" altLang="zh-CN" sz="2400" dirty="0" smtClean="0">
                <a:latin typeface="宋体" pitchFamily="2" charset="-122"/>
              </a:rPr>
              <a:t>人</a:t>
            </a:r>
            <a:r>
              <a:rPr lang="zh-CN" altLang="en-US" sz="2400" dirty="0" smtClean="0">
                <a:latin typeface="宋体" pitchFamily="2" charset="-122"/>
              </a:rPr>
              <a:t>资格</a:t>
            </a:r>
            <a:endParaRPr lang="zh-CN" altLang="zh-CN" sz="2400" dirty="0" smtClean="0">
              <a:latin typeface="宋体" pitchFamily="2" charset="-122"/>
            </a:endParaRPr>
          </a:p>
        </p:txBody>
      </p:sp>
    </p:spTree>
    <p:extLst>
      <p:ext uri="{BB962C8B-B14F-4D97-AF65-F5344CB8AC3E}">
        <p14:creationId xmlns:p14="http://schemas.microsoft.com/office/powerpoint/2010/main" val="9953658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性">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中性">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Median</Template>
  <TotalTime>6224</TotalTime>
  <Words>1595</Words>
  <Application>Microsoft Office PowerPoint</Application>
  <PresentationFormat>全屏显示(4:3)</PresentationFormat>
  <Paragraphs>215</Paragraphs>
  <Slides>49</Slides>
  <Notes>6</Notes>
  <HiddenSlides>0</HiddenSlides>
  <MMClips>0</MMClips>
  <ScaleCrop>false</ScaleCrop>
  <HeadingPairs>
    <vt:vector size="4" baseType="variant">
      <vt:variant>
        <vt:lpstr>主题</vt:lpstr>
      </vt:variant>
      <vt:variant>
        <vt:i4>1</vt:i4>
      </vt:variant>
      <vt:variant>
        <vt:lpstr>幻灯片标题</vt:lpstr>
      </vt:variant>
      <vt:variant>
        <vt:i4>49</vt:i4>
      </vt:variant>
    </vt:vector>
  </HeadingPairs>
  <TitlesOfParts>
    <vt:vector size="50" baseType="lpstr">
      <vt:lpstr>中性</vt:lpstr>
      <vt:lpstr>南京医科大学 实验动物伦理福利审查</vt:lpstr>
      <vt:lpstr>实验动物伦理福利审查填写</vt:lpstr>
      <vt:lpstr>伦理审查是动物饲养的第一步</vt:lpstr>
      <vt:lpstr>审核统计（2016.1.6-7.13）</vt:lpstr>
      <vt:lpstr>审查目的</vt:lpstr>
      <vt:lpstr>必要性</vt:lpstr>
      <vt:lpstr>伦理委员会成员</vt:lpstr>
      <vt:lpstr>审查流程</vt:lpstr>
      <vt:lpstr>填表说明</vt:lpstr>
      <vt:lpstr>填表说明</vt:lpstr>
      <vt:lpstr>申请书填写</vt:lpstr>
      <vt:lpstr>用户注册</vt:lpstr>
      <vt:lpstr>用户登录</vt:lpstr>
      <vt:lpstr>PowerPoint 演示文稿</vt:lpstr>
      <vt:lpstr>登录</vt:lpstr>
      <vt:lpstr>PowerPoint 演示文稿</vt:lpstr>
      <vt:lpstr>1.基本信息</vt:lpstr>
      <vt:lpstr>1.基本信息</vt:lpstr>
      <vt:lpstr>1.基本信息</vt:lpstr>
      <vt:lpstr>PowerPoint 演示文稿</vt:lpstr>
      <vt:lpstr>2.实验人员</vt:lpstr>
      <vt:lpstr>3.研究目的及贡献</vt:lpstr>
      <vt:lpstr>示例：A药致B病的实验研究</vt:lpstr>
      <vt:lpstr>PowerPoint 演示文稿</vt:lpstr>
      <vt:lpstr>例：LncRNA 与乳腺癌发生机制研究</vt:lpstr>
      <vt:lpstr>PowerPoint 演示文稿</vt:lpstr>
      <vt:lpstr>3.研究目的及贡献</vt:lpstr>
      <vt:lpstr>PowerPoint 演示文稿</vt:lpstr>
      <vt:lpstr>PowerPoint 演示文稿</vt:lpstr>
      <vt:lpstr>PowerPoint 演示文稿</vt:lpstr>
      <vt:lpstr>举例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研究者的责任和义务</vt:lpstr>
      <vt:lpstr>伦理追加申请</vt:lpstr>
      <vt:lpstr>追加申请*</vt:lpstr>
      <vt:lpstr>项目申报伦理审查</vt:lpstr>
      <vt:lpstr>预祝大家科研学业取得硕果！</vt:lpstr>
      <vt:lpstr>谢谢大家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keitha</dc:creator>
  <cp:lastModifiedBy>Administrator</cp:lastModifiedBy>
  <cp:revision>375</cp:revision>
  <cp:lastPrinted>2015-12-08T03:28:15Z</cp:lastPrinted>
  <dcterms:created xsi:type="dcterms:W3CDTF">2015-10-11T16:59:26Z</dcterms:created>
  <dcterms:modified xsi:type="dcterms:W3CDTF">2021-11-16T06:15:43Z</dcterms:modified>
</cp:coreProperties>
</file>