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dp" ContentType="image/vnd.ms-photo"/>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61" r:id="rId3"/>
    <p:sldId id="719" r:id="rId5"/>
    <p:sldId id="455" r:id="rId6"/>
    <p:sldId id="389" r:id="rId7"/>
    <p:sldId id="391" r:id="rId8"/>
    <p:sldId id="427" r:id="rId9"/>
    <p:sldId id="545" r:id="rId10"/>
    <p:sldId id="796" r:id="rId11"/>
    <p:sldId id="797" r:id="rId12"/>
    <p:sldId id="886" r:id="rId13"/>
    <p:sldId id="887" r:id="rId14"/>
    <p:sldId id="354" r:id="rId15"/>
    <p:sldId id="356" r:id="rId16"/>
    <p:sldId id="357" r:id="rId17"/>
    <p:sldId id="355" r:id="rId18"/>
    <p:sldId id="451" r:id="rId19"/>
    <p:sldId id="1065" r:id="rId20"/>
    <p:sldId id="653" r:id="rId21"/>
    <p:sldId id="1066" r:id="rId22"/>
    <p:sldId id="453" r:id="rId23"/>
    <p:sldId id="542" r:id="rId24"/>
    <p:sldId id="447" r:id="rId25"/>
    <p:sldId id="448" r:id="rId26"/>
    <p:sldId id="944" r:id="rId27"/>
    <p:sldId id="945" r:id="rId28"/>
    <p:sldId id="946" r:id="rId29"/>
    <p:sldId id="361" r:id="rId30"/>
    <p:sldId id="360" r:id="rId31"/>
    <p:sldId id="449" r:id="rId32"/>
    <p:sldId id="362" r:id="rId33"/>
    <p:sldId id="799" r:id="rId34"/>
    <p:sldId id="544" r:id="rId35"/>
    <p:sldId id="654" r:id="rId36"/>
    <p:sldId id="405" r:id="rId37"/>
    <p:sldId id="403" r:id="rId38"/>
    <p:sldId id="387" r:id="rId39"/>
    <p:sldId id="388" r:id="rId40"/>
    <p:sldId id="421" r:id="rId41"/>
    <p:sldId id="363" r:id="rId42"/>
    <p:sldId id="369" r:id="rId43"/>
    <p:sldId id="364" r:id="rId44"/>
    <p:sldId id="365" r:id="rId45"/>
    <p:sldId id="444" r:id="rId46"/>
    <p:sldId id="890" r:id="rId47"/>
    <p:sldId id="501" r:id="rId48"/>
    <p:sldId id="508" r:id="rId49"/>
    <p:sldId id="509" r:id="rId50"/>
    <p:sldId id="511" r:id="rId51"/>
    <p:sldId id="512" r:id="rId52"/>
    <p:sldId id="513" r:id="rId53"/>
    <p:sldId id="515" r:id="rId54"/>
    <p:sldId id="516" r:id="rId55"/>
    <p:sldId id="517" r:id="rId56"/>
    <p:sldId id="518" r:id="rId57"/>
    <p:sldId id="519" r:id="rId58"/>
    <p:sldId id="520" r:id="rId59"/>
    <p:sldId id="510" r:id="rId60"/>
    <p:sldId id="521" r:id="rId61"/>
    <p:sldId id="523" r:id="rId62"/>
    <p:sldId id="536" r:id="rId63"/>
    <p:sldId id="868" r:id="rId64"/>
    <p:sldId id="525" r:id="rId65"/>
    <p:sldId id="526" r:id="rId66"/>
    <p:sldId id="524" r:id="rId67"/>
    <p:sldId id="539" r:id="rId68"/>
    <p:sldId id="869" r:id="rId69"/>
    <p:sldId id="528" r:id="rId70"/>
    <p:sldId id="532" r:id="rId71"/>
    <p:sldId id="530" r:id="rId72"/>
    <p:sldId id="260" r:id="rId73"/>
  </p:sldIdLst>
  <p:sldSz cx="12192000" cy="6858000"/>
  <p:notesSz cx="6858000" cy="9144000"/>
  <p:custDataLst>
    <p:tags r:id="rId7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83196" autoAdjust="0"/>
  </p:normalViewPr>
  <p:slideViewPr>
    <p:cSldViewPr snapToGrid="0">
      <p:cViewPr varScale="1">
        <p:scale>
          <a:sx n="95" d="100"/>
          <a:sy n="95" d="100"/>
        </p:scale>
        <p:origin x="3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7" Type="http://schemas.openxmlformats.org/officeDocument/2006/relationships/tags" Target="tags/tag72.xml"/><Relationship Id="rId76" Type="http://schemas.openxmlformats.org/officeDocument/2006/relationships/tableStyles" Target="tableStyles.xml"/><Relationship Id="rId75" Type="http://schemas.openxmlformats.org/officeDocument/2006/relationships/viewProps" Target="viewProps.xml"/><Relationship Id="rId74" Type="http://schemas.openxmlformats.org/officeDocument/2006/relationships/presProps" Target="presProps.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1" Type="http://schemas.openxmlformats.org/officeDocument/2006/relationships/slide" Target="../slides/slide1.xml"/></Relationships>
</file>

<file path=ppt/diagrams/_rels/drawing1.xml.rels><?xml version="1.0" encoding="UTF-8" standalone="yes"?>
<Relationships xmlns="http://schemas.openxmlformats.org/package/2006/relationships"><Relationship Id="rId1"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6843704-6CE7-4D32-B0F2-7BC308FDD251}" type="doc">
      <dgm:prSet loTypeId="urn:microsoft.com/office/officeart/2005/8/layout/arrow1" loCatId="process" qsTypeId="urn:microsoft.com/office/officeart/2005/8/quickstyle/simple1#1" qsCatId="simple" csTypeId="urn:microsoft.com/office/officeart/2005/8/colors/colorful1#1" csCatId="colorful" phldr="1"/>
      <dgm:spPr/>
      <dgm:t>
        <a:bodyPr/>
        <a:lstStyle/>
        <a:p>
          <a:endParaRPr lang="zh-CN" altLang="en-US"/>
        </a:p>
      </dgm:t>
    </dgm:pt>
    <dgm:pt modelId="{86252AC7-4A47-4337-80E3-99185C5B99AD}">
      <dgm:prSet phldrT="[文本]" phldr="0" custT="1"/>
      <dgm:spPr>
        <a:solidFill>
          <a:srgbClr val="00B050"/>
        </a:solidFill>
      </dgm:spPr>
      <dgm:t>
        <a:bodyPr vert="horz" wrap="square"/>
        <a:lstStyle/>
        <a:p>
          <a:pPr>
            <a:lnSpc>
              <a:spcPct val="100000"/>
            </a:lnSpc>
            <a:spcBef>
              <a:spcPct val="0"/>
            </a:spcBef>
            <a:spcAft>
              <a:spcPct val="35000"/>
            </a:spcAft>
          </a:pPr>
          <a:r>
            <a:rPr lang="zh-CN" altLang="en-US" sz="1800" b="1" dirty="0">
              <a:latin typeface="楷体" panose="02010609060101010101" pitchFamily="49" charset="-122"/>
              <a:ea typeface="楷体" panose="02010609060101010101" pitchFamily="49" charset="-122"/>
              <a:cs typeface="Calibri" panose="020F0502020204030204" pitchFamily="34" charset="0"/>
            </a:rPr>
            <a:t>动物</a:t>
          </a:r>
          <a:r>
            <a:rPr lang="zh-CN" altLang="en-US" sz="1800" b="1" dirty="0">
              <a:solidFill>
                <a:schemeClr val="bg1"/>
              </a:solidFill>
              <a:latin typeface="楷体" panose="02010609060101010101" pitchFamily="49" charset="-122"/>
              <a:ea typeface="楷体" panose="02010609060101010101" pitchFamily="49" charset="-122"/>
              <a:cs typeface="Calibri" panose="020F0502020204030204" pitchFamily="34" charset="0"/>
            </a:rPr>
            <a:t>生产</a:t>
          </a:r>
          <a:endParaRPr lang="zh-CN" altLang="en-US" sz="1600" b="1" dirty="0">
            <a:latin typeface="楷体" panose="02010609060101010101" pitchFamily="49" charset="-122"/>
            <a:ea typeface="楷体" panose="02010609060101010101" pitchFamily="49" charset="-122"/>
            <a:cs typeface="Calibri" panose="020F0502020204030204" pitchFamily="34" charset="0"/>
          </a:endParaRPr>
        </a:p>
      </dgm:t>
    </dgm:pt>
    <dgm:pt modelId="{D24DA214-BCC7-4C1A-BDB6-B7B346006A9F}" cxnId="{9DBBE122-995B-4358-BDE1-A280A0B4D4D5}" type="parTrans">
      <dgm:prSet/>
      <dgm:spPr/>
      <dgm:t>
        <a:bodyPr/>
        <a:lstStyle/>
        <a:p>
          <a:endParaRPr lang="zh-CN" altLang="en-US" sz="1800" b="1">
            <a:latin typeface="Calibri" panose="020F0502020204030204" pitchFamily="34" charset="0"/>
            <a:ea typeface="微软雅黑" panose="020B0503020204020204" pitchFamily="34" charset="-122"/>
            <a:cs typeface="Calibri" panose="020F0502020204030204" pitchFamily="34" charset="0"/>
          </a:endParaRPr>
        </a:p>
      </dgm:t>
    </dgm:pt>
    <dgm:pt modelId="{881395B5-52A9-4728-A4B0-4770C15B36A7}" cxnId="{9DBBE122-995B-4358-BDE1-A280A0B4D4D5}" type="sibTrans">
      <dgm:prSet/>
      <dgm:spPr/>
      <dgm:t>
        <a:bodyPr/>
        <a:lstStyle/>
        <a:p>
          <a:endParaRPr lang="zh-CN" altLang="en-US" sz="1800" b="1">
            <a:latin typeface="Calibri" panose="020F0502020204030204" pitchFamily="34" charset="0"/>
            <a:ea typeface="微软雅黑" panose="020B0503020204020204" pitchFamily="34" charset="-122"/>
            <a:cs typeface="Calibri" panose="020F0502020204030204" pitchFamily="34" charset="0"/>
          </a:endParaRPr>
        </a:p>
      </dgm:t>
    </dgm:pt>
    <dgm:pt modelId="{FBF3E24D-714A-49AF-B52B-FC456C644AB9}">
      <dgm:prSet phldrT="[文本]" phldr="0" custT="1"/>
      <dgm:spPr>
        <a:solidFill>
          <a:srgbClr val="EC700A"/>
        </a:solidFill>
      </dgm:spPr>
      <dgm:t>
        <a:bodyPr vert="horz" wrap="square"/>
        <a:lstStyle/>
        <a:p>
          <a:pPr>
            <a:lnSpc>
              <a:spcPct val="100000"/>
            </a:lnSpc>
            <a:spcBef>
              <a:spcPct val="0"/>
            </a:spcBef>
            <a:spcAft>
              <a:spcPct val="35000"/>
            </a:spcAft>
          </a:pPr>
          <a:r>
            <a:rPr lang="zh-CN" altLang="en-US" sz="1800" b="1" dirty="0">
              <a:latin typeface="楷体" panose="02010609060101010101" pitchFamily="49" charset="-122"/>
              <a:ea typeface="楷体" panose="02010609060101010101" pitchFamily="49" charset="-122"/>
              <a:cs typeface="Calibri" panose="020F0502020204030204" pitchFamily="34" charset="0"/>
            </a:rPr>
            <a:t>动物饲养</a:t>
          </a:r>
        </a:p>
      </dgm:t>
    </dgm:pt>
    <dgm:pt modelId="{98593314-666A-4F4E-A4C9-70C0AABA10BB}" cxnId="{CE40C3C6-180B-4987-ABFC-5024D3347C4A}" type="parTrans">
      <dgm:prSet/>
      <dgm:spPr/>
      <dgm:t>
        <a:bodyPr/>
        <a:lstStyle/>
        <a:p>
          <a:endParaRPr lang="zh-CN" altLang="en-US" sz="1800" b="1">
            <a:latin typeface="Calibri" panose="020F0502020204030204" pitchFamily="34" charset="0"/>
            <a:ea typeface="微软雅黑" panose="020B0503020204020204" pitchFamily="34" charset="-122"/>
            <a:cs typeface="Calibri" panose="020F0502020204030204" pitchFamily="34" charset="0"/>
          </a:endParaRPr>
        </a:p>
      </dgm:t>
    </dgm:pt>
    <dgm:pt modelId="{BC050690-24CC-471A-9523-4B8C913B2854}" cxnId="{CE40C3C6-180B-4987-ABFC-5024D3347C4A}" type="sibTrans">
      <dgm:prSet/>
      <dgm:spPr/>
      <dgm:t>
        <a:bodyPr/>
        <a:lstStyle/>
        <a:p>
          <a:endParaRPr lang="zh-CN" altLang="en-US" sz="1800" b="1">
            <a:latin typeface="Calibri" panose="020F0502020204030204" pitchFamily="34" charset="0"/>
            <a:ea typeface="微软雅黑" panose="020B0503020204020204" pitchFamily="34" charset="-122"/>
            <a:cs typeface="Calibri" panose="020F0502020204030204" pitchFamily="34" charset="0"/>
          </a:endParaRPr>
        </a:p>
      </dgm:t>
    </dgm:pt>
    <dgm:pt modelId="{9DC1E27C-8A29-41E4-A0D8-9694E22F015A}">
      <dgm:prSet phldrT="[文本]" phldr="0" custT="1"/>
      <dgm:spPr/>
      <dgm:t>
        <a:bodyPr vert="horz" wrap="square"/>
        <a:lstStyle/>
        <a:p>
          <a:pPr>
            <a:lnSpc>
              <a:spcPct val="100000"/>
            </a:lnSpc>
            <a:spcBef>
              <a:spcPct val="0"/>
            </a:spcBef>
            <a:spcAft>
              <a:spcPct val="35000"/>
            </a:spcAft>
          </a:pPr>
          <a:r>
            <a:rPr lang="zh-CN" altLang="en-US" sz="1800" b="1" dirty="0">
              <a:latin typeface="楷体" panose="02010609060101010101" pitchFamily="49" charset="-122"/>
              <a:ea typeface="楷体" panose="02010609060101010101" pitchFamily="49" charset="-122"/>
              <a:cs typeface="Calibri" panose="020F0502020204030204" pitchFamily="34" charset="0"/>
              <a:hlinkClick xmlns:r="http://schemas.openxmlformats.org/officeDocument/2006/relationships" r:id="rId1" action="ppaction://hlinksldjump"/>
            </a:rPr>
            <a:t>模型构建</a:t>
          </a:r>
          <a:endParaRPr lang="zh-CN" altLang="en-US" sz="1800" b="1" dirty="0">
            <a:latin typeface="楷体" panose="02010609060101010101" pitchFamily="49" charset="-122"/>
            <a:ea typeface="楷体" panose="02010609060101010101" pitchFamily="49" charset="-122"/>
            <a:cs typeface="Calibri" panose="020F0502020204030204" pitchFamily="34" charset="0"/>
          </a:endParaRPr>
        </a:p>
      </dgm:t>
    </dgm:pt>
    <dgm:pt modelId="{ABCF830D-0562-4BA6-B85C-92A8973B5640}" cxnId="{15BB9497-CEE5-4CB7-96E7-17E2FECF3E80}" type="parTrans">
      <dgm:prSet/>
      <dgm:spPr/>
      <dgm:t>
        <a:bodyPr/>
        <a:lstStyle/>
        <a:p>
          <a:endParaRPr lang="zh-CN" altLang="en-US" sz="1800" b="1">
            <a:latin typeface="Calibri" panose="020F0502020204030204" pitchFamily="34" charset="0"/>
            <a:ea typeface="微软雅黑" panose="020B0503020204020204" pitchFamily="34" charset="-122"/>
            <a:cs typeface="Calibri" panose="020F0502020204030204" pitchFamily="34" charset="0"/>
          </a:endParaRPr>
        </a:p>
      </dgm:t>
    </dgm:pt>
    <dgm:pt modelId="{25711F25-D522-44BB-84CC-B7F1A1E813C4}" cxnId="{15BB9497-CEE5-4CB7-96E7-17E2FECF3E80}" type="sibTrans">
      <dgm:prSet/>
      <dgm:spPr/>
      <dgm:t>
        <a:bodyPr/>
        <a:lstStyle/>
        <a:p>
          <a:endParaRPr lang="zh-CN" altLang="en-US" sz="1800" b="1">
            <a:latin typeface="Calibri" panose="020F0502020204030204" pitchFamily="34" charset="0"/>
            <a:ea typeface="微软雅黑" panose="020B0503020204020204" pitchFamily="34" charset="-122"/>
            <a:cs typeface="Calibri" panose="020F0502020204030204" pitchFamily="34" charset="0"/>
          </a:endParaRPr>
        </a:p>
      </dgm:t>
    </dgm:pt>
    <dgm:pt modelId="{A518A90D-CDFD-4869-BBFC-BAB4E2F83D7C}">
      <dgm:prSet phldrT="[文本]" phldr="0" custT="1"/>
      <dgm:spPr/>
      <dgm:t>
        <a:bodyPr vert="horz" wrap="square"/>
        <a:lstStyle/>
        <a:p>
          <a:pPr>
            <a:lnSpc>
              <a:spcPct val="100000"/>
            </a:lnSpc>
            <a:spcBef>
              <a:spcPct val="0"/>
            </a:spcBef>
            <a:spcAft>
              <a:spcPct val="35000"/>
            </a:spcAft>
          </a:pPr>
          <a:r>
            <a:rPr lang="zh-CN" altLang="en-US" sz="1800" b="1" dirty="0">
              <a:latin typeface="楷体" panose="02010609060101010101" pitchFamily="49" charset="-122"/>
              <a:ea typeface="楷体" panose="02010609060101010101" pitchFamily="49" charset="-122"/>
              <a:cs typeface="Calibri" panose="020F0502020204030204" pitchFamily="34" charset="0"/>
            </a:rPr>
            <a:t>表型分析</a:t>
          </a:r>
        </a:p>
      </dgm:t>
    </dgm:pt>
    <dgm:pt modelId="{4A8C6635-CBF1-452B-B609-AAE4F9E1B106}" cxnId="{C8EA7AE3-3A0E-47D6-8A39-A20A155E7B01}" type="parTrans">
      <dgm:prSet/>
      <dgm:spPr/>
      <dgm:t>
        <a:bodyPr/>
        <a:lstStyle/>
        <a:p>
          <a:endParaRPr lang="zh-CN" altLang="en-US" sz="1800" b="1">
            <a:latin typeface="Calibri" panose="020F0502020204030204" pitchFamily="34" charset="0"/>
            <a:ea typeface="微软雅黑" panose="020B0503020204020204" pitchFamily="34" charset="-122"/>
            <a:cs typeface="Calibri" panose="020F0502020204030204" pitchFamily="34" charset="0"/>
          </a:endParaRPr>
        </a:p>
      </dgm:t>
    </dgm:pt>
    <dgm:pt modelId="{94435110-A386-4E85-98C3-8AFE01B96327}" cxnId="{C8EA7AE3-3A0E-47D6-8A39-A20A155E7B01}" type="sibTrans">
      <dgm:prSet/>
      <dgm:spPr/>
      <dgm:t>
        <a:bodyPr/>
        <a:lstStyle/>
        <a:p>
          <a:endParaRPr lang="zh-CN" altLang="en-US" sz="1800" b="1">
            <a:latin typeface="Calibri" panose="020F0502020204030204" pitchFamily="34" charset="0"/>
            <a:ea typeface="微软雅黑" panose="020B0503020204020204" pitchFamily="34" charset="-122"/>
            <a:cs typeface="Calibri" panose="020F0502020204030204" pitchFamily="34" charset="0"/>
          </a:endParaRPr>
        </a:p>
      </dgm:t>
    </dgm:pt>
    <dgm:pt modelId="{4D9DEA36-4160-4074-A766-720A06C7E7E1}">
      <dgm:prSet phldrT="[文本]" phldr="0" custT="1"/>
      <dgm:spPr>
        <a:solidFill>
          <a:srgbClr val="536D6A"/>
        </a:solidFill>
      </dgm:spPr>
      <dgm:t>
        <a:bodyPr vert="horz" wrap="square"/>
        <a:lstStyle/>
        <a:p>
          <a:pPr>
            <a:lnSpc>
              <a:spcPct val="100000"/>
            </a:lnSpc>
            <a:spcBef>
              <a:spcPct val="0"/>
            </a:spcBef>
            <a:spcAft>
              <a:spcPct val="35000"/>
            </a:spcAft>
          </a:pPr>
          <a:r>
            <a:rPr lang="zh-CN" altLang="en-US" sz="1800" b="1" dirty="0">
              <a:latin typeface="楷体" panose="02010609060101010101" pitchFamily="49" charset="-122"/>
              <a:ea typeface="楷体" panose="02010609060101010101" pitchFamily="49" charset="-122"/>
              <a:cs typeface="Calibri" panose="020F0502020204030204" pitchFamily="34" charset="0"/>
            </a:rPr>
            <a:t>安全性评价</a:t>
          </a:r>
        </a:p>
      </dgm:t>
    </dgm:pt>
    <dgm:pt modelId="{C2293BC9-33AD-4EB6-9175-4D7F4A03EA4F}" cxnId="{39A83D0E-50BB-406F-BC15-6C87BD7771A9}" type="parTrans">
      <dgm:prSet/>
      <dgm:spPr/>
      <dgm:t>
        <a:bodyPr/>
        <a:lstStyle/>
        <a:p>
          <a:endParaRPr lang="zh-CN" altLang="en-US" sz="1800" b="1">
            <a:latin typeface="Calibri" panose="020F0502020204030204" pitchFamily="34" charset="0"/>
            <a:ea typeface="微软雅黑" panose="020B0503020204020204" pitchFamily="34" charset="-122"/>
            <a:cs typeface="Calibri" panose="020F0502020204030204" pitchFamily="34" charset="0"/>
          </a:endParaRPr>
        </a:p>
      </dgm:t>
    </dgm:pt>
    <dgm:pt modelId="{2EB4E1F8-CF1B-4FCB-AA54-800783DF5983}" cxnId="{39A83D0E-50BB-406F-BC15-6C87BD7771A9}" type="sibTrans">
      <dgm:prSet/>
      <dgm:spPr/>
      <dgm:t>
        <a:bodyPr/>
        <a:lstStyle/>
        <a:p>
          <a:endParaRPr lang="zh-CN" altLang="en-US" sz="1800" b="1">
            <a:latin typeface="Calibri" panose="020F0502020204030204" pitchFamily="34" charset="0"/>
            <a:ea typeface="微软雅黑" panose="020B0503020204020204" pitchFamily="34" charset="-122"/>
            <a:cs typeface="Calibri" panose="020F0502020204030204" pitchFamily="34" charset="0"/>
          </a:endParaRPr>
        </a:p>
      </dgm:t>
    </dgm:pt>
    <dgm:pt modelId="{75763964-CB97-4589-A4E3-2B85A2E7E62E}">
      <dgm:prSet phldrT="[文本]" phldr="0" custT="1"/>
      <dgm:spPr/>
      <dgm:t>
        <a:bodyPr vert="horz" wrap="square"/>
        <a:lstStyle/>
        <a:p>
          <a:pPr>
            <a:lnSpc>
              <a:spcPct val="100000"/>
            </a:lnSpc>
            <a:spcBef>
              <a:spcPct val="0"/>
            </a:spcBef>
            <a:spcAft>
              <a:spcPct val="35000"/>
            </a:spcAft>
          </a:pPr>
          <a:r>
            <a:rPr lang="zh-CN" altLang="en-US" sz="1800" b="1" dirty="0">
              <a:latin typeface="楷体" panose="02010609060101010101" pitchFamily="49" charset="-122"/>
              <a:ea typeface="楷体" panose="02010609060101010101" pitchFamily="49" charset="-122"/>
              <a:cs typeface="Calibri" panose="020F0502020204030204" pitchFamily="34" charset="0"/>
            </a:rPr>
            <a:t>教学培训</a:t>
          </a:r>
        </a:p>
      </dgm:t>
    </dgm:pt>
    <dgm:pt modelId="{DC40BB0C-4ADB-41D2-BCF2-04AC92DDCEDA}" cxnId="{FE622D16-B98E-4B08-A5A5-9E1810F65479}" type="parTrans">
      <dgm:prSet/>
      <dgm:spPr/>
      <dgm:t>
        <a:bodyPr/>
        <a:lstStyle/>
        <a:p>
          <a:endParaRPr lang="zh-CN" altLang="en-US" sz="1800" b="1">
            <a:latin typeface="Calibri" panose="020F0502020204030204" pitchFamily="34" charset="0"/>
            <a:ea typeface="微软雅黑" panose="020B0503020204020204" pitchFamily="34" charset="-122"/>
            <a:cs typeface="Calibri" panose="020F0502020204030204" pitchFamily="34" charset="0"/>
          </a:endParaRPr>
        </a:p>
      </dgm:t>
    </dgm:pt>
    <dgm:pt modelId="{9115CF18-F289-42D0-BAFB-8CEEA7B0D6CC}" cxnId="{FE622D16-B98E-4B08-A5A5-9E1810F65479}" type="sibTrans">
      <dgm:prSet/>
      <dgm:spPr/>
      <dgm:t>
        <a:bodyPr/>
        <a:lstStyle/>
        <a:p>
          <a:endParaRPr lang="zh-CN" altLang="en-US" sz="1800" b="1">
            <a:latin typeface="Calibri" panose="020F0502020204030204" pitchFamily="34" charset="0"/>
            <a:ea typeface="微软雅黑" panose="020B0503020204020204" pitchFamily="34" charset="-122"/>
            <a:cs typeface="Calibri" panose="020F0502020204030204" pitchFamily="34" charset="0"/>
          </a:endParaRPr>
        </a:p>
      </dgm:t>
    </dgm:pt>
    <dgm:pt modelId="{F7B3A902-0954-4F59-A231-F006D5DA0B3A}" type="pres">
      <dgm:prSet presAssocID="{66843704-6CE7-4D32-B0F2-7BC308FDD251}" presName="cycle" presStyleCnt="0">
        <dgm:presLayoutVars>
          <dgm:dir/>
          <dgm:resizeHandles val="exact"/>
        </dgm:presLayoutVars>
      </dgm:prSet>
      <dgm:spPr/>
    </dgm:pt>
    <dgm:pt modelId="{E6D4C1FD-4AC2-47FB-8853-AAC4C5F12FCC}" type="pres">
      <dgm:prSet presAssocID="{86252AC7-4A47-4337-80E3-99185C5B99AD}" presName="arrow" presStyleLbl="node1" presStyleIdx="0" presStyleCnt="6" custScaleX="149931">
        <dgm:presLayoutVars>
          <dgm:bulletEnabled val="1"/>
        </dgm:presLayoutVars>
      </dgm:prSet>
      <dgm:spPr/>
    </dgm:pt>
    <dgm:pt modelId="{1A51BECA-2FBF-4A3E-8ED8-593847DA357F}" type="pres">
      <dgm:prSet presAssocID="{FBF3E24D-714A-49AF-B52B-FC456C644AB9}" presName="arrow" presStyleLbl="node1" presStyleIdx="1" presStyleCnt="6">
        <dgm:presLayoutVars>
          <dgm:bulletEnabled val="1"/>
        </dgm:presLayoutVars>
      </dgm:prSet>
      <dgm:spPr/>
    </dgm:pt>
    <dgm:pt modelId="{D058A796-CAB0-4E37-81AE-BA3F73DB6E2F}" type="pres">
      <dgm:prSet presAssocID="{9DC1E27C-8A29-41E4-A0D8-9694E22F015A}" presName="arrow" presStyleLbl="node1" presStyleIdx="2" presStyleCnt="6" custScaleY="106431" custRadScaleRad="102252" custRadScaleInc="-3979">
        <dgm:presLayoutVars>
          <dgm:bulletEnabled val="1"/>
        </dgm:presLayoutVars>
      </dgm:prSet>
      <dgm:spPr/>
    </dgm:pt>
    <dgm:pt modelId="{1E6F40D5-ED82-4158-AFF1-7B7B1AF656B2}" type="pres">
      <dgm:prSet presAssocID="{A518A90D-CDFD-4869-BBFC-BAB4E2F83D7C}" presName="arrow" presStyleLbl="node1" presStyleIdx="3" presStyleCnt="6" custScaleX="152893">
        <dgm:presLayoutVars>
          <dgm:bulletEnabled val="1"/>
        </dgm:presLayoutVars>
      </dgm:prSet>
      <dgm:spPr/>
    </dgm:pt>
    <dgm:pt modelId="{FB39E9EE-A4C7-4D10-BA63-5EB88BD33D3E}" type="pres">
      <dgm:prSet presAssocID="{4D9DEA36-4160-4074-A766-720A06C7E7E1}" presName="arrow" presStyleLbl="node1" presStyleIdx="4" presStyleCnt="6" custRadScaleRad="102806" custRadScaleInc="6330">
        <dgm:presLayoutVars>
          <dgm:bulletEnabled val="1"/>
        </dgm:presLayoutVars>
      </dgm:prSet>
      <dgm:spPr/>
    </dgm:pt>
    <dgm:pt modelId="{3C341C36-8EBE-47EF-BF41-9E86B26D6479}" type="pres">
      <dgm:prSet presAssocID="{75763964-CB97-4589-A4E3-2B85A2E7E62E}" presName="arrow" presStyleLbl="node1" presStyleIdx="5" presStyleCnt="6">
        <dgm:presLayoutVars>
          <dgm:bulletEnabled val="1"/>
        </dgm:presLayoutVars>
      </dgm:prSet>
      <dgm:spPr/>
    </dgm:pt>
  </dgm:ptLst>
  <dgm:cxnLst>
    <dgm:cxn modelId="{39A83D0E-50BB-406F-BC15-6C87BD7771A9}" srcId="{66843704-6CE7-4D32-B0F2-7BC308FDD251}" destId="{4D9DEA36-4160-4074-A766-720A06C7E7E1}" srcOrd="4" destOrd="0" parTransId="{C2293BC9-33AD-4EB6-9175-4D7F4A03EA4F}" sibTransId="{2EB4E1F8-CF1B-4FCB-AA54-800783DF5983}"/>
    <dgm:cxn modelId="{FE622D16-B98E-4B08-A5A5-9E1810F65479}" srcId="{66843704-6CE7-4D32-B0F2-7BC308FDD251}" destId="{75763964-CB97-4589-A4E3-2B85A2E7E62E}" srcOrd="5" destOrd="0" parTransId="{DC40BB0C-4ADB-41D2-BCF2-04AC92DDCEDA}" sibTransId="{9115CF18-F289-42D0-BAFB-8CEEA7B0D6CC}"/>
    <dgm:cxn modelId="{39C0E821-444A-4A2E-A949-4F29B8488E98}" type="presOf" srcId="{66843704-6CE7-4D32-B0F2-7BC308FDD251}" destId="{F7B3A902-0954-4F59-A231-F006D5DA0B3A}" srcOrd="0" destOrd="0" presId="urn:microsoft.com/office/officeart/2005/8/layout/arrow1"/>
    <dgm:cxn modelId="{9DBBE122-995B-4358-BDE1-A280A0B4D4D5}" srcId="{66843704-6CE7-4D32-B0F2-7BC308FDD251}" destId="{86252AC7-4A47-4337-80E3-99185C5B99AD}" srcOrd="0" destOrd="0" parTransId="{D24DA214-BCC7-4C1A-BDB6-B7B346006A9F}" sibTransId="{881395B5-52A9-4728-A4B0-4770C15B36A7}"/>
    <dgm:cxn modelId="{CD95AD23-9DE0-47ED-9956-9015A57AB036}" type="presOf" srcId="{A518A90D-CDFD-4869-BBFC-BAB4E2F83D7C}" destId="{1E6F40D5-ED82-4158-AFF1-7B7B1AF656B2}" srcOrd="0" destOrd="0" presId="urn:microsoft.com/office/officeart/2005/8/layout/arrow1"/>
    <dgm:cxn modelId="{EBF3FD5E-BAA7-495E-B1A7-E2FFDB82E629}" type="presOf" srcId="{FBF3E24D-714A-49AF-B52B-FC456C644AB9}" destId="{1A51BECA-2FBF-4A3E-8ED8-593847DA357F}" srcOrd="0" destOrd="0" presId="urn:microsoft.com/office/officeart/2005/8/layout/arrow1"/>
    <dgm:cxn modelId="{12F31C59-B239-4A83-94FD-182C110B73FA}" type="presOf" srcId="{86252AC7-4A47-4337-80E3-99185C5B99AD}" destId="{E6D4C1FD-4AC2-47FB-8853-AAC4C5F12FCC}" srcOrd="0" destOrd="0" presId="urn:microsoft.com/office/officeart/2005/8/layout/arrow1"/>
    <dgm:cxn modelId="{F246DC8A-9DBB-456D-8098-866D81984A4E}" type="presOf" srcId="{4D9DEA36-4160-4074-A766-720A06C7E7E1}" destId="{FB39E9EE-A4C7-4D10-BA63-5EB88BD33D3E}" srcOrd="0" destOrd="0" presId="urn:microsoft.com/office/officeart/2005/8/layout/arrow1"/>
    <dgm:cxn modelId="{E5E5FE94-71A1-44BE-9008-5B0BC6A542AE}" type="presOf" srcId="{9DC1E27C-8A29-41E4-A0D8-9694E22F015A}" destId="{D058A796-CAB0-4E37-81AE-BA3F73DB6E2F}" srcOrd="0" destOrd="0" presId="urn:microsoft.com/office/officeart/2005/8/layout/arrow1"/>
    <dgm:cxn modelId="{15BB9497-CEE5-4CB7-96E7-17E2FECF3E80}" srcId="{66843704-6CE7-4D32-B0F2-7BC308FDD251}" destId="{9DC1E27C-8A29-41E4-A0D8-9694E22F015A}" srcOrd="2" destOrd="0" parTransId="{ABCF830D-0562-4BA6-B85C-92A8973B5640}" sibTransId="{25711F25-D522-44BB-84CC-B7F1A1E813C4}"/>
    <dgm:cxn modelId="{2D7D81AC-91DD-4C96-9102-8B4462B64111}" type="presOf" srcId="{75763964-CB97-4589-A4E3-2B85A2E7E62E}" destId="{3C341C36-8EBE-47EF-BF41-9E86B26D6479}" srcOrd="0" destOrd="0" presId="urn:microsoft.com/office/officeart/2005/8/layout/arrow1"/>
    <dgm:cxn modelId="{CE40C3C6-180B-4987-ABFC-5024D3347C4A}" srcId="{66843704-6CE7-4D32-B0F2-7BC308FDD251}" destId="{FBF3E24D-714A-49AF-B52B-FC456C644AB9}" srcOrd="1" destOrd="0" parTransId="{98593314-666A-4F4E-A4C9-70C0AABA10BB}" sibTransId="{BC050690-24CC-471A-9523-4B8C913B2854}"/>
    <dgm:cxn modelId="{C8EA7AE3-3A0E-47D6-8A39-A20A155E7B01}" srcId="{66843704-6CE7-4D32-B0F2-7BC308FDD251}" destId="{A518A90D-CDFD-4869-BBFC-BAB4E2F83D7C}" srcOrd="3" destOrd="0" parTransId="{4A8C6635-CBF1-452B-B609-AAE4F9E1B106}" sibTransId="{94435110-A386-4E85-98C3-8AFE01B96327}"/>
    <dgm:cxn modelId="{0569D3D2-EDDB-4629-A7A2-089A3333848D}" type="presParOf" srcId="{F7B3A902-0954-4F59-A231-F006D5DA0B3A}" destId="{E6D4C1FD-4AC2-47FB-8853-AAC4C5F12FCC}" srcOrd="0" destOrd="0" presId="urn:microsoft.com/office/officeart/2005/8/layout/arrow1"/>
    <dgm:cxn modelId="{AE90D062-E9D5-4E64-8929-34284B669CA3}" type="presParOf" srcId="{F7B3A902-0954-4F59-A231-F006D5DA0B3A}" destId="{1A51BECA-2FBF-4A3E-8ED8-593847DA357F}" srcOrd="1" destOrd="0" presId="urn:microsoft.com/office/officeart/2005/8/layout/arrow1"/>
    <dgm:cxn modelId="{F9C9A681-99E8-4A07-AAEB-554BA236D627}" type="presParOf" srcId="{F7B3A902-0954-4F59-A231-F006D5DA0B3A}" destId="{D058A796-CAB0-4E37-81AE-BA3F73DB6E2F}" srcOrd="2" destOrd="0" presId="urn:microsoft.com/office/officeart/2005/8/layout/arrow1"/>
    <dgm:cxn modelId="{40E53737-3FD6-4B72-B923-F1BA60BC8053}" type="presParOf" srcId="{F7B3A902-0954-4F59-A231-F006D5DA0B3A}" destId="{1E6F40D5-ED82-4158-AFF1-7B7B1AF656B2}" srcOrd="3" destOrd="0" presId="urn:microsoft.com/office/officeart/2005/8/layout/arrow1"/>
    <dgm:cxn modelId="{C6B4288C-A5B1-4095-8612-DB68EFE37885}" type="presParOf" srcId="{F7B3A902-0954-4F59-A231-F006D5DA0B3A}" destId="{FB39E9EE-A4C7-4D10-BA63-5EB88BD33D3E}" srcOrd="4" destOrd="0" presId="urn:microsoft.com/office/officeart/2005/8/layout/arrow1"/>
    <dgm:cxn modelId="{6DDA2B93-2C17-497D-95D5-5F58DF2A92FD}" type="presParOf" srcId="{F7B3A902-0954-4F59-A231-F006D5DA0B3A}" destId="{3C341C36-8EBE-47EF-BF41-9E86B26D6479}" srcOrd="5" destOrd="0" presId="urn:microsoft.com/office/officeart/2005/8/layout/arrow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F3B180-EB3F-46C6-B6EC-83B9BDE1CBEA}" type="doc">
      <dgm:prSet loTypeId="urn:microsoft.com/office/officeart/2005/8/layout/process1" loCatId="process" qsTypeId="urn:microsoft.com/office/officeart/2005/8/quickstyle/simple3" qsCatId="3D" csTypeId="urn:microsoft.com/office/officeart/2005/8/colors/colorful4" csCatId="colorful" phldr="1"/>
      <dgm:spPr/>
    </dgm:pt>
    <dgm:pt modelId="{153E0968-7CC0-4428-A9FA-A69890395CB0}">
      <dgm:prSet phldrT="[文本]" phldr="0" custT="0"/>
      <dgm:spPr/>
      <dgm:t>
        <a:bodyPr vert="horz" wrap="square"/>
        <a:p>
          <a:pPr>
            <a:lnSpc>
              <a:spcPct val="100000"/>
            </a:lnSpc>
            <a:spcBef>
              <a:spcPct val="0"/>
            </a:spcBef>
            <a:spcAft>
              <a:spcPct val="35000"/>
            </a:spcAft>
          </a:pPr>
          <a:r>
            <a:rPr lang="zh-CN" altLang="en-US" dirty="0"/>
            <a:t>带</a:t>
          </a:r>
          <a:r>
            <a:rPr lang="zh-CN" altLang="en-US" dirty="0"/>
            <a:t>两</a:t>
          </a:r>
          <a:r>
            <a:rPr lang="zh-CN" altLang="en-US" dirty="0"/>
            <a:t>证</a:t>
          </a:r>
          <a:r>
            <a:rPr lang="en-US" altLang="zh-CN" dirty="0"/>
            <a:t>+</a:t>
          </a:r>
          <a:r>
            <a:rPr lang="zh-CN" altLang="en-US" dirty="0"/>
            <a:t>身份证</a:t>
          </a:r>
          <a:r>
            <a:rPr lang="en-US" altLang="zh-CN" dirty="0"/>
            <a:t/>
          </a:r>
          <a:endParaRPr lang="en-US" altLang="zh-CN" dirty="0"/>
        </a:p>
        <a:p>
          <a:pPr>
            <a:lnSpc>
              <a:spcPct val="100000"/>
            </a:lnSpc>
            <a:spcBef>
              <a:spcPct val="0"/>
            </a:spcBef>
            <a:spcAft>
              <a:spcPct val="35000"/>
            </a:spcAft>
          </a:pPr>
          <a:r>
            <a:rPr lang="zh-CN" altLang="en-US" dirty="0"/>
            <a:t>录入信息</a:t>
          </a:r>
          <a:r>
            <a:rPr/>
            <a:t/>
          </a:r>
          <a:endParaRPr/>
        </a:p>
      </dgm:t>
    </dgm:pt>
    <dgm:pt modelId="{16650EE6-AD93-44FF-8942-367F521789D9}" cxnId="{4502D66E-63B1-4B2C-B8D7-A20079B9E64F}" type="parTrans">
      <dgm:prSet/>
      <dgm:spPr/>
      <dgm:t>
        <a:bodyPr/>
        <a:lstStyle/>
        <a:p>
          <a:endParaRPr lang="zh-CN" altLang="en-US"/>
        </a:p>
      </dgm:t>
    </dgm:pt>
    <dgm:pt modelId="{CBAF929E-504A-4FF6-8BBC-C4F781F15CEF}" cxnId="{4502D66E-63B1-4B2C-B8D7-A20079B9E64F}" type="sibTrans">
      <dgm:prSet/>
      <dgm:spPr/>
      <dgm:t>
        <a:bodyPr/>
        <a:lstStyle/>
        <a:p>
          <a:endParaRPr lang="zh-CN" altLang="en-US"/>
        </a:p>
      </dgm:t>
    </dgm:pt>
    <dgm:pt modelId="{CAC85588-40A2-4C23-AEF1-D60FCF5C9C0D}">
      <dgm:prSet phldrT="[文本]"/>
      <dgm:spPr/>
      <dgm:t>
        <a:bodyPr/>
        <a:lstStyle/>
        <a:p>
          <a:r>
            <a:rPr lang="zh-CN" altLang="en-US" dirty="0"/>
            <a:t>确定区域</a:t>
          </a:r>
          <a:endParaRPr lang="en-US" altLang="zh-CN" dirty="0"/>
        </a:p>
        <a:p>
          <a:r>
            <a:rPr lang="zh-CN" altLang="en-US" dirty="0"/>
            <a:t>约带教</a:t>
          </a:r>
        </a:p>
      </dgm:t>
    </dgm:pt>
    <dgm:pt modelId="{C364FDF2-6F2D-4F64-9D67-80592DE9C48B}" cxnId="{F39EF906-3871-48E1-8B7A-5D115AAAC64F}" type="parTrans">
      <dgm:prSet/>
      <dgm:spPr/>
      <dgm:t>
        <a:bodyPr/>
        <a:lstStyle/>
        <a:p>
          <a:endParaRPr lang="zh-CN" altLang="en-US"/>
        </a:p>
      </dgm:t>
    </dgm:pt>
    <dgm:pt modelId="{63FFB659-3C80-4798-B5FF-E867765F75C6}" cxnId="{F39EF906-3871-48E1-8B7A-5D115AAAC64F}" type="sibTrans">
      <dgm:prSet/>
      <dgm:spPr/>
      <dgm:t>
        <a:bodyPr/>
        <a:lstStyle/>
        <a:p>
          <a:endParaRPr lang="zh-CN" altLang="en-US"/>
        </a:p>
      </dgm:t>
    </dgm:pt>
    <dgm:pt modelId="{AA986295-4E22-4C75-8740-0E3BC7D521B6}">
      <dgm:prSet phldrT="[文本]"/>
      <dgm:spPr/>
      <dgm:t>
        <a:bodyPr/>
        <a:lstStyle/>
        <a:p>
          <a:r>
            <a:rPr lang="zh-CN" altLang="en-US" dirty="0"/>
            <a:t>开通门禁</a:t>
          </a:r>
          <a:endParaRPr lang="en-US" altLang="zh-CN" dirty="0"/>
        </a:p>
      </dgm:t>
    </dgm:pt>
    <dgm:pt modelId="{DA0AD9E3-A46D-4286-843C-801E400A27A1}" cxnId="{DC784D9B-FCBA-4323-9FD8-EE68202CEF0F}" type="parTrans">
      <dgm:prSet/>
      <dgm:spPr/>
      <dgm:t>
        <a:bodyPr/>
        <a:lstStyle/>
        <a:p>
          <a:endParaRPr lang="zh-CN" altLang="en-US"/>
        </a:p>
      </dgm:t>
    </dgm:pt>
    <dgm:pt modelId="{3A379512-33D3-46D1-AD33-E1A2220C1546}" cxnId="{DC784D9B-FCBA-4323-9FD8-EE68202CEF0F}" type="sibTrans">
      <dgm:prSet/>
      <dgm:spPr/>
      <dgm:t>
        <a:bodyPr/>
        <a:lstStyle/>
        <a:p>
          <a:endParaRPr lang="zh-CN" altLang="en-US"/>
        </a:p>
      </dgm:t>
    </dgm:pt>
    <dgm:pt modelId="{BEF02956-B486-436E-AD52-1826D775F120}" type="pres">
      <dgm:prSet presAssocID="{5FF3B180-EB3F-46C6-B6EC-83B9BDE1CBEA}" presName="Name0" presStyleCnt="0">
        <dgm:presLayoutVars>
          <dgm:dir/>
          <dgm:resizeHandles val="exact"/>
        </dgm:presLayoutVars>
      </dgm:prSet>
      <dgm:spPr/>
    </dgm:pt>
    <dgm:pt modelId="{1323015F-6EEA-4EAA-9E41-D16A08488F5A}" type="pres">
      <dgm:prSet presAssocID="{153E0968-7CC0-4428-A9FA-A69890395CB0}" presName="node" presStyleLbl="node1" presStyleIdx="0" presStyleCnt="3">
        <dgm:presLayoutVars>
          <dgm:bulletEnabled val="1"/>
        </dgm:presLayoutVars>
      </dgm:prSet>
      <dgm:spPr/>
    </dgm:pt>
    <dgm:pt modelId="{86BEABD4-8DA6-4560-A42A-9A8E53059DC7}" type="pres">
      <dgm:prSet presAssocID="{CBAF929E-504A-4FF6-8BBC-C4F781F15CEF}" presName="sibTrans" presStyleLbl="sibTrans2D1" presStyleIdx="0" presStyleCnt="2"/>
      <dgm:spPr/>
    </dgm:pt>
    <dgm:pt modelId="{C351F05C-29FE-4BA4-9A26-C00DF5888067}" type="pres">
      <dgm:prSet presAssocID="{CBAF929E-504A-4FF6-8BBC-C4F781F15CEF}" presName="connectorText" presStyleCnt="0"/>
      <dgm:spPr/>
    </dgm:pt>
    <dgm:pt modelId="{89809767-710C-4906-A9F2-9A04ADD13478}" type="pres">
      <dgm:prSet presAssocID="{CAC85588-40A2-4C23-AEF1-D60FCF5C9C0D}" presName="node" presStyleLbl="node1" presStyleIdx="1" presStyleCnt="3">
        <dgm:presLayoutVars>
          <dgm:bulletEnabled val="1"/>
        </dgm:presLayoutVars>
      </dgm:prSet>
      <dgm:spPr/>
    </dgm:pt>
    <dgm:pt modelId="{DB6B146A-6B9B-4AEA-A081-E1FC3A0A6258}" type="pres">
      <dgm:prSet presAssocID="{63FFB659-3C80-4798-B5FF-E867765F75C6}" presName="sibTrans" presStyleLbl="sibTrans2D1" presStyleIdx="1" presStyleCnt="2"/>
      <dgm:spPr/>
    </dgm:pt>
    <dgm:pt modelId="{FDEC0FF0-D613-41B7-9BDF-22D44B933CBE}" type="pres">
      <dgm:prSet presAssocID="{63FFB659-3C80-4798-B5FF-E867765F75C6}" presName="connectorText" presStyleCnt="0"/>
      <dgm:spPr/>
    </dgm:pt>
    <dgm:pt modelId="{1CDAEE44-A057-4CEB-BA72-137B0FD9EC37}" type="pres">
      <dgm:prSet presAssocID="{AA986295-4E22-4C75-8740-0E3BC7D521B6}" presName="node" presStyleLbl="node1" presStyleIdx="2" presStyleCnt="3" custLinFactNeighborX="-3145" custLinFactNeighborY="-925">
        <dgm:presLayoutVars>
          <dgm:bulletEnabled val="1"/>
        </dgm:presLayoutVars>
      </dgm:prSet>
      <dgm:spPr/>
    </dgm:pt>
  </dgm:ptLst>
  <dgm:cxnLst>
    <dgm:cxn modelId="{4502D66E-63B1-4B2C-B8D7-A20079B9E64F}" srcId="{5FF3B180-EB3F-46C6-B6EC-83B9BDE1CBEA}" destId="{153E0968-7CC0-4428-A9FA-A69890395CB0}" srcOrd="0" destOrd="0" parTransId="{16650EE6-AD93-44FF-8942-367F521789D9}" sibTransId="{CBAF929E-504A-4FF6-8BBC-C4F781F15CEF}"/>
    <dgm:cxn modelId="{F39EF906-3871-48E1-8B7A-5D115AAAC64F}" srcId="{5FF3B180-EB3F-46C6-B6EC-83B9BDE1CBEA}" destId="{CAC85588-40A2-4C23-AEF1-D60FCF5C9C0D}" srcOrd="1" destOrd="0" parTransId="{C364FDF2-6F2D-4F64-9D67-80592DE9C48B}" sibTransId="{63FFB659-3C80-4798-B5FF-E867765F75C6}"/>
    <dgm:cxn modelId="{DC784D9B-FCBA-4323-9FD8-EE68202CEF0F}" srcId="{5FF3B180-EB3F-46C6-B6EC-83B9BDE1CBEA}" destId="{AA986295-4E22-4C75-8740-0E3BC7D521B6}" srcOrd="2" destOrd="0" parTransId="{DA0AD9E3-A46D-4286-843C-801E400A27A1}" sibTransId="{3A379512-33D3-46D1-AD33-E1A2220C1546}"/>
    <dgm:cxn modelId="{0F9F18BD-BDD5-4B46-8A9D-7486E41B50EF}" type="presOf" srcId="{5FF3B180-EB3F-46C6-B6EC-83B9BDE1CBEA}" destId="{BEF02956-B486-436E-AD52-1826D775F120}" srcOrd="0" destOrd="0" presId="urn:microsoft.com/office/officeart/2005/8/layout/process1"/>
    <dgm:cxn modelId="{575035FE-645B-4C2B-9691-DD23C8E24E3E}" type="presParOf" srcId="{BEF02956-B486-436E-AD52-1826D775F120}" destId="{1323015F-6EEA-4EAA-9E41-D16A08488F5A}" srcOrd="0" destOrd="0" presId="urn:microsoft.com/office/officeart/2005/8/layout/process1"/>
    <dgm:cxn modelId="{09A840A0-8E89-41B7-AAC3-FDB24B114E94}" type="presOf" srcId="{153E0968-7CC0-4428-A9FA-A69890395CB0}" destId="{1323015F-6EEA-4EAA-9E41-D16A08488F5A}" srcOrd="0" destOrd="0" presId="urn:microsoft.com/office/officeart/2005/8/layout/process1"/>
    <dgm:cxn modelId="{2FF7E85D-306F-49C1-9BDF-5D0502727524}" type="presParOf" srcId="{BEF02956-B486-436E-AD52-1826D775F120}" destId="{86BEABD4-8DA6-4560-A42A-9A8E53059DC7}" srcOrd="1" destOrd="0" presId="urn:microsoft.com/office/officeart/2005/8/layout/process1"/>
    <dgm:cxn modelId="{AB07D72B-ECDF-4A4B-8BDD-64B889600C1B}" type="presOf" srcId="{CBAF929E-504A-4FF6-8BBC-C4F781F15CEF}" destId="{86BEABD4-8DA6-4560-A42A-9A8E53059DC7}" srcOrd="0" destOrd="0" presId="urn:microsoft.com/office/officeart/2005/8/layout/process1"/>
    <dgm:cxn modelId="{DC355459-36C1-4574-8272-D37854A11974}" type="presParOf" srcId="{86BEABD4-8DA6-4560-A42A-9A8E53059DC7}" destId="{C351F05C-29FE-4BA4-9A26-C00DF5888067}" srcOrd="0" destOrd="1" presId="urn:microsoft.com/office/officeart/2005/8/layout/process1"/>
    <dgm:cxn modelId="{F691BBE2-2645-4BD7-A73E-387D817EE955}" type="presOf" srcId="{CBAF929E-504A-4FF6-8BBC-C4F781F15CEF}" destId="{C351F05C-29FE-4BA4-9A26-C00DF5888067}" srcOrd="1" destOrd="0" presId="urn:microsoft.com/office/officeart/2005/8/layout/process1"/>
    <dgm:cxn modelId="{94134DED-0D7A-44C9-8FAA-06BB6852DF4A}" type="presParOf" srcId="{BEF02956-B486-436E-AD52-1826D775F120}" destId="{89809767-710C-4906-A9F2-9A04ADD13478}" srcOrd="2" destOrd="0" presId="urn:microsoft.com/office/officeart/2005/8/layout/process1"/>
    <dgm:cxn modelId="{F2B19DCB-A388-4555-AD4A-D0A2A4155B50}" type="presOf" srcId="{CAC85588-40A2-4C23-AEF1-D60FCF5C9C0D}" destId="{89809767-710C-4906-A9F2-9A04ADD13478}" srcOrd="0" destOrd="0" presId="urn:microsoft.com/office/officeart/2005/8/layout/process1"/>
    <dgm:cxn modelId="{0D56369F-5233-4C9B-A4B3-7F1563CEE757}" type="presParOf" srcId="{BEF02956-B486-436E-AD52-1826D775F120}" destId="{DB6B146A-6B9B-4AEA-A081-E1FC3A0A6258}" srcOrd="3" destOrd="0" presId="urn:microsoft.com/office/officeart/2005/8/layout/process1"/>
    <dgm:cxn modelId="{7AD03AFF-9D72-435C-AB64-386CE2FD031F}" type="presOf" srcId="{63FFB659-3C80-4798-B5FF-E867765F75C6}" destId="{DB6B146A-6B9B-4AEA-A081-E1FC3A0A6258}" srcOrd="0" destOrd="0" presId="urn:microsoft.com/office/officeart/2005/8/layout/process1"/>
    <dgm:cxn modelId="{541C96C3-F9B9-4D78-895B-6AFA8927761B}" type="presParOf" srcId="{DB6B146A-6B9B-4AEA-A081-E1FC3A0A6258}" destId="{FDEC0FF0-D613-41B7-9BDF-22D44B933CBE}" srcOrd="0" destOrd="3" presId="urn:microsoft.com/office/officeart/2005/8/layout/process1"/>
    <dgm:cxn modelId="{E9575B33-ACF8-4211-8DE3-3E248F3F309B}" type="presOf" srcId="{63FFB659-3C80-4798-B5FF-E867765F75C6}" destId="{FDEC0FF0-D613-41B7-9BDF-22D44B933CBE}" srcOrd="1" destOrd="0" presId="urn:microsoft.com/office/officeart/2005/8/layout/process1"/>
    <dgm:cxn modelId="{8235F6EF-3E29-40B7-949C-0AC3E06B761B}" type="presParOf" srcId="{BEF02956-B486-436E-AD52-1826D775F120}" destId="{1CDAEE44-A057-4CEB-BA72-137B0FD9EC37}" srcOrd="4" destOrd="0" presId="urn:microsoft.com/office/officeart/2005/8/layout/process1"/>
    <dgm:cxn modelId="{C0784319-9CF3-4C98-8385-7D81685D6422}" type="presOf" srcId="{AA986295-4E22-4C75-8740-0E3BC7D521B6}" destId="{1CDAEE44-A057-4CEB-BA72-137B0FD9EC37}"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065168" cy="5040560"/>
        <a:chOff x="0" y="0"/>
        <a:chExt cx="6065168" cy="5040560"/>
      </a:xfrm>
    </dsp:grpSpPr>
    <dsp:sp modelId="{E6D4C1FD-4AC2-47FB-8853-AAC4C5F12FCC}">
      <dsp:nvSpPr>
        <dsp:cNvPr id="3" name="上箭头 2"/>
        <dsp:cNvSpPr/>
      </dsp:nvSpPr>
      <dsp:spPr bwMode="white">
        <a:xfrm>
          <a:off x="2166330" y="0"/>
          <a:ext cx="1732508" cy="1732508"/>
        </a:xfrm>
        <a:prstGeom prst="upArrow">
          <a:avLst>
            <a:gd name="adj1" fmla="val 50000"/>
            <a:gd name="adj2" fmla="val 35000"/>
          </a:avLst>
        </a:prstGeom>
        <a:solidFill>
          <a:srgbClr val="00B050"/>
        </a:solidFill>
      </dsp:spPr>
      <dsp:style>
        <a:lnRef idx="2">
          <a:schemeClr val="lt1"/>
        </a:lnRef>
        <a:fillRef idx="1">
          <a:schemeClr val="accent2"/>
        </a:fillRef>
        <a:effectRef idx="0">
          <a:scrgbClr r="0" g="0" b="0"/>
        </a:effectRef>
        <a:fontRef idx="minor">
          <a:schemeClr val="lt1"/>
        </a:fontRef>
      </dsp:style>
      <dsp:txBody>
        <a:bodyPr vert="horz" wrap="square" lIns="128016" tIns="128016" rIns="128016" bIns="128016"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b="1" dirty="0">
              <a:latin typeface="楷体" panose="02010609060101010101" pitchFamily="49" charset="-122"/>
              <a:ea typeface="楷体" panose="02010609060101010101" pitchFamily="49" charset="-122"/>
              <a:cs typeface="Calibri" panose="020F0502020204030204" pitchFamily="34" charset="0"/>
            </a:rPr>
            <a:t>动物</a:t>
          </a:r>
          <a:r>
            <a:rPr lang="zh-CN" altLang="en-US" sz="1800" b="1" dirty="0">
              <a:solidFill>
                <a:schemeClr val="bg1"/>
              </a:solidFill>
              <a:latin typeface="楷体" panose="02010609060101010101" pitchFamily="49" charset="-122"/>
              <a:ea typeface="楷体" panose="02010609060101010101" pitchFamily="49" charset="-122"/>
              <a:cs typeface="Calibri" panose="020F0502020204030204" pitchFamily="34" charset="0"/>
            </a:rPr>
            <a:t>生产</a:t>
          </a:r>
          <a:endParaRPr lang="zh-CN" altLang="en-US" sz="1600" b="1" dirty="0">
            <a:latin typeface="楷体" panose="02010609060101010101" pitchFamily="49" charset="-122"/>
            <a:ea typeface="楷体" panose="02010609060101010101" pitchFamily="49" charset="-122"/>
            <a:cs typeface="Calibri" panose="020F0502020204030204" pitchFamily="34" charset="0"/>
          </a:endParaRPr>
        </a:p>
      </dsp:txBody>
      <dsp:txXfrm>
        <a:off x="2166330" y="0"/>
        <a:ext cx="1732508" cy="1732508"/>
      </dsp:txXfrm>
    </dsp:sp>
    <dsp:sp modelId="{1A51BECA-2FBF-4A3E-8ED8-593847DA357F}">
      <dsp:nvSpPr>
        <dsp:cNvPr id="4" name="上箭头 3"/>
        <dsp:cNvSpPr/>
      </dsp:nvSpPr>
      <dsp:spPr bwMode="white">
        <a:xfrm rot="3600000">
          <a:off x="3598759" y="827013"/>
          <a:ext cx="1732508" cy="1732508"/>
        </a:xfrm>
        <a:prstGeom prst="upArrow">
          <a:avLst>
            <a:gd name="adj1" fmla="val 50000"/>
            <a:gd name="adj2" fmla="val 35000"/>
          </a:avLst>
        </a:prstGeom>
        <a:solidFill>
          <a:srgbClr val="EC700A"/>
        </a:solidFill>
      </dsp:spPr>
      <dsp:style>
        <a:lnRef idx="2">
          <a:schemeClr val="lt1"/>
        </a:lnRef>
        <a:fillRef idx="1">
          <a:schemeClr val="accent3"/>
        </a:fillRef>
        <a:effectRef idx="0">
          <a:scrgbClr r="0" g="0" b="0"/>
        </a:effectRef>
        <a:fontRef idx="minor">
          <a:schemeClr val="lt1"/>
        </a:fontRef>
      </dsp:style>
      <dsp:txBody>
        <a:bodyPr rot="-5400000" vert="horz" wrap="square" lIns="128016" tIns="128016" rIns="128016" bIns="128016"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b="1" dirty="0">
              <a:latin typeface="楷体" panose="02010609060101010101" pitchFamily="49" charset="-122"/>
              <a:ea typeface="楷体" panose="02010609060101010101" pitchFamily="49" charset="-122"/>
              <a:cs typeface="Calibri" panose="020F0502020204030204" pitchFamily="34" charset="0"/>
            </a:rPr>
            <a:t>动物饲养</a:t>
          </a:r>
        </a:p>
      </dsp:txBody>
      <dsp:txXfrm rot="3600000">
        <a:off x="3598759" y="827013"/>
        <a:ext cx="1732508" cy="1732508"/>
      </dsp:txXfrm>
    </dsp:sp>
    <dsp:sp modelId="{D058A796-CAB0-4E37-81AE-BA3F73DB6E2F}">
      <dsp:nvSpPr>
        <dsp:cNvPr id="5" name="上箭头 4"/>
        <dsp:cNvSpPr/>
      </dsp:nvSpPr>
      <dsp:spPr bwMode="white">
        <a:xfrm rot="7200000">
          <a:off x="3664972" y="2437917"/>
          <a:ext cx="1732508" cy="1732508"/>
        </a:xfrm>
        <a:prstGeom prst="upArrow">
          <a:avLst>
            <a:gd name="adj1" fmla="val 50000"/>
            <a:gd name="adj2" fmla="val 35000"/>
          </a:avLst>
        </a:prstGeom>
      </dsp:spPr>
      <dsp:style>
        <a:lnRef idx="2">
          <a:schemeClr val="lt1"/>
        </a:lnRef>
        <a:fillRef idx="1">
          <a:schemeClr val="accent4"/>
        </a:fillRef>
        <a:effectRef idx="0">
          <a:scrgbClr r="0" g="0" b="0"/>
        </a:effectRef>
        <a:fontRef idx="minor">
          <a:schemeClr val="lt1"/>
        </a:fontRef>
      </dsp:style>
      <dsp:txBody>
        <a:bodyPr rot="-5400000" vert="horz" wrap="square" lIns="128016" tIns="128016" rIns="128016" bIns="128016"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b="1" dirty="0">
              <a:latin typeface="楷体" panose="02010609060101010101" pitchFamily="49" charset="-122"/>
              <a:ea typeface="楷体" panose="02010609060101010101" pitchFamily="49" charset="-122"/>
              <a:cs typeface="Calibri" panose="020F0502020204030204" pitchFamily="34" charset="0"/>
              <a:hlinkClick r:id="rId1" action="ppaction://hlinksldjump"/>
            </a:rPr>
            <a:t>模型构建</a:t>
          </a:r>
          <a:endParaRPr lang="zh-CN" altLang="en-US" sz="1800" b="1" dirty="0">
            <a:latin typeface="楷体" panose="02010609060101010101" pitchFamily="49" charset="-122"/>
            <a:ea typeface="楷体" panose="02010609060101010101" pitchFamily="49" charset="-122"/>
            <a:cs typeface="Calibri" panose="020F0502020204030204" pitchFamily="34" charset="0"/>
          </a:endParaRPr>
        </a:p>
      </dsp:txBody>
      <dsp:txXfrm rot="7200000">
        <a:off x="3664972" y="2437917"/>
        <a:ext cx="1732508" cy="1732508"/>
      </dsp:txXfrm>
    </dsp:sp>
    <dsp:sp modelId="{1E6F40D5-ED82-4158-AFF1-7B7B1AF656B2}">
      <dsp:nvSpPr>
        <dsp:cNvPr id="6" name="上箭头 5"/>
        <dsp:cNvSpPr/>
      </dsp:nvSpPr>
      <dsp:spPr bwMode="white">
        <a:xfrm rot="10800000">
          <a:off x="2166330" y="3308052"/>
          <a:ext cx="1732508" cy="1732508"/>
        </a:xfrm>
        <a:prstGeom prst="upArrow">
          <a:avLst>
            <a:gd name="adj1" fmla="val 50000"/>
            <a:gd name="adj2" fmla="val 35000"/>
          </a:avLst>
        </a:prstGeom>
      </dsp:spPr>
      <dsp:style>
        <a:lnRef idx="2">
          <a:schemeClr val="lt1"/>
        </a:lnRef>
        <a:fillRef idx="1">
          <a:schemeClr val="accent5"/>
        </a:fillRef>
        <a:effectRef idx="0">
          <a:scrgbClr r="0" g="0" b="0"/>
        </a:effectRef>
        <a:fontRef idx="minor">
          <a:schemeClr val="lt1"/>
        </a:fontRef>
      </dsp:style>
      <dsp:txBody>
        <a:bodyPr rot="10800000" vert="horz" wrap="square" lIns="128016" tIns="128016" rIns="128016" bIns="128016"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b="1" dirty="0">
              <a:latin typeface="楷体" panose="02010609060101010101" pitchFamily="49" charset="-122"/>
              <a:ea typeface="楷体" panose="02010609060101010101" pitchFamily="49" charset="-122"/>
              <a:cs typeface="Calibri" panose="020F0502020204030204" pitchFamily="34" charset="0"/>
            </a:rPr>
            <a:t>表型分析</a:t>
          </a:r>
        </a:p>
      </dsp:txBody>
      <dsp:txXfrm rot="10800000">
        <a:off x="2166330" y="3308052"/>
        <a:ext cx="1732508" cy="1732508"/>
      </dsp:txXfrm>
    </dsp:sp>
    <dsp:sp modelId="{FB39E9EE-A4C7-4D10-BA63-5EB88BD33D3E}">
      <dsp:nvSpPr>
        <dsp:cNvPr id="7" name="上箭头 6"/>
        <dsp:cNvSpPr/>
      </dsp:nvSpPr>
      <dsp:spPr bwMode="white">
        <a:xfrm rot="14400000">
          <a:off x="640624" y="2404833"/>
          <a:ext cx="1732508" cy="1732508"/>
        </a:xfrm>
        <a:prstGeom prst="upArrow">
          <a:avLst>
            <a:gd name="adj1" fmla="val 50000"/>
            <a:gd name="adj2" fmla="val 35000"/>
          </a:avLst>
        </a:prstGeom>
        <a:solidFill>
          <a:srgbClr val="536D6A"/>
        </a:solidFill>
      </dsp:spPr>
      <dsp:style>
        <a:lnRef idx="2">
          <a:schemeClr val="lt1"/>
        </a:lnRef>
        <a:fillRef idx="1">
          <a:schemeClr val="accent6"/>
        </a:fillRef>
        <a:effectRef idx="0">
          <a:scrgbClr r="0" g="0" b="0"/>
        </a:effectRef>
        <a:fontRef idx="minor">
          <a:schemeClr val="lt1"/>
        </a:fontRef>
      </dsp:style>
      <dsp:txBody>
        <a:bodyPr rot="5400000" vert="horz" wrap="square" lIns="128016" tIns="128016" rIns="128016" bIns="128016"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b="1" dirty="0">
              <a:latin typeface="楷体" panose="02010609060101010101" pitchFamily="49" charset="-122"/>
              <a:ea typeface="楷体" panose="02010609060101010101" pitchFamily="49" charset="-122"/>
              <a:cs typeface="Calibri" panose="020F0502020204030204" pitchFamily="34" charset="0"/>
            </a:rPr>
            <a:t>安全性评价</a:t>
          </a:r>
        </a:p>
      </dsp:txBody>
      <dsp:txXfrm rot="14400000">
        <a:off x="640624" y="2404833"/>
        <a:ext cx="1732508" cy="1732508"/>
      </dsp:txXfrm>
    </dsp:sp>
    <dsp:sp modelId="{3C341C36-8EBE-47EF-BF41-9E86B26D6479}">
      <dsp:nvSpPr>
        <dsp:cNvPr id="8" name="上箭头 7"/>
        <dsp:cNvSpPr/>
      </dsp:nvSpPr>
      <dsp:spPr bwMode="white">
        <a:xfrm rot="18000000">
          <a:off x="733901" y="827013"/>
          <a:ext cx="1732508" cy="1732508"/>
        </a:xfrm>
        <a:prstGeom prst="upArrow">
          <a:avLst>
            <a:gd name="adj1" fmla="val 50000"/>
            <a:gd name="adj2" fmla="val 35000"/>
          </a:avLst>
        </a:prstGeom>
      </dsp:spPr>
      <dsp:style>
        <a:lnRef idx="2">
          <a:schemeClr val="lt1"/>
        </a:lnRef>
        <a:fillRef idx="1">
          <a:schemeClr val="accent2"/>
        </a:fillRef>
        <a:effectRef idx="0">
          <a:scrgbClr r="0" g="0" b="0"/>
        </a:effectRef>
        <a:fontRef idx="minor">
          <a:schemeClr val="lt1"/>
        </a:fontRef>
      </dsp:style>
      <dsp:txBody>
        <a:bodyPr rot="5400000" vert="horz" wrap="square" lIns="128016" tIns="128016" rIns="128016" bIns="128016"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b="1" dirty="0">
              <a:latin typeface="楷体" panose="02010609060101010101" pitchFamily="49" charset="-122"/>
              <a:ea typeface="楷体" panose="02010609060101010101" pitchFamily="49" charset="-122"/>
              <a:cs typeface="Calibri" panose="020F0502020204030204" pitchFamily="34" charset="0"/>
            </a:rPr>
            <a:t>教学培训</a:t>
          </a:r>
        </a:p>
      </dsp:txBody>
      <dsp:txXfrm rot="18000000">
        <a:off x="733901" y="827013"/>
        <a:ext cx="1732508" cy="1732508"/>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032921" cy="1875032"/>
        <a:chOff x="0" y="0"/>
        <a:chExt cx="7032921" cy="1875032"/>
      </a:xfrm>
    </dsp:grpSpPr>
    <dsp:sp modelId="{1323015F-6EEA-4EAA-9E41-D16A08488F5A}">
      <dsp:nvSpPr>
        <dsp:cNvPr id="3" name="圆角矩形 2"/>
        <dsp:cNvSpPr/>
      </dsp:nvSpPr>
      <dsp:spPr bwMode="white">
        <a:xfrm>
          <a:off x="0" y="382285"/>
          <a:ext cx="1850769" cy="1110461"/>
        </a:xfrm>
        <a:prstGeom prst="roundRect">
          <a:avLst>
            <a:gd name="adj" fmla="val 10000"/>
          </a:avLst>
        </a:prstGeom>
        <a:sp3d prstMaterial="dkEdge">
          <a:bevelT w="8200" h="38100"/>
        </a:sp3d>
      </dsp:spPr>
      <dsp:style>
        <a:lnRef idx="0">
          <a:schemeClr val="lt1"/>
        </a:lnRef>
        <a:fillRef idx="2">
          <a:schemeClr val="accent4">
            <a:hueOff val="0"/>
            <a:satOff val="0"/>
            <a:lumOff val="0"/>
            <a:alpha val="100000"/>
          </a:schemeClr>
        </a:fillRef>
        <a:effectRef idx="1">
          <a:scrgbClr r="0" g="0" b="0"/>
        </a:effectRef>
        <a:fontRef idx="minor">
          <a:schemeClr val="dk1"/>
        </a:fontRef>
      </dsp:style>
      <dsp:txBody>
        <a:bodyPr vert="horz" wrap="square"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dirty="0"/>
            <a:t>带</a:t>
          </a:r>
          <a:r>
            <a:rPr lang="zh-CN" altLang="en-US" dirty="0"/>
            <a:t>两</a:t>
          </a:r>
          <a:r>
            <a:rPr lang="zh-CN" altLang="en-US" dirty="0"/>
            <a:t>证</a:t>
          </a:r>
          <a:r>
            <a:rPr lang="en-US" altLang="zh-CN" dirty="0"/>
            <a:t>+</a:t>
          </a:r>
          <a:r>
            <a:rPr lang="zh-CN" altLang="en-US" dirty="0"/>
            <a:t>身份证</a:t>
          </a:r>
          <a:endParaRPr lang="en-US" altLang="zh-CN" dirty="0"/>
        </a:p>
        <a:p>
          <a:pPr lvl="0">
            <a:lnSpc>
              <a:spcPct val="100000"/>
            </a:lnSpc>
            <a:spcBef>
              <a:spcPct val="0"/>
            </a:spcBef>
            <a:spcAft>
              <a:spcPct val="35000"/>
            </a:spcAft>
          </a:pPr>
          <a:r>
            <a:rPr lang="zh-CN" altLang="en-US" dirty="0"/>
            <a:t>录入信息</a:t>
          </a:r>
        </a:p>
      </dsp:txBody>
      <dsp:txXfrm>
        <a:off x="0" y="382285"/>
        <a:ext cx="1850769" cy="1110461"/>
      </dsp:txXfrm>
    </dsp:sp>
    <dsp:sp modelId="{86BEABD4-8DA6-4560-A42A-9A8E53059DC7}">
      <dsp:nvSpPr>
        <dsp:cNvPr id="4" name="右箭头 3"/>
        <dsp:cNvSpPr/>
      </dsp:nvSpPr>
      <dsp:spPr bwMode="white">
        <a:xfrm>
          <a:off x="2024741" y="708021"/>
          <a:ext cx="392363" cy="458991"/>
        </a:xfrm>
        <a:prstGeom prst="rightArrow">
          <a:avLst>
            <a:gd name="adj1" fmla="val 60000"/>
            <a:gd name="adj2" fmla="val 50000"/>
          </a:avLst>
        </a:prstGeom>
      </dsp:spPr>
      <dsp:style>
        <a:lnRef idx="0">
          <a:schemeClr val="lt1"/>
        </a:lnRef>
        <a:fillRef idx="2">
          <a:schemeClr val="accent4">
            <a:hueOff val="0"/>
            <a:satOff val="0"/>
            <a:lumOff val="0"/>
            <a:alpha val="100000"/>
          </a:schemeClr>
        </a:fillRef>
        <a:effectRef idx="1">
          <a:scrgbClr r="0" g="0" b="0"/>
        </a:effectRef>
        <a:fontRef idx="minor">
          <a:schemeClr val="dk1"/>
        </a:fontRef>
      </dsp:style>
      <dsp:txBody>
        <a:bodyPr lIns="0" tIns="0" rIns="0" bIns="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endParaRPr lang="zh-CN" altLang="en-US"/>
        </a:p>
      </dsp:txBody>
      <dsp:txXfrm>
        <a:off x="2024741" y="708021"/>
        <a:ext cx="392363" cy="458991"/>
      </dsp:txXfrm>
    </dsp:sp>
    <dsp:sp modelId="{89809767-710C-4906-A9F2-9A04ADD13478}">
      <dsp:nvSpPr>
        <dsp:cNvPr id="5" name="圆角矩形 4"/>
        <dsp:cNvSpPr/>
      </dsp:nvSpPr>
      <dsp:spPr bwMode="white">
        <a:xfrm>
          <a:off x="2591076" y="382285"/>
          <a:ext cx="1850769" cy="1110461"/>
        </a:xfrm>
        <a:prstGeom prst="roundRect">
          <a:avLst>
            <a:gd name="adj" fmla="val 10000"/>
          </a:avLst>
        </a:prstGeom>
        <a:sp3d prstMaterial="dkEdge">
          <a:bevelT w="8200" h="38100"/>
        </a:sp3d>
      </dsp:spPr>
      <dsp:style>
        <a:lnRef idx="0">
          <a:schemeClr val="lt1"/>
        </a:lnRef>
        <a:fillRef idx="2">
          <a:schemeClr val="accent4">
            <a:hueOff val="4890000"/>
            <a:satOff val="-20391"/>
            <a:lumOff val="4706"/>
            <a:alpha val="100000"/>
          </a:schemeClr>
        </a:fillRef>
        <a:effectRef idx="1">
          <a:scrgbClr r="0" g="0" b="0"/>
        </a:effectRef>
        <a:fontRef idx="minor">
          <a:schemeClr val="dk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dirty="0"/>
            <a:t>确定区域</a:t>
          </a:r>
          <a:endParaRPr lang="en-US" altLang="zh-CN" dirty="0"/>
        </a:p>
        <a:p>
          <a:pPr lvl="0">
            <a:lnSpc>
              <a:spcPct val="100000"/>
            </a:lnSpc>
            <a:spcBef>
              <a:spcPct val="0"/>
            </a:spcBef>
            <a:spcAft>
              <a:spcPct val="35000"/>
            </a:spcAft>
          </a:pPr>
          <a:r>
            <a:rPr lang="zh-CN" altLang="en-US" dirty="0"/>
            <a:t>约带教</a:t>
          </a:r>
        </a:p>
      </dsp:txBody>
      <dsp:txXfrm>
        <a:off x="2591076" y="382285"/>
        <a:ext cx="1850769" cy="1110461"/>
      </dsp:txXfrm>
    </dsp:sp>
    <dsp:sp modelId="{DB6B146A-6B9B-4AEA-A081-E1FC3A0A6258}">
      <dsp:nvSpPr>
        <dsp:cNvPr id="6" name="右箭头 5"/>
        <dsp:cNvSpPr/>
      </dsp:nvSpPr>
      <dsp:spPr bwMode="white">
        <a:xfrm rot="-13751">
          <a:off x="4610344" y="702885"/>
          <a:ext cx="380026" cy="458991"/>
        </a:xfrm>
        <a:prstGeom prst="rightArrow">
          <a:avLst>
            <a:gd name="adj1" fmla="val 60000"/>
            <a:gd name="adj2" fmla="val 50000"/>
          </a:avLst>
        </a:prstGeom>
      </dsp:spPr>
      <dsp:style>
        <a:lnRef idx="0">
          <a:schemeClr val="lt1"/>
        </a:lnRef>
        <a:fillRef idx="2">
          <a:schemeClr val="accent4">
            <a:hueOff val="9780000"/>
            <a:satOff val="-40783"/>
            <a:lumOff val="9412"/>
            <a:alpha val="100000"/>
          </a:schemeClr>
        </a:fillRef>
        <a:effectRef idx="1">
          <a:scrgbClr r="0" g="0" b="0"/>
        </a:effectRef>
        <a:fontRef idx="minor">
          <a:schemeClr val="dk1"/>
        </a:fontRef>
      </dsp:style>
      <dsp:txBody>
        <a:bodyPr lIns="0" tIns="0" rIns="0" bIns="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endParaRPr lang="zh-CN" altLang="en-US"/>
        </a:p>
      </dsp:txBody>
      <dsp:txXfrm rot="-13751">
        <a:off x="4610344" y="702885"/>
        <a:ext cx="380026" cy="458991"/>
      </dsp:txXfrm>
    </dsp:sp>
    <dsp:sp modelId="{1CDAEE44-A057-4CEB-BA72-137B0FD9EC37}">
      <dsp:nvSpPr>
        <dsp:cNvPr id="7" name="圆角矩形 6"/>
        <dsp:cNvSpPr/>
      </dsp:nvSpPr>
      <dsp:spPr bwMode="white">
        <a:xfrm>
          <a:off x="5158870" y="372014"/>
          <a:ext cx="1850769" cy="1110461"/>
        </a:xfrm>
        <a:prstGeom prst="roundRect">
          <a:avLst>
            <a:gd name="adj" fmla="val 10000"/>
          </a:avLst>
        </a:prstGeom>
        <a:sp3d prstMaterial="dkEdge">
          <a:bevelT w="8200" h="38100"/>
        </a:sp3d>
      </dsp:spPr>
      <dsp:style>
        <a:lnRef idx="0">
          <a:schemeClr val="lt1"/>
        </a:lnRef>
        <a:fillRef idx="2">
          <a:schemeClr val="accent4">
            <a:hueOff val="9780000"/>
            <a:satOff val="-40783"/>
            <a:lumOff val="9412"/>
            <a:alpha val="100000"/>
          </a:schemeClr>
        </a:fillRef>
        <a:effectRef idx="1">
          <a:scrgbClr r="0" g="0" b="0"/>
        </a:effectRef>
        <a:fontRef idx="minor">
          <a:schemeClr val="dk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dirty="0"/>
            <a:t>开通门禁</a:t>
          </a:r>
          <a:endParaRPr lang="en-US" altLang="zh-CN" dirty="0"/>
        </a:p>
      </dsp:txBody>
      <dsp:txXfrm>
        <a:off x="5158870" y="372014"/>
        <a:ext cx="1850769" cy="1110461"/>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69AEB-1CDB-4E2B-86A2-0BF89B3C3AE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7A265-3A06-4786-9C03-120E6E0E6FE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27CBE9-A8A6-4BD2-AA88-0074DF55389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第一章   总则</a:t>
            </a:r>
            <a:endParaRPr lang="en-US" altLang="zh-CN" dirty="0"/>
          </a:p>
          <a:p>
            <a:r>
              <a:rPr lang="zh-CN" altLang="en-US" dirty="0"/>
              <a:t>第二章 </a:t>
            </a:r>
            <a:endParaRPr lang="zh-CN" altLang="en-US" dirty="0"/>
          </a:p>
        </p:txBody>
      </p:sp>
      <p:sp>
        <p:nvSpPr>
          <p:cNvPr id="4" name="灯片编号占位符 3"/>
          <p:cNvSpPr>
            <a:spLocks noGrp="1"/>
          </p:cNvSpPr>
          <p:nvPr>
            <p:ph type="sldNum" sz="quarter" idx="5"/>
          </p:nvPr>
        </p:nvSpPr>
        <p:spPr/>
        <p:txBody>
          <a:bodyPr/>
          <a:lstStyle/>
          <a:p>
            <a:fld id="{1C07A265-3A06-4786-9C03-120E6E0E6FE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8E880B-CAD3-4491-ABC1-E7874D890B2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18E880B-CAD3-4491-ABC1-E7874D890B2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E27CBE9-A8A6-4BD2-AA88-0074DF55389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省培训记录卡延续</a:t>
            </a:r>
            <a:endParaRPr lang="zh-CN" altLang="en-US"/>
          </a:p>
          <a:p>
            <a:r>
              <a:rPr lang="zh-CN" altLang="en-US"/>
              <a:t>新生凭《学生证》、《动物中心准入证》在饲养部备案，申请进入中心设施开展实验。半年后提供本人《江苏省培训记录卡》、</a:t>
            </a:r>
            <a:endParaRPr lang="zh-CN" altLang="en-US"/>
          </a:p>
          <a:p>
            <a:r>
              <a:rPr lang="en-US" altLang="zh-CN"/>
              <a:t>2.1 </a:t>
            </a:r>
            <a:r>
              <a:rPr lang="zh-CN" altLang="en-US"/>
              <a:t>中心实验动物设施规定未有重大变化，无重新培训的需求。</a:t>
            </a:r>
            <a:endParaRPr lang="zh-CN" altLang="en-US"/>
          </a:p>
          <a:p>
            <a:r>
              <a:rPr lang="en-US" altLang="zh-CN"/>
              <a:t>2.2 </a:t>
            </a:r>
            <a:r>
              <a:rPr lang="zh-CN" altLang="en-US"/>
              <a:t>申请人准入证到期前，半年内仍在动物中心开展动物实验，并有从事进行动物设施录。</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27CBE9-A8A6-4BD2-AA88-0074DF55389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27CBE9-A8A6-4BD2-AA88-0074DF55389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重大突发新传染病，是指我国境内首次出现或者已经宣布消</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A56F79F-3CC9-4CB4-93AB-A22F100B2A0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EDAC77-7C66-424F-861C-31F17B273F1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DA56F79F-3CC9-4CB4-93AB-A22F100B2A0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EDAC77-7C66-424F-861C-31F17B273F1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DA56F79F-3CC9-4CB4-93AB-A22F100B2A0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EDAC77-7C66-424F-861C-31F17B273F1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12" name="Content Placeholder 2"/>
          <p:cNvSpPr>
            <a:spLocks noGrp="1"/>
          </p:cNvSpPr>
          <p:nvPr>
            <p:ph sz="quarter" idx="13"/>
          </p:nvPr>
        </p:nvSpPr>
        <p:spPr>
          <a:xfrm>
            <a:off x="913773" y="2367094"/>
            <a:ext cx="10363827" cy="3424107"/>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C80E3E-43DC-4E3A-9F7F-5FCC184A1D6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DA56F79F-3CC9-4CB4-93AB-A22F100B2A0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EDAC77-7C66-424F-861C-31F17B273F1D}"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p:txBody>
          <a:bodyPr/>
          <a:lstStyle/>
          <a:p>
            <a:fld id="{DA56F79F-3CC9-4CB4-93AB-A22F100B2A0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EDAC77-7C66-424F-861C-31F17B273F1D}"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DA56F79F-3CC9-4CB4-93AB-A22F100B2A06}"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6EDAC77-7C66-424F-861C-31F17B273F1D}"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DA56F79F-3CC9-4CB4-93AB-A22F100B2A06}"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6EDAC77-7C66-424F-861C-31F17B273F1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DA56F79F-3CC9-4CB4-93AB-A22F100B2A06}"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6EDAC77-7C66-424F-861C-31F17B273F1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56F79F-3CC9-4CB4-93AB-A22F100B2A06}"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6EDAC77-7C66-424F-861C-31F17B273F1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DA56F79F-3CC9-4CB4-93AB-A22F100B2A06}"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6EDAC77-7C66-424F-861C-31F17B273F1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DA56F79F-3CC9-4CB4-93AB-A22F100B2A06}"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6EDAC77-7C66-424F-861C-31F17B273F1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56F79F-3CC9-4CB4-93AB-A22F100B2A06}"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DAC77-7C66-424F-861C-31F17B273F1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8.xml"/><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2.xml"/><Relationship Id="rId2" Type="http://schemas.openxmlformats.org/officeDocument/2006/relationships/image" Target="../media/image29.png"/><Relationship Id="rId1"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1.png"/><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tags" Target="../tags/tag10.xml"/><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image" Target="../media/image34.png"/><Relationship Id="rId2" Type="http://schemas.openxmlformats.org/officeDocument/2006/relationships/tags" Target="../tags/tag12.xml"/><Relationship Id="rId1" Type="http://schemas.openxmlformats.org/officeDocument/2006/relationships/tags" Target="../tags/tag11.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6.png"/><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image" Target="../media/image35.png"/><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image" Target="../media/image37.png"/><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wmf"/><Relationship Id="rId7" Type="http://schemas.openxmlformats.org/officeDocument/2006/relationships/oleObject" Target="../embeddings/oleObject1.bin"/><Relationship Id="rId6" Type="http://schemas.openxmlformats.org/officeDocument/2006/relationships/tags" Target="../tags/tag1.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0" Type="http://schemas.openxmlformats.org/officeDocument/2006/relationships/vmlDrawing" Target="../drawings/vmlDrawing1.vml"/><Relationship Id="rId1"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image" Target="../media/image39.png"/><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image" Target="../media/image38.png"/><Relationship Id="rId12" Type="http://schemas.openxmlformats.org/officeDocument/2006/relationships/slideLayout" Target="../slideLayouts/slideLayout7.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tags" Target="../tags/tag26.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5.xml"/><Relationship Id="rId1" Type="http://schemas.openxmlformats.org/officeDocument/2006/relationships/image" Target="../media/image41.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36.xml"/><Relationship Id="rId2" Type="http://schemas.openxmlformats.org/officeDocument/2006/relationships/image" Target="../media/image43.png"/><Relationship Id="rId1"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7.xml"/><Relationship Id="rId1" Type="http://schemas.openxmlformats.org/officeDocument/2006/relationships/image" Target="../media/image42.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tags" Target="../tags/tag38.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tags" Target="../tags/tag3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0.xml"/><Relationship Id="rId1"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12.xml"/><Relationship Id="rId7" Type="http://schemas.microsoft.com/office/2007/relationships/diagramDrawing" Target="../diagrams/drawing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3" Type="http://schemas.openxmlformats.org/officeDocument/2006/relationships/diagramData" Target="../diagrams/data2.xml"/><Relationship Id="rId2" Type="http://schemas.openxmlformats.org/officeDocument/2006/relationships/image" Target="../media/image51.jpeg"/><Relationship Id="rId1" Type="http://schemas.openxmlformats.org/officeDocument/2006/relationships/image" Target="../media/image50.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2.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2.xml"/><Relationship Id="rId2" Type="http://schemas.openxmlformats.org/officeDocument/2006/relationships/tags" Target="../tags/tag43.xml"/><Relationship Id="rId1" Type="http://schemas.openxmlformats.org/officeDocument/2006/relationships/image" Target="../media/image52.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image" Target="../media/image53.png"/><Relationship Id="rId1" Type="http://schemas.openxmlformats.org/officeDocument/2006/relationships/tags" Target="../tags/tag4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7.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9.xml"/><Relationship Id="rId1"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0.xml"/><Relationship Id="rId1" Type="http://schemas.openxmlformats.org/officeDocument/2006/relationships/image" Target="../media/image55.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51.xml"/><Relationship Id="rId2" Type="http://schemas.openxmlformats.org/officeDocument/2006/relationships/image" Target="../media/image57.jpeg"/><Relationship Id="rId1" Type="http://schemas.openxmlformats.org/officeDocument/2006/relationships/image" Target="../media/image56.emf"/></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3.xml"/><Relationship Id="rId1" Type="http://schemas.openxmlformats.org/officeDocument/2006/relationships/tags" Target="../tags/tag52.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xml"/><Relationship Id="rId3" Type="http://schemas.microsoft.com/office/2007/relationships/hdphoto" Target="../media/image8.wdp"/><Relationship Id="rId2" Type="http://schemas.openxmlformats.org/officeDocument/2006/relationships/image" Target="../media/image7.jpeg"/><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8.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4.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5.xml"/></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9.png"/><Relationship Id="rId2" Type="http://schemas.openxmlformats.org/officeDocument/2006/relationships/image" Target="../media/image28.png"/><Relationship Id="rId1" Type="http://schemas.openxmlformats.org/officeDocument/2006/relationships/hyperlink" Target="mailto:jdwsq@njmu.edu.cn"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tags" Target="../tags/tag3.xml"/><Relationship Id="rId2" Type="http://schemas.openxmlformats.org/officeDocument/2006/relationships/image" Target="../media/image10.png"/><Relationship Id="rId1"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6.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58.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9.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60.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61.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62.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63.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6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4.xml"/><Relationship Id="rId3" Type="http://schemas.microsoft.com/office/2007/relationships/hdphoto" Target="../media/image15.wdp"/><Relationship Id="rId2" Type="http://schemas.openxmlformats.org/officeDocument/2006/relationships/image" Target="../media/image14.png"/><Relationship Id="rId1" Type="http://schemas.openxmlformats.org/officeDocument/2006/relationships/image" Target="../media/image1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image" Target="../media/image64.jpeg"/><Relationship Id="rId1" Type="http://schemas.openxmlformats.org/officeDocument/2006/relationships/tags" Target="../tags/tag65.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6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7.png"/><Relationship Id="rId2" Type="http://schemas.openxmlformats.org/officeDocument/2006/relationships/tags" Target="../tags/tag5.xml"/><Relationship Id="rId1" Type="http://schemas.openxmlformats.org/officeDocument/2006/relationships/image" Target="../media/image16.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503885" y="271455"/>
            <a:ext cx="7649765" cy="2362201"/>
          </a:xfrm>
        </p:spPr>
        <p:txBody>
          <a:bodyPr anchor="ctr">
            <a:normAutofit/>
          </a:bodyPr>
          <a:lstStyle/>
          <a:p>
            <a:pPr>
              <a:lnSpc>
                <a:spcPct val="100000"/>
              </a:lnSpc>
              <a:spcBef>
                <a:spcPts val="0"/>
              </a:spcBef>
              <a:spcAft>
                <a:spcPts val="1200"/>
              </a:spcAft>
            </a:pPr>
            <a:r>
              <a:rPr lang="zh-CN" altLang="en-US" sz="4400" dirty="0">
                <a:solidFill>
                  <a:schemeClr val="tx1"/>
                </a:solidFill>
                <a:latin typeface="黑体" panose="02010609060101010101" pitchFamily="49" charset="-122"/>
                <a:ea typeface="黑体" panose="02010609060101010101" pitchFamily="49" charset="-122"/>
                <a:cs typeface="黑体" panose="02010609060101010101" pitchFamily="49" charset="-122"/>
              </a:rPr>
              <a:t>动物中心</a:t>
            </a:r>
            <a:br>
              <a:rPr lang="zh-CN" altLang="en-US" sz="4400" dirty="0">
                <a:solidFill>
                  <a:schemeClr val="tx1"/>
                </a:solidFill>
                <a:latin typeface="黑体" panose="02010609060101010101" pitchFamily="49" charset="-122"/>
                <a:ea typeface="黑体" panose="02010609060101010101" pitchFamily="49" charset="-122"/>
                <a:cs typeface="黑体" panose="02010609060101010101" pitchFamily="49" charset="-122"/>
              </a:rPr>
            </a:br>
            <a:r>
              <a:rPr lang="zh-CN" altLang="en-US" sz="4400" dirty="0">
                <a:solidFill>
                  <a:schemeClr val="tx1"/>
                </a:solidFill>
                <a:latin typeface="黑体" panose="02010609060101010101" pitchFamily="49" charset="-122"/>
                <a:ea typeface="黑体" panose="02010609060101010101" pitchFamily="49" charset="-122"/>
                <a:cs typeface="黑体" panose="02010609060101010101" pitchFamily="49" charset="-122"/>
              </a:rPr>
              <a:t>实验动物使用设施</a:t>
            </a:r>
            <a:br>
              <a:rPr lang="zh-CN" altLang="en-US" sz="4400" dirty="0">
                <a:solidFill>
                  <a:schemeClr val="tx1"/>
                </a:solidFill>
                <a:latin typeface="黑体" panose="02010609060101010101" pitchFamily="49" charset="-122"/>
                <a:ea typeface="黑体" panose="02010609060101010101" pitchFamily="49" charset="-122"/>
                <a:cs typeface="黑体" panose="02010609060101010101" pitchFamily="49" charset="-122"/>
              </a:rPr>
            </a:br>
            <a:r>
              <a:rPr lang="zh-CN" altLang="en-US" sz="4400" dirty="0">
                <a:solidFill>
                  <a:schemeClr val="tx1"/>
                </a:solidFill>
                <a:latin typeface="黑体" panose="02010609060101010101" pitchFamily="49" charset="-122"/>
                <a:ea typeface="黑体" panose="02010609060101010101" pitchFamily="49" charset="-122"/>
                <a:cs typeface="黑体" panose="02010609060101010101" pitchFamily="49" charset="-122"/>
              </a:rPr>
              <a:t>准入培训</a:t>
            </a:r>
            <a:endParaRPr lang="zh-CN" altLang="en-US" sz="4400" dirty="0">
              <a:solidFill>
                <a:schemeClr val="tx1"/>
              </a:solidFill>
              <a:latin typeface="黑体" panose="02010609060101010101" pitchFamily="49" charset="-122"/>
              <a:ea typeface="黑体" panose="02010609060101010101" pitchFamily="49" charset="-122"/>
              <a:cs typeface="黑体" panose="02010609060101010101" pitchFamily="49" charset="-122"/>
            </a:endParaRPr>
          </a:p>
        </p:txBody>
      </p:sp>
      <p:pic>
        <p:nvPicPr>
          <p:cNvPr id="3" name="Picture 6" descr="http://iacuc.njmu.edu.cn:8080/cmsbackend/upload/images/%E6%96%B0%E9%97%BB/20200426%E5%8A%A8%E7%AE%A1%E4%BC%9A%E5%8F%8A%E7%BA%AA%E5%BF%B5/202004262.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0548" r="3014"/>
          <a:stretch>
            <a:fillRect/>
          </a:stretch>
        </p:blipFill>
        <p:spPr bwMode="auto">
          <a:xfrm>
            <a:off x="2649086" y="2146102"/>
            <a:ext cx="6712958" cy="4349325"/>
          </a:xfrm>
          <a:prstGeom prst="rect">
            <a:avLst/>
          </a:prstGeom>
          <a:noFill/>
          <a:ln>
            <a:noFill/>
          </a:ln>
          <a:effectLst>
            <a:reflection stA="0" endPos="65000" dist="50800" dir="5400000" sy="-100000" algn="bl" rotWithShape="0"/>
            <a:softEdge rad="1079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4352925" y="5801880"/>
            <a:ext cx="5800725"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南京医科大学医药实验动物中心</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王蕴\1项目部\宣传\新宣传册\原图\IMG_0064.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704770" y="2033442"/>
            <a:ext cx="2655241" cy="1991431"/>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3440" y="2033441"/>
            <a:ext cx="2641600" cy="1981200"/>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r="8139" b="7435"/>
          <a:stretch>
            <a:fillRect/>
          </a:stretch>
        </p:blipFill>
        <p:spPr>
          <a:xfrm>
            <a:off x="1827142" y="2033441"/>
            <a:ext cx="2634198" cy="1990800"/>
          </a:xfrm>
          <a:prstGeom prst="rect">
            <a:avLst/>
          </a:prstGeom>
        </p:spPr>
      </p:pic>
      <p:sp>
        <p:nvSpPr>
          <p:cNvPr id="9" name="文本框 8"/>
          <p:cNvSpPr txBox="1"/>
          <p:nvPr/>
        </p:nvSpPr>
        <p:spPr>
          <a:xfrm>
            <a:off x="964565" y="711200"/>
            <a:ext cx="3496945" cy="1014730"/>
          </a:xfrm>
          <a:prstGeom prst="rect">
            <a:avLst/>
          </a:prstGeom>
          <a:noFill/>
        </p:spPr>
        <p:txBody>
          <a:bodyPr wrap="square" rtlCol="0">
            <a:spAutoFit/>
          </a:bodyPr>
          <a:lstStyle/>
          <a:p>
            <a:pPr algn="ctr"/>
            <a:r>
              <a:rPr lang="zh-CN" altLang="en-US" sz="2000" b="1" dirty="0"/>
              <a:t>小鼠</a:t>
            </a:r>
            <a:r>
              <a:rPr lang="en-US" altLang="zh-CN" sz="2000" b="1" dirty="0"/>
              <a:t>/</a:t>
            </a:r>
            <a:r>
              <a:rPr lang="zh-CN" altLang="en-US" sz="2000" b="1" dirty="0"/>
              <a:t>仓鼠</a:t>
            </a:r>
            <a:r>
              <a:rPr lang="en-US" altLang="zh-CN" sz="2000" b="1" dirty="0"/>
              <a:t>IVC</a:t>
            </a:r>
            <a:endParaRPr lang="en-US" altLang="zh-CN" sz="2000" b="1" dirty="0"/>
          </a:p>
          <a:p>
            <a:pPr algn="ctr"/>
            <a:r>
              <a:rPr lang="zh-CN" altLang="en-US" sz="2000" b="1" dirty="0"/>
              <a:t>方形，插拔型</a:t>
            </a:r>
            <a:endParaRPr lang="en-US" altLang="zh-CN" sz="2000" b="1" dirty="0"/>
          </a:p>
          <a:p>
            <a:pPr algn="ctr"/>
            <a:r>
              <a:rPr lang="zh-CN" altLang="en-US" sz="2000" b="1" dirty="0"/>
              <a:t>江宁</a:t>
            </a:r>
            <a:r>
              <a:rPr lang="en-US" altLang="zh-CN" sz="2000" b="1" dirty="0"/>
              <a:t>A</a:t>
            </a:r>
            <a:r>
              <a:rPr lang="zh-CN" altLang="en-US" sz="2000" b="1" dirty="0"/>
              <a:t>、</a:t>
            </a:r>
            <a:r>
              <a:rPr lang="en-US" altLang="zh-CN" sz="2000" b="1" dirty="0"/>
              <a:t>F</a:t>
            </a:r>
            <a:r>
              <a:rPr lang="zh-CN" altLang="en-US" sz="2000" b="1" dirty="0"/>
              <a:t>区、五台</a:t>
            </a:r>
            <a:r>
              <a:rPr lang="en-US" altLang="zh-CN" sz="2000" b="1" dirty="0"/>
              <a:t>K</a:t>
            </a:r>
            <a:r>
              <a:rPr lang="zh-CN" altLang="en-US" sz="2000" b="1" dirty="0"/>
              <a:t>、</a:t>
            </a:r>
            <a:r>
              <a:rPr lang="en-US" altLang="zh-CN" sz="2000" b="1" dirty="0"/>
              <a:t>L</a:t>
            </a:r>
            <a:r>
              <a:rPr lang="zh-CN" altLang="en-US" sz="2000" b="1" dirty="0"/>
              <a:t>区</a:t>
            </a:r>
            <a:endParaRPr lang="zh-CN" altLang="en-US" sz="2000" b="1" dirty="0"/>
          </a:p>
        </p:txBody>
      </p:sp>
      <p:sp>
        <p:nvSpPr>
          <p:cNvPr id="12" name="文本框 11"/>
          <p:cNvSpPr txBox="1"/>
          <p:nvPr/>
        </p:nvSpPr>
        <p:spPr>
          <a:xfrm>
            <a:off x="4704966" y="779945"/>
            <a:ext cx="2902285" cy="1014730"/>
          </a:xfrm>
          <a:prstGeom prst="rect">
            <a:avLst/>
          </a:prstGeom>
          <a:noFill/>
        </p:spPr>
        <p:txBody>
          <a:bodyPr wrap="square" rtlCol="0">
            <a:spAutoFit/>
          </a:bodyPr>
          <a:lstStyle/>
          <a:p>
            <a:pPr algn="ctr"/>
            <a:r>
              <a:rPr lang="zh-CN" altLang="en-US" sz="2000" b="1" dirty="0"/>
              <a:t>小鼠</a:t>
            </a:r>
            <a:r>
              <a:rPr lang="en-US" altLang="zh-CN" sz="2000" b="1" dirty="0"/>
              <a:t>EVC</a:t>
            </a:r>
            <a:endParaRPr lang="en-US" altLang="zh-CN" sz="2000" b="1" dirty="0"/>
          </a:p>
          <a:p>
            <a:pPr algn="ctr"/>
            <a:r>
              <a:rPr lang="zh-CN" altLang="en-US" sz="2000" b="1" dirty="0"/>
              <a:t>扇形，无金属网格，水瓶垂直倒置，</a:t>
            </a:r>
            <a:r>
              <a:rPr lang="en-US" altLang="zh-CN" sz="2000" b="1" dirty="0"/>
              <a:t>B</a:t>
            </a:r>
            <a:r>
              <a:rPr lang="zh-CN" altLang="en-US" sz="2000" b="1" dirty="0"/>
              <a:t>、</a:t>
            </a:r>
            <a:r>
              <a:rPr lang="en-US" altLang="zh-CN" sz="2000" b="1" dirty="0"/>
              <a:t>D</a:t>
            </a:r>
            <a:r>
              <a:rPr lang="zh-CN" altLang="en-US" sz="2000" b="1" dirty="0"/>
              <a:t>区</a:t>
            </a:r>
            <a:endParaRPr lang="zh-CN" altLang="en-US" sz="2000" b="1" dirty="0"/>
          </a:p>
        </p:txBody>
      </p:sp>
      <p:sp>
        <p:nvSpPr>
          <p:cNvPr id="13" name="文本框 12"/>
          <p:cNvSpPr txBox="1"/>
          <p:nvPr/>
        </p:nvSpPr>
        <p:spPr>
          <a:xfrm>
            <a:off x="7701866" y="889114"/>
            <a:ext cx="2902285" cy="1014730"/>
          </a:xfrm>
          <a:prstGeom prst="rect">
            <a:avLst/>
          </a:prstGeom>
          <a:noFill/>
        </p:spPr>
        <p:txBody>
          <a:bodyPr wrap="square" rtlCol="0">
            <a:spAutoFit/>
          </a:bodyPr>
          <a:lstStyle/>
          <a:p>
            <a:pPr algn="ctr"/>
            <a:r>
              <a:rPr lang="zh-CN" altLang="en-US" sz="2000" b="1" dirty="0"/>
              <a:t>小鼠</a:t>
            </a:r>
            <a:r>
              <a:rPr lang="en-US" altLang="zh-CN" sz="2000" b="1" dirty="0"/>
              <a:t>IVC</a:t>
            </a:r>
            <a:endParaRPr lang="en-US" altLang="zh-CN" sz="2000" b="1" dirty="0"/>
          </a:p>
          <a:p>
            <a:pPr algn="ctr"/>
            <a:r>
              <a:rPr lang="zh-CN" altLang="en-US" sz="2000" b="1" dirty="0"/>
              <a:t>方形，大膜盖，</a:t>
            </a:r>
            <a:r>
              <a:rPr lang="en-US" altLang="zh-CN" sz="2000" b="1" dirty="0"/>
              <a:t>A</a:t>
            </a:r>
            <a:r>
              <a:rPr lang="zh-CN" altLang="en-US" sz="2000" b="1" dirty="0"/>
              <a:t>、</a:t>
            </a:r>
            <a:r>
              <a:rPr lang="en-US" altLang="zh-CN" sz="2000" b="1" dirty="0"/>
              <a:t>B</a:t>
            </a:r>
            <a:r>
              <a:rPr lang="zh-CN" altLang="en-US" sz="2000" b="1" dirty="0"/>
              <a:t>、</a:t>
            </a:r>
            <a:r>
              <a:rPr lang="en-US" altLang="zh-CN" sz="2000" b="1" dirty="0"/>
              <a:t>C</a:t>
            </a:r>
            <a:r>
              <a:rPr lang="zh-CN" altLang="en-US" sz="2000" b="1" dirty="0"/>
              <a:t>、</a:t>
            </a:r>
            <a:r>
              <a:rPr lang="en-US" altLang="zh-CN" sz="2000" b="1" dirty="0"/>
              <a:t>D</a:t>
            </a:r>
            <a:r>
              <a:rPr lang="zh-CN" altLang="en-US" sz="2000" b="1" dirty="0"/>
              <a:t>、</a:t>
            </a:r>
            <a:r>
              <a:rPr lang="en-US" altLang="zh-CN" sz="2000" b="1" dirty="0"/>
              <a:t>E</a:t>
            </a:r>
            <a:r>
              <a:rPr lang="zh-CN" altLang="en-US" sz="2000" b="1" dirty="0"/>
              <a:t>、</a:t>
            </a:r>
            <a:r>
              <a:rPr lang="en-US" altLang="zh-CN" sz="2000" b="1" dirty="0"/>
              <a:t>Z</a:t>
            </a:r>
            <a:r>
              <a:rPr lang="zh-CN" altLang="en-US" sz="2000" b="1" dirty="0"/>
              <a:t>区</a:t>
            </a:r>
            <a:endParaRPr lang="zh-CN" altLang="en-US" sz="2000" b="1" dirty="0"/>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7142" y="4615543"/>
            <a:ext cx="2159156" cy="1620000"/>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9498" y="4615543"/>
            <a:ext cx="1732302" cy="1638664"/>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302" t="17471" r="11544" b="18694"/>
          <a:stretch>
            <a:fillRect/>
          </a:stretch>
        </p:blipFill>
        <p:spPr>
          <a:xfrm>
            <a:off x="7398940" y="4615543"/>
            <a:ext cx="2846101" cy="1638664"/>
          </a:xfrm>
          <a:prstGeom prst="rect">
            <a:avLst/>
          </a:prstGeom>
        </p:spPr>
      </p:pic>
      <p:sp>
        <p:nvSpPr>
          <p:cNvPr id="5" name="灯片编号占位符 4"/>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3" name="文本框 2"/>
          <p:cNvSpPr txBox="1"/>
          <p:nvPr/>
        </p:nvSpPr>
        <p:spPr>
          <a:xfrm>
            <a:off x="0" y="66040"/>
            <a:ext cx="6096000" cy="645160"/>
          </a:xfrm>
          <a:prstGeom prst="rect">
            <a:avLst/>
          </a:prstGeom>
          <a:noFill/>
        </p:spPr>
        <p:txBody>
          <a:bodyPr wrap="square" rtlCol="0" anchor="t">
            <a:spAutoFit/>
          </a:bodyPr>
          <a:p>
            <a:r>
              <a:rPr lang="zh-CN" altLang="en-US" sz="3600" dirty="0">
                <a:latin typeface="微软雅黑" panose="020B0503020204020204" pitchFamily="34" charset="-122"/>
                <a:ea typeface="微软雅黑" panose="020B0503020204020204" pitchFamily="34" charset="-122"/>
                <a:cs typeface="Times New Roman" panose="02020603050405020304" pitchFamily="18" charset="0"/>
                <a:sym typeface="+mn-ea"/>
              </a:rPr>
              <a:t>一、基本情况</a:t>
            </a:r>
            <a:r>
              <a:rPr lang="en-US" altLang="zh-CN" sz="3600" dirty="0">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sz="3600" dirty="0">
                <a:latin typeface="微软雅黑" panose="020B0503020204020204" pitchFamily="34" charset="-122"/>
                <a:ea typeface="微软雅黑" panose="020B0503020204020204" pitchFamily="34" charset="-122"/>
                <a:cs typeface="Times New Roman" panose="02020603050405020304" pitchFamily="18" charset="0"/>
                <a:sym typeface="+mn-ea"/>
              </a:rPr>
              <a:t>笼</a:t>
            </a:r>
            <a:r>
              <a:rPr lang="zh-CN" altLang="en-US" sz="3600" dirty="0">
                <a:latin typeface="微软雅黑" panose="020B0503020204020204" pitchFamily="34" charset="-122"/>
                <a:ea typeface="微软雅黑" panose="020B0503020204020204" pitchFamily="34" charset="-122"/>
                <a:cs typeface="Times New Roman" panose="02020603050405020304" pitchFamily="18" charset="0"/>
                <a:sym typeface="+mn-ea"/>
              </a:rPr>
              <a:t>器具</a:t>
            </a:r>
            <a:endParaRPr lang="zh-CN" altLang="en-US" sz="3600"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pic>
        <p:nvPicPr>
          <p:cNvPr id="7" name="图片 6"/>
          <p:cNvPicPr>
            <a:picLocks noChangeAspect="1"/>
          </p:cNvPicPr>
          <p:nvPr/>
        </p:nvPicPr>
        <p:blipFill rotWithShape="1">
          <a:blip r:embed="rId1" cstate="print">
            <a:extLst>
              <a:ext uri="{28A0092B-C50C-407E-A947-70E740481C1C}">
                <a14:useLocalDpi xmlns:a14="http://schemas.microsoft.com/office/drawing/2010/main" val="0"/>
              </a:ext>
            </a:extLst>
          </a:blip>
          <a:srcRect l="1290" t="7937" r="7127" b="23651"/>
          <a:stretch>
            <a:fillRect/>
          </a:stretch>
        </p:blipFill>
        <p:spPr>
          <a:xfrm>
            <a:off x="6087445" y="3777343"/>
            <a:ext cx="4234135" cy="2471058"/>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2857" t="24286" r="13809" b="3016"/>
          <a:stretch>
            <a:fillRect/>
          </a:stretch>
        </p:blipFill>
        <p:spPr>
          <a:xfrm>
            <a:off x="1960558" y="868091"/>
            <a:ext cx="3972157" cy="2496734"/>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1299" y="3638195"/>
            <a:ext cx="2071073" cy="2505893"/>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t="24286" r="6072" b="19524"/>
          <a:stretch>
            <a:fillRect/>
          </a:stretch>
        </p:blipFill>
        <p:spPr>
          <a:xfrm>
            <a:off x="6192797" y="1531051"/>
            <a:ext cx="4023428" cy="1833774"/>
          </a:xfrm>
          <a:prstGeom prst="rect">
            <a:avLst/>
          </a:prstGeom>
        </p:spPr>
      </p:pic>
      <p:sp>
        <p:nvSpPr>
          <p:cNvPr id="3" name="文本框 2"/>
          <p:cNvSpPr txBox="1"/>
          <p:nvPr>
            <p:custDataLst>
              <p:tags r:id="rId5"/>
            </p:custDataLst>
          </p:nvPr>
        </p:nvSpPr>
        <p:spPr>
          <a:xfrm>
            <a:off x="0" y="66040"/>
            <a:ext cx="6096000" cy="645160"/>
          </a:xfrm>
          <a:prstGeom prst="rect">
            <a:avLst/>
          </a:prstGeom>
          <a:noFill/>
        </p:spPr>
        <p:txBody>
          <a:bodyPr wrap="square" rtlCol="0" anchor="t">
            <a:spAutoFit/>
          </a:bodyPr>
          <a:p>
            <a:r>
              <a:rPr lang="zh-CN" altLang="en-US" sz="3600" dirty="0">
                <a:latin typeface="微软雅黑" panose="020B0503020204020204" pitchFamily="34" charset="-122"/>
                <a:ea typeface="微软雅黑" panose="020B0503020204020204" pitchFamily="34" charset="-122"/>
                <a:cs typeface="Times New Roman" panose="02020603050405020304" pitchFamily="18" charset="0"/>
                <a:sym typeface="+mn-ea"/>
              </a:rPr>
              <a:t>一、基本情况</a:t>
            </a:r>
            <a:r>
              <a:rPr lang="en-US" altLang="zh-CN" sz="3600" dirty="0">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sz="3600" dirty="0">
                <a:latin typeface="微软雅黑" panose="020B0503020204020204" pitchFamily="34" charset="-122"/>
                <a:ea typeface="微软雅黑" panose="020B0503020204020204" pitchFamily="34" charset="-122"/>
                <a:cs typeface="Times New Roman" panose="02020603050405020304" pitchFamily="18" charset="0"/>
                <a:sym typeface="+mn-ea"/>
              </a:rPr>
              <a:t>笼器具（</a:t>
            </a:r>
            <a:r>
              <a:rPr lang="en-US" altLang="zh-CN" sz="3600" dirty="0">
                <a:latin typeface="微软雅黑" panose="020B0503020204020204" pitchFamily="34" charset="-122"/>
                <a:ea typeface="微软雅黑" panose="020B0503020204020204" pitchFamily="34" charset="-122"/>
                <a:cs typeface="Times New Roman" panose="02020603050405020304" pitchFamily="18" charset="0"/>
                <a:sym typeface="+mn-ea"/>
              </a:rPr>
              <a:t>2</a:t>
            </a:r>
            <a:r>
              <a:rPr lang="zh-CN" altLang="en-US" sz="3600" dirty="0">
                <a:latin typeface="微软雅黑" panose="020B0503020204020204" pitchFamily="34" charset="-122"/>
                <a:ea typeface="微软雅黑" panose="020B0503020204020204" pitchFamily="34" charset="-122"/>
                <a:cs typeface="Times New Roman" panose="02020603050405020304" pitchFamily="18" charset="0"/>
                <a:sym typeface="+mn-ea"/>
              </a:rPr>
              <a:t>）</a:t>
            </a:r>
            <a:endParaRPr lang="zh-CN" altLang="en-US" sz="3600"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02353" y="259005"/>
            <a:ext cx="7772400" cy="916656"/>
          </a:xfrm>
        </p:spPr>
        <p:txBody>
          <a:bodyPr/>
          <a:lstStyle/>
          <a:p>
            <a:pPr algn="ctr"/>
            <a:r>
              <a:rPr lang="zh-CN" altLang="en-US" dirty="0">
                <a:solidFill>
                  <a:schemeClr val="tx1"/>
                </a:solidFill>
                <a:latin typeface="微软雅黑" panose="020B0503020204020204" pitchFamily="34" charset="-122"/>
                <a:ea typeface="微软雅黑" panose="020B0503020204020204" pitchFamily="34" charset="-122"/>
              </a:rPr>
              <a:t>二、开展动物实验的流程</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95" name="灯片编号占位符 94"/>
          <p:cNvSpPr>
            <a:spLocks noGrp="1"/>
          </p:cNvSpPr>
          <p:nvPr>
            <p:ph type="sldNum" sz="quarter" idx="12"/>
          </p:nvPr>
        </p:nvSpPr>
        <p:spPr/>
        <p:txBody>
          <a:bodyPr>
            <a:normAutofit/>
          </a:bodyPr>
          <a:lstStyle/>
          <a:p>
            <a:fld id="{E2C80E3E-43DC-4E3A-9F7F-5FCC184A1D6A}" type="slidenum">
              <a:rPr lang="zh-CN" altLang="en-US" smtClean="0"/>
            </a:fld>
            <a:endParaRPr lang="zh-CN" altLang="en-US"/>
          </a:p>
        </p:txBody>
      </p:sp>
      <p:grpSp>
        <p:nvGrpSpPr>
          <p:cNvPr id="87" name="组合 86"/>
          <p:cNvGrpSpPr/>
          <p:nvPr/>
        </p:nvGrpSpPr>
        <p:grpSpPr>
          <a:xfrm>
            <a:off x="2412724" y="1340436"/>
            <a:ext cx="7388903" cy="5015674"/>
            <a:chOff x="900138" y="1054089"/>
            <a:chExt cx="7194816" cy="5434476"/>
          </a:xfrm>
        </p:grpSpPr>
        <p:sp>
          <p:nvSpPr>
            <p:cNvPr id="58" name="圆角矩形 57"/>
            <p:cNvSpPr/>
            <p:nvPr/>
          </p:nvSpPr>
          <p:spPr>
            <a:xfrm>
              <a:off x="4510609" y="1054089"/>
              <a:ext cx="3584345" cy="5427865"/>
            </a:xfrm>
            <a:prstGeom prst="roundRect">
              <a:avLst/>
            </a:prstGeom>
            <a:solidFill>
              <a:schemeClr val="accent5">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rtlCol="0" anchor="t"/>
            <a:lstStyle/>
            <a:p>
              <a:pPr algn="ctr"/>
              <a:r>
                <a:rPr lang="zh-CN" altLang="en-US" sz="2800" b="1" dirty="0">
                  <a:solidFill>
                    <a:schemeClr val="bg2">
                      <a:lumMod val="75000"/>
                    </a:schemeClr>
                  </a:solidFill>
                  <a:latin typeface="华文楷体" panose="02010600040101010101" pitchFamily="2" charset="-122"/>
                  <a:ea typeface="华文楷体" panose="02010600040101010101" pitchFamily="2" charset="-122"/>
                </a:rPr>
                <a:t>实验室</a:t>
              </a:r>
              <a:endParaRPr lang="zh-CN" altLang="en-US" sz="2800" b="1" dirty="0">
                <a:solidFill>
                  <a:schemeClr val="bg2">
                    <a:lumMod val="75000"/>
                  </a:schemeClr>
                </a:solidFill>
                <a:latin typeface="华文楷体" panose="02010600040101010101" pitchFamily="2" charset="-122"/>
                <a:ea typeface="华文楷体" panose="02010600040101010101" pitchFamily="2" charset="-122"/>
              </a:endParaRPr>
            </a:p>
          </p:txBody>
        </p:sp>
        <p:sp>
          <p:nvSpPr>
            <p:cNvPr id="57" name="圆角矩形 56"/>
            <p:cNvSpPr/>
            <p:nvPr/>
          </p:nvSpPr>
          <p:spPr>
            <a:xfrm>
              <a:off x="900138" y="1058722"/>
              <a:ext cx="3584345" cy="5429843"/>
            </a:xfrm>
            <a:prstGeom prst="roundRect">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rtlCol="0" anchor="b"/>
            <a:lstStyle/>
            <a:p>
              <a:pPr algn="ctr"/>
              <a:r>
                <a:rPr lang="zh-CN" altLang="en-US" sz="2800" b="1" dirty="0">
                  <a:solidFill>
                    <a:schemeClr val="bg2">
                      <a:lumMod val="75000"/>
                    </a:schemeClr>
                  </a:solidFill>
                  <a:latin typeface="华文楷体" panose="02010600040101010101" pitchFamily="2" charset="-122"/>
                  <a:ea typeface="华文楷体" panose="02010600040101010101" pitchFamily="2" charset="-122"/>
                </a:rPr>
                <a:t>动物中心</a:t>
              </a:r>
              <a:endParaRPr lang="zh-CN" altLang="en-US" sz="2800" b="1" dirty="0">
                <a:solidFill>
                  <a:schemeClr val="bg2">
                    <a:lumMod val="75000"/>
                  </a:schemeClr>
                </a:solidFill>
                <a:latin typeface="华文楷体" panose="02010600040101010101" pitchFamily="2" charset="-122"/>
                <a:ea typeface="华文楷体" panose="02010600040101010101" pitchFamily="2" charset="-122"/>
              </a:endParaRPr>
            </a:p>
          </p:txBody>
        </p:sp>
        <p:sp>
          <p:nvSpPr>
            <p:cNvPr id="4" name="矩形 3"/>
            <p:cNvSpPr/>
            <p:nvPr/>
          </p:nvSpPr>
          <p:spPr>
            <a:xfrm>
              <a:off x="2237055" y="1202363"/>
              <a:ext cx="4389401" cy="70210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华文楷体" panose="02010600040101010101" pitchFamily="2" charset="-122"/>
                  <a:ea typeface="华文楷体" panose="02010600040101010101" pitchFamily="2" charset="-122"/>
                </a:rPr>
                <a:t>1</a:t>
              </a:r>
              <a:r>
                <a:rPr lang="zh-CN" altLang="en-US" sz="2000" dirty="0">
                  <a:solidFill>
                    <a:schemeClr val="tx1"/>
                  </a:solidFill>
                  <a:latin typeface="华文楷体" panose="02010600040101010101" pitchFamily="2" charset="-122"/>
                  <a:ea typeface="华文楷体" panose="02010600040101010101" pitchFamily="2" charset="-122"/>
                </a:rPr>
                <a:t>实验计划</a:t>
              </a:r>
              <a:r>
                <a:rPr lang="en-US" altLang="zh-CN" sz="2000" dirty="0">
                  <a:solidFill>
                    <a:schemeClr val="tx1"/>
                  </a:solidFill>
                  <a:latin typeface="华文楷体" panose="02010600040101010101" pitchFamily="2" charset="-122"/>
                  <a:ea typeface="华文楷体" panose="02010600040101010101" pitchFamily="2" charset="-122"/>
                </a:rPr>
                <a:t>《</a:t>
              </a:r>
              <a:r>
                <a:rPr lang="en-US" altLang="zh-CN" sz="2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IACUC</a:t>
              </a:r>
              <a:r>
                <a:rPr lang="zh-CN" altLang="en-US" sz="2000" dirty="0">
                  <a:solidFill>
                    <a:schemeClr val="tx1"/>
                  </a:solidFill>
                  <a:latin typeface="华文楷体" panose="02010600040101010101" pitchFamily="2" charset="-122"/>
                  <a:ea typeface="华文楷体" panose="02010600040101010101" pitchFamily="2" charset="-122"/>
                </a:rPr>
                <a:t>审批</a:t>
              </a:r>
              <a:r>
                <a:rPr lang="en-US" altLang="zh-CN" sz="2000" dirty="0">
                  <a:solidFill>
                    <a:schemeClr val="tx1"/>
                  </a:solidFill>
                  <a:latin typeface="华文楷体" panose="02010600040101010101" pitchFamily="2" charset="-122"/>
                  <a:ea typeface="华文楷体" panose="02010600040101010101" pitchFamily="2" charset="-122"/>
                </a:rPr>
                <a:t>》</a:t>
              </a:r>
              <a:endParaRPr lang="en-US" altLang="zh-CN" sz="2000" dirty="0">
                <a:solidFill>
                  <a:schemeClr val="tx1"/>
                </a:solidFill>
                <a:latin typeface="华文楷体" panose="02010600040101010101" pitchFamily="2" charset="-122"/>
                <a:ea typeface="华文楷体" panose="02010600040101010101" pitchFamily="2" charset="-122"/>
              </a:endParaRPr>
            </a:p>
            <a:p>
              <a:pPr algn="ctr"/>
              <a:r>
                <a:rPr lang="en-US" altLang="zh-CN" sz="2000" dirty="0">
                  <a:solidFill>
                    <a:schemeClr val="tx1"/>
                  </a:solidFill>
                  <a:latin typeface="华文楷体" panose="02010600040101010101" pitchFamily="2" charset="-122"/>
                  <a:ea typeface="华文楷体" panose="02010600040101010101" pitchFamily="2" charset="-122"/>
                </a:rPr>
                <a:t>2</a:t>
              </a:r>
              <a:r>
                <a:rPr lang="zh-CN" altLang="en-US" sz="2000" dirty="0">
                  <a:solidFill>
                    <a:schemeClr val="tx1"/>
                  </a:solidFill>
                  <a:latin typeface="华文楷体" panose="02010600040101010101" pitchFamily="2" charset="-122"/>
                  <a:ea typeface="华文楷体" panose="02010600040101010101" pitchFamily="2" charset="-122"/>
                </a:rPr>
                <a:t>实验人员双证齐全</a:t>
              </a:r>
              <a:r>
                <a:rPr lang="zh-CN" altLang="en-US" sz="1600" dirty="0">
                  <a:solidFill>
                    <a:srgbClr val="FF0000"/>
                  </a:solidFill>
                  <a:latin typeface="华文楷体" panose="02010600040101010101" pitchFamily="2" charset="-122"/>
                  <a:ea typeface="华文楷体" panose="02010600040101010101" pitchFamily="2" charset="-122"/>
                </a:rPr>
                <a:t>注</a:t>
              </a:r>
              <a:r>
                <a:rPr lang="en-US" altLang="zh-CN" sz="1600" dirty="0">
                  <a:solidFill>
                    <a:srgbClr val="FF0000"/>
                  </a:solidFill>
                  <a:latin typeface="华文楷体" panose="02010600040101010101" pitchFamily="2" charset="-122"/>
                  <a:ea typeface="华文楷体" panose="02010600040101010101" pitchFamily="2" charset="-122"/>
                </a:rPr>
                <a:t>1</a:t>
              </a:r>
              <a:endParaRPr lang="zh-CN" altLang="en-US" sz="1600" dirty="0">
                <a:solidFill>
                  <a:schemeClr val="tx1"/>
                </a:solidFill>
                <a:latin typeface="华文楷体" panose="02010600040101010101" pitchFamily="2" charset="-122"/>
                <a:ea typeface="华文楷体" panose="02010600040101010101" pitchFamily="2" charset="-122"/>
              </a:endParaRPr>
            </a:p>
          </p:txBody>
        </p:sp>
        <p:sp>
          <p:nvSpPr>
            <p:cNvPr id="6" name="矩形 5"/>
            <p:cNvSpPr/>
            <p:nvPr/>
          </p:nvSpPr>
          <p:spPr>
            <a:xfrm>
              <a:off x="2237055" y="2169221"/>
              <a:ext cx="2131049" cy="70210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华文楷体" panose="02010600040101010101" pitchFamily="2" charset="-122"/>
                  <a:ea typeface="华文楷体" panose="02010600040101010101" pitchFamily="2" charset="-122"/>
                </a:rPr>
                <a:t>3</a:t>
              </a:r>
              <a:r>
                <a:rPr lang="en-US" altLang="zh-CN" sz="1600" dirty="0">
                  <a:solidFill>
                    <a:schemeClr val="tx1"/>
                  </a:solidFill>
                  <a:latin typeface="华文楷体" panose="02010600040101010101" pitchFamily="2" charset="-122"/>
                  <a:ea typeface="华文楷体" panose="02010600040101010101" pitchFamily="2" charset="-122"/>
                </a:rPr>
                <a:t>《</a:t>
              </a:r>
              <a:r>
                <a:rPr lang="zh-CN" altLang="en-US" sz="1600" dirty="0">
                  <a:solidFill>
                    <a:schemeClr val="tx1"/>
                  </a:solidFill>
                  <a:latin typeface="华文楷体" panose="02010600040101010101" pitchFamily="2" charset="-122"/>
                  <a:ea typeface="华文楷体" panose="02010600040101010101" pitchFamily="2" charset="-122"/>
                </a:rPr>
                <a:t>饲养协议</a:t>
              </a:r>
              <a:r>
                <a:rPr lang="en-US" altLang="zh-CN" sz="1600" dirty="0">
                  <a:solidFill>
                    <a:schemeClr val="tx1"/>
                  </a:solidFill>
                  <a:latin typeface="华文楷体" panose="02010600040101010101" pitchFamily="2" charset="-122"/>
                  <a:ea typeface="华文楷体" panose="02010600040101010101" pitchFamily="2" charset="-122"/>
                </a:rPr>
                <a:t>/</a:t>
              </a:r>
              <a:r>
                <a:rPr lang="zh-CN" altLang="en-US" sz="1600" dirty="0">
                  <a:solidFill>
                    <a:schemeClr val="tx1"/>
                  </a:solidFill>
                  <a:latin typeface="华文楷体" panose="02010600040101010101" pitchFamily="2" charset="-122"/>
                  <a:ea typeface="华文楷体" panose="02010600040101010101" pitchFamily="2" charset="-122"/>
                </a:rPr>
                <a:t>合同</a:t>
              </a:r>
              <a:r>
                <a:rPr lang="en-US" altLang="zh-CN" sz="1600" dirty="0">
                  <a:solidFill>
                    <a:schemeClr val="tx1"/>
                  </a:solidFill>
                  <a:latin typeface="华文楷体" panose="02010600040101010101" pitchFamily="2" charset="-122"/>
                  <a:ea typeface="华文楷体" panose="02010600040101010101" pitchFamily="2" charset="-122"/>
                </a:rPr>
                <a:t>》/</a:t>
              </a:r>
              <a:endParaRPr lang="en-US" altLang="zh-CN" sz="1600" dirty="0">
                <a:solidFill>
                  <a:schemeClr val="tx1"/>
                </a:solidFill>
                <a:latin typeface="华文楷体" panose="02010600040101010101" pitchFamily="2" charset="-122"/>
                <a:ea typeface="华文楷体" panose="02010600040101010101" pitchFamily="2" charset="-122"/>
              </a:endParaRPr>
            </a:p>
            <a:p>
              <a:pPr algn="ctr"/>
              <a:r>
                <a:rPr lang="en-US" altLang="zh-CN" sz="1600" dirty="0">
                  <a:solidFill>
                    <a:schemeClr val="tx1"/>
                  </a:solidFill>
                  <a:latin typeface="华文楷体" panose="02010600040101010101" pitchFamily="2" charset="-122"/>
                  <a:ea typeface="华文楷体" panose="02010600040101010101" pitchFamily="2" charset="-122"/>
                </a:rPr>
                <a:t>《</a:t>
              </a:r>
              <a:r>
                <a:rPr lang="zh-CN" altLang="en-US" sz="1600" dirty="0">
                  <a:solidFill>
                    <a:schemeClr val="tx1"/>
                  </a:solidFill>
                  <a:latin typeface="华文楷体" panose="02010600040101010101" pitchFamily="2" charset="-122"/>
                  <a:ea typeface="华文楷体" panose="02010600040101010101" pitchFamily="2" charset="-122"/>
                </a:rPr>
                <a:t>代繁协议</a:t>
              </a:r>
              <a:r>
                <a:rPr lang="en-US" altLang="zh-CN" sz="1600" dirty="0">
                  <a:solidFill>
                    <a:schemeClr val="tx1"/>
                  </a:solidFill>
                  <a:latin typeface="华文楷体" panose="02010600040101010101" pitchFamily="2" charset="-122"/>
                  <a:ea typeface="华文楷体" panose="02010600040101010101" pitchFamily="2" charset="-122"/>
                </a:rPr>
                <a:t>/</a:t>
              </a:r>
              <a:r>
                <a:rPr lang="zh-CN" altLang="en-US" sz="1600" dirty="0">
                  <a:solidFill>
                    <a:schemeClr val="tx1"/>
                  </a:solidFill>
                  <a:latin typeface="华文楷体" panose="02010600040101010101" pitchFamily="2" charset="-122"/>
                  <a:ea typeface="华文楷体" panose="02010600040101010101" pitchFamily="2" charset="-122"/>
                </a:rPr>
                <a:t>合同</a:t>
              </a:r>
              <a:r>
                <a:rPr lang="en-US" altLang="zh-CN" sz="2000" dirty="0">
                  <a:solidFill>
                    <a:schemeClr val="tx1"/>
                  </a:solidFill>
                  <a:latin typeface="华文楷体" panose="02010600040101010101" pitchFamily="2" charset="-122"/>
                  <a:ea typeface="华文楷体" panose="02010600040101010101" pitchFamily="2" charset="-122"/>
                </a:rPr>
                <a:t>》</a:t>
              </a:r>
              <a:endParaRPr lang="zh-CN" altLang="en-US" sz="2000" dirty="0">
                <a:solidFill>
                  <a:schemeClr val="tx1"/>
                </a:solidFill>
                <a:latin typeface="华文楷体" panose="02010600040101010101" pitchFamily="2" charset="-122"/>
                <a:ea typeface="华文楷体" panose="02010600040101010101" pitchFamily="2" charset="-122"/>
              </a:endParaRPr>
            </a:p>
          </p:txBody>
        </p:sp>
        <p:sp>
          <p:nvSpPr>
            <p:cNvPr id="7" name="矩形 6"/>
            <p:cNvSpPr/>
            <p:nvPr/>
          </p:nvSpPr>
          <p:spPr>
            <a:xfrm>
              <a:off x="1939994" y="3048989"/>
              <a:ext cx="2544489" cy="35105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华文楷体" panose="02010600040101010101" pitchFamily="2" charset="-122"/>
                  <a:ea typeface="华文楷体" panose="02010600040101010101" pitchFamily="2" charset="-122"/>
                </a:rPr>
                <a:t>4《</a:t>
              </a:r>
              <a:r>
                <a:rPr lang="zh-CN" altLang="en-US" sz="2000" dirty="0">
                  <a:solidFill>
                    <a:schemeClr val="tx1"/>
                  </a:solidFill>
                  <a:latin typeface="华文楷体" panose="02010600040101010101" pitchFamily="2" charset="-122"/>
                  <a:ea typeface="华文楷体" panose="02010600040101010101" pitchFamily="2" charset="-122"/>
                </a:rPr>
                <a:t>进动物申请</a:t>
              </a:r>
              <a:r>
                <a:rPr lang="en-US" altLang="zh-CN" sz="2000" dirty="0">
                  <a:solidFill>
                    <a:schemeClr val="tx1"/>
                  </a:solidFill>
                  <a:latin typeface="华文楷体" panose="02010600040101010101" pitchFamily="2" charset="-122"/>
                  <a:ea typeface="华文楷体" panose="02010600040101010101" pitchFamily="2" charset="-122"/>
                </a:rPr>
                <a:t>》</a:t>
              </a:r>
              <a:r>
                <a:rPr lang="zh-CN" altLang="en-US" sz="1600" dirty="0">
                  <a:solidFill>
                    <a:srgbClr val="FF0000"/>
                  </a:solidFill>
                  <a:latin typeface="华文楷体" panose="02010600040101010101" pitchFamily="2" charset="-122"/>
                  <a:ea typeface="华文楷体" panose="02010600040101010101" pitchFamily="2" charset="-122"/>
                </a:rPr>
                <a:t>注</a:t>
              </a:r>
              <a:r>
                <a:rPr lang="en-US" altLang="zh-CN" sz="1600" dirty="0">
                  <a:solidFill>
                    <a:srgbClr val="FF0000"/>
                  </a:solidFill>
                  <a:latin typeface="华文楷体" panose="02010600040101010101" pitchFamily="2" charset="-122"/>
                  <a:ea typeface="华文楷体" panose="02010600040101010101" pitchFamily="2" charset="-122"/>
                </a:rPr>
                <a:t>2</a:t>
              </a:r>
              <a:endParaRPr lang="zh-CN" altLang="en-US" sz="1600" dirty="0">
                <a:solidFill>
                  <a:srgbClr val="FF0000"/>
                </a:solidFill>
                <a:latin typeface="华文楷体" panose="02010600040101010101" pitchFamily="2" charset="-122"/>
                <a:ea typeface="华文楷体" panose="02010600040101010101" pitchFamily="2" charset="-122"/>
              </a:endParaRPr>
            </a:p>
          </p:txBody>
        </p:sp>
        <p:sp>
          <p:nvSpPr>
            <p:cNvPr id="8" name="矩形 7"/>
            <p:cNvSpPr/>
            <p:nvPr/>
          </p:nvSpPr>
          <p:spPr>
            <a:xfrm>
              <a:off x="4688733" y="2658268"/>
              <a:ext cx="1923803" cy="78012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华文楷体" panose="02010600040101010101" pitchFamily="2" charset="-122"/>
                  <a:ea typeface="华文楷体" panose="02010600040101010101" pitchFamily="2" charset="-122"/>
                </a:rPr>
                <a:t>5《</a:t>
              </a:r>
              <a:r>
                <a:rPr lang="zh-CN" altLang="en-US" sz="2000" dirty="0">
                  <a:solidFill>
                    <a:schemeClr val="tx1"/>
                  </a:solidFill>
                  <a:latin typeface="华文楷体" panose="02010600040101010101" pitchFamily="2" charset="-122"/>
                  <a:ea typeface="华文楷体" panose="02010600040101010101" pitchFamily="2" charset="-122"/>
                </a:rPr>
                <a:t>动物进出实验室备案</a:t>
              </a:r>
              <a:r>
                <a:rPr lang="en-US" altLang="zh-CN" sz="2000" dirty="0">
                  <a:solidFill>
                    <a:schemeClr val="tx1"/>
                  </a:solidFill>
                  <a:latin typeface="华文楷体" panose="02010600040101010101" pitchFamily="2" charset="-122"/>
                  <a:ea typeface="华文楷体" panose="02010600040101010101" pitchFamily="2" charset="-122"/>
                </a:rPr>
                <a:t>》</a:t>
              </a:r>
              <a:endParaRPr lang="zh-CN" altLang="en-US" sz="2000" dirty="0">
                <a:solidFill>
                  <a:schemeClr val="tx1"/>
                </a:solidFill>
                <a:latin typeface="华文楷体" panose="02010600040101010101" pitchFamily="2" charset="-122"/>
                <a:ea typeface="华文楷体" panose="02010600040101010101" pitchFamily="2" charset="-122"/>
              </a:endParaRPr>
            </a:p>
          </p:txBody>
        </p:sp>
        <p:sp>
          <p:nvSpPr>
            <p:cNvPr id="10" name="矩形 9"/>
            <p:cNvSpPr/>
            <p:nvPr/>
          </p:nvSpPr>
          <p:spPr>
            <a:xfrm>
              <a:off x="2237056" y="3694213"/>
              <a:ext cx="2119198" cy="35105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华文楷体" panose="02010600040101010101" pitchFamily="2" charset="-122"/>
                  <a:ea typeface="华文楷体" panose="02010600040101010101" pitchFamily="2" charset="-122"/>
                </a:rPr>
                <a:t>6</a:t>
              </a:r>
              <a:r>
                <a:rPr lang="zh-CN" altLang="en-US" sz="2000" dirty="0">
                  <a:solidFill>
                    <a:schemeClr val="tx1"/>
                  </a:solidFill>
                  <a:latin typeface="华文楷体" panose="02010600040101010101" pitchFamily="2" charset="-122"/>
                  <a:ea typeface="华文楷体" panose="02010600040101010101" pitchFamily="2" charset="-122"/>
                </a:rPr>
                <a:t>统一订购动物</a:t>
              </a:r>
              <a:endParaRPr lang="zh-CN" altLang="en-US" sz="2000" dirty="0">
                <a:solidFill>
                  <a:schemeClr val="tx1"/>
                </a:solidFill>
                <a:latin typeface="华文楷体" panose="02010600040101010101" pitchFamily="2" charset="-122"/>
                <a:ea typeface="华文楷体" panose="02010600040101010101" pitchFamily="2" charset="-122"/>
              </a:endParaRPr>
            </a:p>
          </p:txBody>
        </p:sp>
        <p:sp>
          <p:nvSpPr>
            <p:cNvPr id="11" name="矩形 10"/>
            <p:cNvSpPr/>
            <p:nvPr/>
          </p:nvSpPr>
          <p:spPr>
            <a:xfrm>
              <a:off x="2237056" y="4356253"/>
              <a:ext cx="4375480" cy="35105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华文楷体" panose="02010600040101010101" pitchFamily="2" charset="-122"/>
                  <a:ea typeface="华文楷体" panose="02010600040101010101" pitchFamily="2" charset="-122"/>
                </a:rPr>
                <a:t>8</a:t>
              </a:r>
              <a:r>
                <a:rPr lang="zh-CN" altLang="en-US" sz="2000" dirty="0">
                  <a:solidFill>
                    <a:schemeClr val="tx1"/>
                  </a:solidFill>
                  <a:latin typeface="华文楷体" panose="02010600040101010101" pitchFamily="2" charset="-122"/>
                  <a:ea typeface="华文楷体" panose="02010600040101010101" pitchFamily="2" charset="-122"/>
                </a:rPr>
                <a:t>开展实验</a:t>
              </a:r>
              <a:endParaRPr lang="zh-CN" altLang="en-US" sz="2000" dirty="0">
                <a:solidFill>
                  <a:schemeClr val="tx1"/>
                </a:solidFill>
                <a:latin typeface="华文楷体" panose="02010600040101010101" pitchFamily="2" charset="-122"/>
                <a:ea typeface="华文楷体" panose="02010600040101010101" pitchFamily="2" charset="-122"/>
              </a:endParaRPr>
            </a:p>
          </p:txBody>
        </p:sp>
        <p:sp>
          <p:nvSpPr>
            <p:cNvPr id="12" name="矩形 11"/>
            <p:cNvSpPr/>
            <p:nvPr/>
          </p:nvSpPr>
          <p:spPr>
            <a:xfrm>
              <a:off x="2237057" y="4931728"/>
              <a:ext cx="2119198" cy="35105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华文楷体" panose="02010600040101010101" pitchFamily="2" charset="-122"/>
                  <a:ea typeface="华文楷体" panose="02010600040101010101" pitchFamily="2" charset="-122"/>
                </a:rPr>
                <a:t>9</a:t>
              </a:r>
              <a:r>
                <a:rPr lang="zh-CN" altLang="en-US" sz="2000" dirty="0">
                  <a:solidFill>
                    <a:schemeClr val="tx1"/>
                  </a:solidFill>
                  <a:latin typeface="华文楷体" panose="02010600040101010101" pitchFamily="2" charset="-122"/>
                  <a:ea typeface="华文楷体" panose="02010600040101010101" pitchFamily="2" charset="-122"/>
                </a:rPr>
                <a:t>经费结算</a:t>
              </a:r>
              <a:r>
                <a:rPr lang="zh-CN" altLang="en-US" sz="1600" dirty="0">
                  <a:solidFill>
                    <a:srgbClr val="FF0000"/>
                  </a:solidFill>
                  <a:latin typeface="华文楷体" panose="02010600040101010101" pitchFamily="2" charset="-122"/>
                  <a:ea typeface="华文楷体" panose="02010600040101010101" pitchFamily="2" charset="-122"/>
                </a:rPr>
                <a:t>注</a:t>
              </a:r>
              <a:r>
                <a:rPr lang="en-US" altLang="zh-CN" sz="1600" dirty="0">
                  <a:solidFill>
                    <a:srgbClr val="FF0000"/>
                  </a:solidFill>
                  <a:latin typeface="华文楷体" panose="02010600040101010101" pitchFamily="2" charset="-122"/>
                  <a:ea typeface="华文楷体" panose="02010600040101010101" pitchFamily="2" charset="-122"/>
                </a:rPr>
                <a:t>3</a:t>
              </a:r>
              <a:endParaRPr lang="zh-CN" altLang="en-US" sz="1600" dirty="0">
                <a:solidFill>
                  <a:srgbClr val="FF0000"/>
                </a:solidFill>
                <a:latin typeface="华文楷体" panose="02010600040101010101" pitchFamily="2" charset="-122"/>
                <a:ea typeface="华文楷体" panose="02010600040101010101" pitchFamily="2" charset="-122"/>
              </a:endParaRPr>
            </a:p>
          </p:txBody>
        </p:sp>
        <p:sp>
          <p:nvSpPr>
            <p:cNvPr id="40" name="矩形 39"/>
            <p:cNvSpPr/>
            <p:nvPr/>
          </p:nvSpPr>
          <p:spPr>
            <a:xfrm>
              <a:off x="2237058" y="5425976"/>
              <a:ext cx="4375478" cy="432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华文楷体" panose="02010600040101010101" pitchFamily="2" charset="-122"/>
                  <a:ea typeface="华文楷体" panose="02010600040101010101" pitchFamily="2" charset="-122"/>
                </a:rPr>
                <a:t>10</a:t>
              </a:r>
              <a:r>
                <a:rPr lang="zh-CN" altLang="en-US" sz="2000" dirty="0">
                  <a:solidFill>
                    <a:schemeClr val="tx1"/>
                  </a:solidFill>
                  <a:latin typeface="华文楷体" panose="02010600040101010101" pitchFamily="2" charset="-122"/>
                  <a:ea typeface="华文楷体" panose="02010600040101010101" pitchFamily="2" charset="-122"/>
                </a:rPr>
                <a:t>尸体处理</a:t>
              </a:r>
              <a:r>
                <a:rPr lang="zh-CN" altLang="en-US" sz="1600" dirty="0">
                  <a:solidFill>
                    <a:srgbClr val="FF0000"/>
                  </a:solidFill>
                  <a:latin typeface="华文楷体" panose="02010600040101010101" pitchFamily="2" charset="-122"/>
                  <a:ea typeface="华文楷体" panose="02010600040101010101" pitchFamily="2" charset="-122"/>
                </a:rPr>
                <a:t>注</a:t>
              </a:r>
              <a:r>
                <a:rPr lang="en-US" altLang="zh-CN" sz="1600" dirty="0">
                  <a:solidFill>
                    <a:srgbClr val="FF0000"/>
                  </a:solidFill>
                  <a:latin typeface="华文楷体" panose="02010600040101010101" pitchFamily="2" charset="-122"/>
                  <a:ea typeface="华文楷体" panose="02010600040101010101" pitchFamily="2" charset="-122"/>
                </a:rPr>
                <a:t>4</a:t>
              </a:r>
              <a:endParaRPr lang="zh-CN" altLang="en-US" sz="1600" dirty="0">
                <a:solidFill>
                  <a:srgbClr val="FF0000"/>
                </a:solidFill>
                <a:latin typeface="华文楷体" panose="02010600040101010101" pitchFamily="2" charset="-122"/>
                <a:ea typeface="华文楷体" panose="02010600040101010101" pitchFamily="2" charset="-122"/>
              </a:endParaRPr>
            </a:p>
          </p:txBody>
        </p:sp>
        <p:cxnSp>
          <p:nvCxnSpPr>
            <p:cNvPr id="41" name="直接连接符 40"/>
            <p:cNvCxnSpPr/>
            <p:nvPr/>
          </p:nvCxnSpPr>
          <p:spPr>
            <a:xfrm>
              <a:off x="3394352" y="4711053"/>
              <a:ext cx="1" cy="2384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4484931" y="4711053"/>
              <a:ext cx="1939" cy="83072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3394352" y="2030676"/>
              <a:ext cx="1938" cy="17021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5688267" y="2030676"/>
              <a:ext cx="5946" cy="61472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841372" y="3252129"/>
              <a:ext cx="0" cy="185512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H="1">
              <a:off x="1841372" y="5107255"/>
              <a:ext cx="297990"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H="1" flipV="1">
              <a:off x="1841372" y="3252129"/>
              <a:ext cx="197243" cy="1"/>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69" name="右中括号 68"/>
            <p:cNvSpPr/>
            <p:nvPr/>
          </p:nvSpPr>
          <p:spPr>
            <a:xfrm rot="5400000">
              <a:off x="4492350" y="233113"/>
              <a:ext cx="144406" cy="3476453"/>
            </a:xfrm>
            <a:prstGeom prst="rightBracket">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华文楷体" panose="02010600040101010101" pitchFamily="2" charset="-122"/>
                <a:ea typeface="华文楷体" panose="02010600040101010101" pitchFamily="2" charset="-122"/>
              </a:endParaRPr>
            </a:p>
          </p:txBody>
        </p:sp>
        <p:sp>
          <p:nvSpPr>
            <p:cNvPr id="73" name="矩形 72"/>
            <p:cNvSpPr/>
            <p:nvPr/>
          </p:nvSpPr>
          <p:spPr>
            <a:xfrm>
              <a:off x="4688733" y="3758545"/>
              <a:ext cx="1911954" cy="35105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华文楷体" panose="02010600040101010101" pitchFamily="2" charset="-122"/>
                  <a:ea typeface="华文楷体" panose="02010600040101010101" pitchFamily="2" charset="-122"/>
                </a:rPr>
                <a:t>7</a:t>
              </a:r>
              <a:r>
                <a:rPr lang="zh-CN" altLang="en-US" sz="2000" dirty="0">
                  <a:solidFill>
                    <a:schemeClr val="tx1"/>
                  </a:solidFill>
                  <a:latin typeface="华文楷体" panose="02010600040101010101" pitchFamily="2" charset="-122"/>
                  <a:ea typeface="华文楷体" panose="02010600040101010101" pitchFamily="2" charset="-122"/>
                </a:rPr>
                <a:t>自行订购动物</a:t>
              </a:r>
              <a:endParaRPr lang="zh-CN" altLang="en-US" sz="2000" dirty="0">
                <a:solidFill>
                  <a:schemeClr val="tx1"/>
                </a:solidFill>
                <a:latin typeface="华文楷体" panose="02010600040101010101" pitchFamily="2" charset="-122"/>
                <a:ea typeface="华文楷体" panose="02010600040101010101" pitchFamily="2" charset="-122"/>
              </a:endParaRPr>
            </a:p>
          </p:txBody>
        </p:sp>
        <p:cxnSp>
          <p:nvCxnSpPr>
            <p:cNvPr id="81" name="直接连接符 80"/>
            <p:cNvCxnSpPr/>
            <p:nvPr/>
          </p:nvCxnSpPr>
          <p:spPr>
            <a:xfrm>
              <a:off x="5688267" y="3455256"/>
              <a:ext cx="0" cy="26422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2" name="右中括号 81"/>
            <p:cNvSpPr/>
            <p:nvPr/>
          </p:nvSpPr>
          <p:spPr>
            <a:xfrm rot="5400000">
              <a:off x="4473047" y="3009412"/>
              <a:ext cx="144406" cy="2297923"/>
            </a:xfrm>
            <a:prstGeom prst="rightBracket">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华文楷体" panose="02010600040101010101" pitchFamily="2" charset="-122"/>
                <a:ea typeface="华文楷体" panose="02010600040101010101" pitchFamily="2" charset="-122"/>
              </a:endParaRPr>
            </a:p>
          </p:txBody>
        </p:sp>
        <p:cxnSp>
          <p:nvCxnSpPr>
            <p:cNvPr id="86" name="直接连接符 85"/>
            <p:cNvCxnSpPr/>
            <p:nvPr/>
          </p:nvCxnSpPr>
          <p:spPr>
            <a:xfrm>
              <a:off x="4484931" y="4211772"/>
              <a:ext cx="1938" cy="17021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101" name="直接连接符 100"/>
          <p:cNvCxnSpPr/>
          <p:nvPr/>
        </p:nvCxnSpPr>
        <p:spPr>
          <a:xfrm>
            <a:off x="4985571" y="3633458"/>
            <a:ext cx="1" cy="22010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flipH="1">
            <a:off x="4985571" y="3058771"/>
            <a:ext cx="1991" cy="22010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flipH="1">
            <a:off x="6131941" y="5883456"/>
            <a:ext cx="1" cy="12510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10" name="矩形 109"/>
          <p:cNvSpPr/>
          <p:nvPr/>
        </p:nvSpPr>
        <p:spPr>
          <a:xfrm>
            <a:off x="3797055" y="6018362"/>
            <a:ext cx="4493511" cy="39870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华文楷体" panose="02010600040101010101" pitchFamily="2" charset="-122"/>
                <a:ea typeface="华文楷体" panose="02010600040101010101" pitchFamily="2" charset="-122"/>
              </a:rPr>
              <a:t>11</a:t>
            </a:r>
            <a:r>
              <a:rPr lang="zh-CN" altLang="en-US" sz="2000" dirty="0">
                <a:solidFill>
                  <a:schemeClr val="tx1"/>
                </a:solidFill>
                <a:latin typeface="华文楷体" panose="02010600040101010101" pitchFamily="2" charset="-122"/>
                <a:ea typeface="华文楷体" panose="02010600040101010101" pitchFamily="2" charset="-122"/>
              </a:rPr>
              <a:t>报销</a:t>
            </a:r>
            <a:r>
              <a:rPr lang="zh-CN" altLang="en-US" sz="1600" dirty="0">
                <a:solidFill>
                  <a:srgbClr val="FF0000"/>
                </a:solidFill>
                <a:latin typeface="华文楷体" panose="02010600040101010101" pitchFamily="2" charset="-122"/>
                <a:ea typeface="华文楷体" panose="02010600040101010101" pitchFamily="2" charset="-122"/>
              </a:rPr>
              <a:t>注</a:t>
            </a:r>
            <a:r>
              <a:rPr lang="en-US" altLang="zh-CN" sz="1600" dirty="0">
                <a:solidFill>
                  <a:srgbClr val="FF0000"/>
                </a:solidFill>
                <a:latin typeface="华文楷体" panose="02010600040101010101" pitchFamily="2" charset="-122"/>
                <a:ea typeface="华文楷体" panose="02010600040101010101" pitchFamily="2" charset="-122"/>
              </a:rPr>
              <a:t>5</a:t>
            </a:r>
            <a:endParaRPr lang="zh-CN" altLang="en-US" sz="1600" dirty="0">
              <a:solidFill>
                <a:srgbClr val="FF0000"/>
              </a:solidFill>
              <a:latin typeface="华文楷体" panose="02010600040101010101" pitchFamily="2" charset="-122"/>
              <a:ea typeface="华文楷体" panose="02010600040101010101" pitchFamily="2"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27"/>
            <a:ext cx="7772400" cy="821654"/>
          </a:xfrm>
        </p:spPr>
        <p:txBody>
          <a:bodyPr>
            <a:normAutofit/>
          </a:bodyPr>
          <a:lstStyle/>
          <a:p>
            <a:r>
              <a:rPr lang="en-US" altLang="zh-CN"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实验计划</a:t>
            </a:r>
            <a:r>
              <a:rPr lang="en-US" altLang="zh-CN"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《IACUC</a:t>
            </a:r>
            <a:r>
              <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审批</a:t>
            </a:r>
            <a:r>
              <a:rPr lang="en-US" altLang="zh-CN"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内容占位符 3"/>
          <p:cNvPicPr>
            <a:picLocks noChangeAspect="1"/>
          </p:cNvPicPr>
          <p:nvPr>
            <p:ph sz="quarter" idx="13"/>
          </p:nvPr>
        </p:nvPicPr>
        <p:blipFill>
          <a:blip r:embed="rId1"/>
          <a:stretch>
            <a:fillRect/>
          </a:stretch>
        </p:blipFill>
        <p:spPr>
          <a:xfrm>
            <a:off x="263525" y="974725"/>
            <a:ext cx="6916420" cy="4410075"/>
          </a:xfrm>
          <a:prstGeom prst="rect">
            <a:avLst/>
          </a:prstGeom>
        </p:spPr>
      </p:pic>
      <p:sp>
        <p:nvSpPr>
          <p:cNvPr id="6" name="灯片编号占位符 5"/>
          <p:cNvSpPr>
            <a:spLocks noGrp="1"/>
          </p:cNvSpPr>
          <p:nvPr>
            <p:ph type="sldNum" sz="quarter" idx="12"/>
          </p:nvPr>
        </p:nvSpPr>
        <p:spPr/>
        <p:txBody>
          <a:bodyPr>
            <a:normAutofit/>
          </a:bodyPr>
          <a:lstStyle/>
          <a:p>
            <a:fld id="{E2C80E3E-43DC-4E3A-9F7F-5FCC184A1D6A}" type="slidenum">
              <a:rPr lang="zh-CN" altLang="en-US" smtClean="0"/>
            </a:fld>
            <a:endParaRPr lang="zh-CN" altLang="en-US"/>
          </a:p>
        </p:txBody>
      </p:sp>
      <p:sp>
        <p:nvSpPr>
          <p:cNvPr id="11" name="圆角矩形 10"/>
          <p:cNvSpPr/>
          <p:nvPr/>
        </p:nvSpPr>
        <p:spPr>
          <a:xfrm>
            <a:off x="10029825" y="468630"/>
            <a:ext cx="1477645" cy="658495"/>
          </a:xfrm>
          <a:prstGeom prst="roundRect">
            <a:avLst/>
          </a:prstGeom>
          <a:gradFill>
            <a:gsLst>
              <a:gs pos="100000">
                <a:srgbClr val="F8F3B1"/>
              </a:gs>
              <a:gs pos="0">
                <a:srgbClr val="FBBE97"/>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85000"/>
                    <a:lumOff val="15000"/>
                  </a:schemeClr>
                </a:solidFill>
                <a:latin typeface="华文行楷" panose="02010800040101010101" pitchFamily="2" charset="-122"/>
                <a:ea typeface="华文行楷" panose="02010800040101010101" pitchFamily="2" charset="-122"/>
              </a:rPr>
              <a:t>质检部</a:t>
            </a:r>
            <a:endParaRPr lang="en-US" altLang="zh-CN" sz="2000" b="1" dirty="0">
              <a:solidFill>
                <a:schemeClr val="tx1">
                  <a:lumMod val="85000"/>
                  <a:lumOff val="15000"/>
                </a:schemeClr>
              </a:solidFill>
              <a:latin typeface="华文行楷" panose="02010800040101010101" pitchFamily="2" charset="-122"/>
              <a:ea typeface="华文行楷" panose="02010800040101010101" pitchFamily="2" charset="-122"/>
            </a:endParaRPr>
          </a:p>
          <a:p>
            <a:pPr algn="ctr"/>
            <a:r>
              <a:rPr lang="en-US" altLang="zh-CN" sz="2000" b="1" dirty="0">
                <a:solidFill>
                  <a:schemeClr val="tx1">
                    <a:lumMod val="85000"/>
                    <a:lumOff val="15000"/>
                  </a:schemeClr>
                </a:solidFill>
                <a:latin typeface="华文行楷" panose="02010800040101010101" pitchFamily="2" charset="-122"/>
                <a:ea typeface="华文行楷" panose="02010800040101010101" pitchFamily="2" charset="-122"/>
              </a:rPr>
              <a:t>301</a:t>
            </a:r>
            <a:endParaRPr lang="zh-CN" altLang="en-US" sz="2000" b="1" dirty="0">
              <a:solidFill>
                <a:schemeClr val="tx1">
                  <a:lumMod val="85000"/>
                  <a:lumOff val="15000"/>
                </a:schemeClr>
              </a:solidFill>
              <a:latin typeface="华文行楷" panose="02010800040101010101" pitchFamily="2" charset="-122"/>
              <a:ea typeface="华文行楷" panose="02010800040101010101" pitchFamily="2" charset="-122"/>
            </a:endParaRPr>
          </a:p>
        </p:txBody>
      </p:sp>
      <p:pic>
        <p:nvPicPr>
          <p:cNvPr id="7" name="图片 6"/>
          <p:cNvPicPr>
            <a:picLocks noChangeAspect="1"/>
          </p:cNvPicPr>
          <p:nvPr/>
        </p:nvPicPr>
        <p:blipFill>
          <a:blip r:embed="rId2"/>
          <a:stretch>
            <a:fillRect/>
          </a:stretch>
        </p:blipFill>
        <p:spPr>
          <a:xfrm>
            <a:off x="3611245" y="1200150"/>
            <a:ext cx="7896225" cy="5082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27"/>
            <a:ext cx="7772400" cy="786028"/>
          </a:xfrm>
        </p:spPr>
        <p:txBody>
          <a:bodyPr>
            <a:normAutofit/>
          </a:bodyPr>
          <a:lstStyle/>
          <a:p>
            <a:r>
              <a:rPr lang="en-US" altLang="zh-CN"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实验人员双证齐全</a:t>
            </a:r>
            <a:endPar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灯片编号占位符 5"/>
          <p:cNvSpPr>
            <a:spLocks noGrp="1"/>
          </p:cNvSpPr>
          <p:nvPr>
            <p:ph type="sldNum" sz="quarter" idx="12"/>
          </p:nvPr>
        </p:nvSpPr>
        <p:spPr/>
        <p:txBody>
          <a:bodyPr>
            <a:normAutofit/>
          </a:bodyPr>
          <a:lstStyle/>
          <a:p>
            <a:fld id="{E2C80E3E-43DC-4E3A-9F7F-5FCC184A1D6A}" type="slidenum">
              <a:rPr lang="zh-CN" altLang="en-US" smtClean="0"/>
            </a:fld>
            <a:endParaRPr lang="zh-CN" altLang="en-US"/>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75263" y="1310561"/>
            <a:ext cx="7802088" cy="4876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424" y="1603168"/>
            <a:ext cx="82296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圆角矩形 8"/>
          <p:cNvSpPr/>
          <p:nvPr/>
        </p:nvSpPr>
        <p:spPr>
          <a:xfrm>
            <a:off x="8723630" y="459740"/>
            <a:ext cx="2051050" cy="681990"/>
          </a:xfrm>
          <a:prstGeom prst="roundRect">
            <a:avLst/>
          </a:prstGeom>
          <a:gradFill>
            <a:gsLst>
              <a:gs pos="100000">
                <a:srgbClr val="F8F3B1"/>
              </a:gs>
              <a:gs pos="0">
                <a:srgbClr val="FBBE97"/>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lumMod val="85000"/>
                    <a:lumOff val="15000"/>
                  </a:schemeClr>
                </a:solidFill>
                <a:latin typeface="华文行楷" panose="02010800040101010101" pitchFamily="2" charset="-122"/>
                <a:ea typeface="华文行楷" panose="02010800040101010101" pitchFamily="2" charset="-122"/>
              </a:rPr>
              <a:t>培训部</a:t>
            </a:r>
            <a:endParaRPr lang="en-US" altLang="zh-CN" sz="2400" b="1" dirty="0">
              <a:solidFill>
                <a:schemeClr val="tx1">
                  <a:lumMod val="85000"/>
                  <a:lumOff val="15000"/>
                </a:schemeClr>
              </a:solidFill>
              <a:latin typeface="华文行楷" panose="02010800040101010101" pitchFamily="2" charset="-122"/>
              <a:ea typeface="华文行楷" panose="02010800040101010101" pitchFamily="2" charset="-122"/>
            </a:endParaRPr>
          </a:p>
          <a:p>
            <a:pPr algn="ctr"/>
            <a:r>
              <a:rPr lang="en-US" altLang="zh-CN" sz="2400" b="1" dirty="0">
                <a:solidFill>
                  <a:schemeClr val="tx1">
                    <a:lumMod val="85000"/>
                    <a:lumOff val="15000"/>
                  </a:schemeClr>
                </a:solidFill>
                <a:latin typeface="华文行楷" panose="02010800040101010101" pitchFamily="2" charset="-122"/>
                <a:ea typeface="华文行楷" panose="02010800040101010101" pitchFamily="2" charset="-122"/>
              </a:rPr>
              <a:t>128</a:t>
            </a:r>
            <a:endParaRPr lang="zh-CN" altLang="en-US" sz="2400" b="1" dirty="0">
              <a:solidFill>
                <a:schemeClr val="tx1">
                  <a:lumMod val="85000"/>
                  <a:lumOff val="15000"/>
                </a:schemeClr>
              </a:solidFill>
              <a:latin typeface="华文行楷" panose="02010800040101010101" pitchFamily="2" charset="-122"/>
              <a:ea typeface="华文行楷"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0" y="260"/>
            <a:ext cx="7828808" cy="904781"/>
          </a:xfrm>
        </p:spPr>
        <p:txBody>
          <a:bodyPr>
            <a:normAutofit/>
          </a:bodyPr>
          <a:lstStyle/>
          <a:p>
            <a:pPr lvl="0"/>
            <a:r>
              <a:rPr lang="en-US" altLang="zh-CN" sz="3600" dirty="0">
                <a:solidFill>
                  <a:schemeClr val="tx1"/>
                </a:solidFill>
                <a:latin typeface="微软雅黑" panose="020B0503020204020204" pitchFamily="34" charset="-122"/>
                <a:ea typeface="微软雅黑" panose="020B0503020204020204" pitchFamily="34" charset="-122"/>
              </a:rPr>
              <a:t>2.1</a:t>
            </a:r>
            <a:r>
              <a:rPr lang="zh-CN" altLang="en-US" sz="3600" dirty="0">
                <a:solidFill>
                  <a:schemeClr val="tx1"/>
                </a:solidFill>
                <a:latin typeface="微软雅黑" panose="020B0503020204020204" pitchFamily="34" charset="-122"/>
                <a:ea typeface="微软雅黑" panose="020B0503020204020204" pitchFamily="34" charset="-122"/>
              </a:rPr>
              <a:t>准入制补充说明</a:t>
            </a:r>
            <a:endParaRPr lang="zh-CN" altLang="en-US" sz="3600" dirty="0">
              <a:solidFill>
                <a:schemeClr val="tx1"/>
              </a:solidFill>
              <a:latin typeface="微软雅黑" panose="020B0503020204020204" pitchFamily="34" charset="-122"/>
              <a:ea typeface="微软雅黑" panose="020B0503020204020204" pitchFamily="34" charset="-122"/>
            </a:endParaRPr>
          </a:p>
        </p:txBody>
      </p:sp>
      <p:sp>
        <p:nvSpPr>
          <p:cNvPr id="6" name="灯片编号占位符 5"/>
          <p:cNvSpPr>
            <a:spLocks noGrp="1"/>
          </p:cNvSpPr>
          <p:nvPr>
            <p:ph type="sldNum" sz="quarter" idx="12"/>
          </p:nvPr>
        </p:nvSpPr>
        <p:spPr/>
        <p:txBody>
          <a:bodyPr>
            <a:normAutofit/>
          </a:bodyPr>
          <a:lstStyle/>
          <a:p>
            <a:fld id="{E2C80E3E-43DC-4E3A-9F7F-5FCC184A1D6A}" type="slidenum">
              <a:rPr lang="zh-CN" altLang="en-US" smtClean="0"/>
            </a:fld>
            <a:endParaRPr lang="zh-CN" altLang="en-US"/>
          </a:p>
        </p:txBody>
      </p:sp>
      <p:sp>
        <p:nvSpPr>
          <p:cNvPr id="7" name="圆角矩形 6"/>
          <p:cNvSpPr/>
          <p:nvPr/>
        </p:nvSpPr>
        <p:spPr>
          <a:xfrm>
            <a:off x="8727376" y="422108"/>
            <a:ext cx="1733797" cy="586166"/>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lumMod val="85000"/>
                    <a:lumOff val="15000"/>
                  </a:schemeClr>
                </a:solidFill>
                <a:latin typeface="华文行楷" panose="02010800040101010101" pitchFamily="2" charset="-122"/>
                <a:ea typeface="华文行楷" panose="02010800040101010101" pitchFamily="2" charset="-122"/>
              </a:rPr>
              <a:t>饲养部</a:t>
            </a:r>
            <a:endParaRPr lang="en-US" altLang="zh-CN" b="1" dirty="0">
              <a:solidFill>
                <a:schemeClr val="tx1">
                  <a:lumMod val="85000"/>
                  <a:lumOff val="15000"/>
                </a:schemeClr>
              </a:solidFill>
              <a:latin typeface="华文行楷" panose="02010800040101010101" pitchFamily="2" charset="-122"/>
              <a:ea typeface="华文行楷" panose="02010800040101010101" pitchFamily="2" charset="-122"/>
            </a:endParaRPr>
          </a:p>
          <a:p>
            <a:pPr algn="ctr"/>
            <a:r>
              <a:rPr lang="en-US" altLang="zh-CN" b="1" dirty="0">
                <a:solidFill>
                  <a:schemeClr val="tx1">
                    <a:lumMod val="85000"/>
                    <a:lumOff val="15000"/>
                  </a:schemeClr>
                </a:solidFill>
                <a:latin typeface="华文行楷" panose="02010800040101010101" pitchFamily="2" charset="-122"/>
                <a:ea typeface="华文行楷" panose="02010800040101010101" pitchFamily="2" charset="-122"/>
              </a:rPr>
              <a:t>113</a:t>
            </a:r>
            <a:endParaRPr lang="zh-CN" altLang="en-US" b="1" dirty="0">
              <a:solidFill>
                <a:schemeClr val="tx1">
                  <a:lumMod val="85000"/>
                  <a:lumOff val="15000"/>
                </a:schemeClr>
              </a:solidFill>
              <a:latin typeface="华文行楷" panose="02010800040101010101" pitchFamily="2" charset="-122"/>
              <a:ea typeface="华文行楷" panose="02010800040101010101" pitchFamily="2" charset="-122"/>
            </a:endParaRPr>
          </a:p>
        </p:txBody>
      </p:sp>
      <p:sp>
        <p:nvSpPr>
          <p:cNvPr id="4" name="文本框 3"/>
          <p:cNvSpPr txBox="1"/>
          <p:nvPr/>
        </p:nvSpPr>
        <p:spPr>
          <a:xfrm>
            <a:off x="1150620" y="1460500"/>
            <a:ext cx="9149080" cy="4523105"/>
          </a:xfrm>
          <a:prstGeom prst="rect">
            <a:avLst/>
          </a:prstGeom>
          <a:noFill/>
        </p:spPr>
        <p:txBody>
          <a:bodyPr wrap="square" rtlCol="0" anchor="t">
            <a:spAutoFit/>
          </a:bodyPr>
          <a:p>
            <a:pPr>
              <a:lnSpc>
                <a:spcPct val="150000"/>
              </a:lnSpc>
            </a:pPr>
            <a:r>
              <a:rPr lang="en-US" altLang="zh-CN" sz="2400" b="1">
                <a:solidFill>
                  <a:srgbClr val="0070C0"/>
                </a:solidFill>
                <a:sym typeface="+mn-ea"/>
              </a:rPr>
              <a:t>2.1.1</a:t>
            </a:r>
            <a:r>
              <a:rPr lang="zh-CN" altLang="en-US" sz="2400" b="1">
                <a:solidFill>
                  <a:srgbClr val="0070C0"/>
                </a:solidFill>
                <a:sym typeface="+mn-ea"/>
              </a:rPr>
              <a:t>省培训记录卡延续</a:t>
            </a:r>
            <a:endParaRPr lang="zh-CN" altLang="en-US" sz="2400" b="1">
              <a:solidFill>
                <a:srgbClr val="0070C0"/>
              </a:solidFill>
            </a:endParaRPr>
          </a:p>
          <a:p>
            <a:pPr>
              <a:lnSpc>
                <a:spcPct val="150000"/>
              </a:lnSpc>
            </a:pPr>
            <a:r>
              <a:rPr lang="en-US" altLang="zh-CN" sz="2400">
                <a:sym typeface="+mn-ea"/>
              </a:rPr>
              <a:t>     </a:t>
            </a:r>
            <a:r>
              <a:rPr lang="zh-CN" altLang="en-US" sz="2400">
                <a:sym typeface="+mn-ea"/>
              </a:rPr>
              <a:t>新生凭《学生证》、《动物中心准入证》在饲养部备案，申请进入中心设施开展实验。半年后提供本人《江苏省培训记录卡》。</a:t>
            </a:r>
            <a:endParaRPr lang="zh-CN" altLang="en-US" sz="2400">
              <a:sym typeface="+mn-ea"/>
            </a:endParaRPr>
          </a:p>
          <a:p>
            <a:pPr>
              <a:lnSpc>
                <a:spcPct val="150000"/>
              </a:lnSpc>
            </a:pPr>
            <a:r>
              <a:rPr lang="en-US" altLang="zh-CN" sz="2400" b="1">
                <a:solidFill>
                  <a:srgbClr val="0070C0"/>
                </a:solidFill>
                <a:sym typeface="+mn-ea"/>
              </a:rPr>
              <a:t>2.1.2 </a:t>
            </a:r>
            <a:r>
              <a:rPr lang="zh-CN" altLang="en-US" sz="2400" b="1">
                <a:solidFill>
                  <a:srgbClr val="0070C0"/>
                </a:solidFill>
                <a:sym typeface="+mn-ea"/>
              </a:rPr>
              <a:t>准入证延续（同时满足以下三点）</a:t>
            </a:r>
            <a:endParaRPr lang="zh-CN" altLang="en-US" sz="2400" b="1">
              <a:solidFill>
                <a:srgbClr val="0070C0"/>
              </a:solidFill>
            </a:endParaRPr>
          </a:p>
          <a:p>
            <a:pPr>
              <a:lnSpc>
                <a:spcPct val="150000"/>
              </a:lnSpc>
            </a:pPr>
            <a:r>
              <a:rPr lang="en-US" altLang="zh-CN" sz="2400">
                <a:sym typeface="+mn-ea"/>
              </a:rPr>
              <a:t>   2.1 </a:t>
            </a:r>
            <a:r>
              <a:rPr lang="zh-CN" altLang="en-US" sz="2400">
                <a:sym typeface="+mn-ea"/>
              </a:rPr>
              <a:t>中心实验动物设施规定未有重大变化，无重新培训的需求。</a:t>
            </a:r>
            <a:endParaRPr lang="zh-CN" altLang="en-US" sz="2400"/>
          </a:p>
          <a:p>
            <a:pPr>
              <a:lnSpc>
                <a:spcPct val="150000"/>
              </a:lnSpc>
            </a:pPr>
            <a:r>
              <a:rPr lang="en-US" altLang="zh-CN" sz="2400">
                <a:sym typeface="+mn-ea"/>
              </a:rPr>
              <a:t>   2.2 </a:t>
            </a:r>
            <a:r>
              <a:rPr lang="zh-CN" altLang="en-US" sz="2400">
                <a:sym typeface="+mn-ea"/>
              </a:rPr>
              <a:t>申请人准入证到期前，半年内仍在动物中心开展动物实验，并有从事进行动物设施录。</a:t>
            </a:r>
            <a:endParaRPr lang="zh-CN" altLang="en-US" sz="2400">
              <a:sym typeface="+mn-ea"/>
            </a:endParaRPr>
          </a:p>
          <a:p>
            <a:pPr>
              <a:lnSpc>
                <a:spcPct val="150000"/>
              </a:lnSpc>
            </a:pPr>
            <a:r>
              <a:rPr lang="en-US" altLang="zh-CN" sz="2400">
                <a:sym typeface="+mn-ea"/>
              </a:rPr>
              <a:t>   2.3 </a:t>
            </a:r>
            <a:r>
              <a:rPr lang="zh-CN" altLang="en-US" sz="2400">
                <a:sym typeface="+mn-ea"/>
              </a:rPr>
              <a:t>申请人无违规处罚记录。</a:t>
            </a:r>
            <a:endParaRPr lang="zh-CN" altLang="en-US" sz="2400">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6" name="标题 1"/>
          <p:cNvSpPr txBox="1"/>
          <p:nvPr/>
        </p:nvSpPr>
        <p:spPr>
          <a:xfrm>
            <a:off x="0" y="127"/>
            <a:ext cx="7772400" cy="821654"/>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协议</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合同签订（</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8976360" y="1755775"/>
            <a:ext cx="2880360" cy="3076575"/>
          </a:xfrm>
          <a:prstGeom prst="rect">
            <a:avLst/>
          </a:prstGeom>
          <a:noFill/>
        </p:spPr>
        <p:txBody>
          <a:bodyPr wrap="square" rtlCol="0">
            <a:noAutofit/>
          </a:bodyPr>
          <a:lstStyle/>
          <a:p>
            <a:r>
              <a:rPr lang="zh-CN" altLang="en-US" sz="2400" b="1" dirty="0">
                <a:solidFill>
                  <a:srgbClr val="0070C0"/>
                </a:solidFill>
              </a:rPr>
              <a:t>文件获取地址</a:t>
            </a:r>
            <a:r>
              <a:rPr lang="zh-CN" altLang="en-US" sz="2400" b="1" dirty="0"/>
              <a:t>：</a:t>
            </a:r>
            <a:endParaRPr lang="zh-CN" altLang="en-US" sz="2400" b="1" dirty="0"/>
          </a:p>
          <a:p>
            <a:r>
              <a:rPr lang="zh-CN" altLang="en-US" sz="2400" b="1" dirty="0"/>
              <a:t>动物中心网站</a:t>
            </a:r>
            <a:endParaRPr lang="zh-CN" altLang="en-US" sz="2400" b="1" dirty="0"/>
          </a:p>
          <a:p>
            <a:endParaRPr lang="en-US" altLang="zh-CN" sz="2400" b="1" dirty="0"/>
          </a:p>
          <a:p>
            <a:endParaRPr lang="en-US" altLang="zh-CN" sz="2400" b="1" dirty="0"/>
          </a:p>
          <a:p>
            <a:r>
              <a:rPr lang="zh-CN" altLang="en-US" sz="2400" b="1" dirty="0"/>
              <a:t>文件下载</a:t>
            </a:r>
            <a:endParaRPr lang="zh-CN" altLang="en-US" sz="2400" b="1" dirty="0"/>
          </a:p>
          <a:p>
            <a:endParaRPr lang="zh-CN" altLang="en-US" sz="2400" b="1" dirty="0"/>
          </a:p>
          <a:p>
            <a:endParaRPr lang="en-US" altLang="zh-CN" sz="2400" b="1" dirty="0"/>
          </a:p>
          <a:p>
            <a:r>
              <a:rPr lang="zh-CN" altLang="en-US" sz="2400" b="1" dirty="0"/>
              <a:t>饲养部文件</a:t>
            </a:r>
            <a:endParaRPr lang="zh-CN" altLang="en-US" sz="2400" b="1" dirty="0"/>
          </a:p>
        </p:txBody>
      </p:sp>
      <p:sp>
        <p:nvSpPr>
          <p:cNvPr id="8" name="下箭头 7"/>
          <p:cNvSpPr/>
          <p:nvPr/>
        </p:nvSpPr>
        <p:spPr>
          <a:xfrm>
            <a:off x="4424681" y="2680971"/>
            <a:ext cx="197485" cy="266065"/>
          </a:xfrm>
          <a:prstGeom prst="downArrow">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下箭头 9"/>
          <p:cNvSpPr/>
          <p:nvPr>
            <p:custDataLst>
              <p:tags r:id="rId1"/>
            </p:custDataLst>
          </p:nvPr>
        </p:nvSpPr>
        <p:spPr>
          <a:xfrm rot="16200000">
            <a:off x="7328536" y="4217671"/>
            <a:ext cx="197485" cy="266065"/>
          </a:xfrm>
          <a:prstGeom prst="downArrow">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箭头连接符 4"/>
          <p:cNvCxnSpPr/>
          <p:nvPr/>
        </p:nvCxnSpPr>
        <p:spPr>
          <a:xfrm>
            <a:off x="9316085" y="2364105"/>
            <a:ext cx="11430" cy="515620"/>
          </a:xfrm>
          <a:prstGeom prst="straightConnector1">
            <a:avLst/>
          </a:prstGeom>
          <a:ln w="25400">
            <a:tailEnd type="triangle"/>
          </a:ln>
        </p:spPr>
        <p:style>
          <a:lnRef idx="2">
            <a:schemeClr val="accent1"/>
          </a:lnRef>
          <a:fillRef idx="0">
            <a:srgbClr val="FFFFFF"/>
          </a:fillRef>
          <a:effectRef idx="0">
            <a:srgbClr val="FFFFFF"/>
          </a:effectRef>
          <a:fontRef idx="minor">
            <a:schemeClr val="tx1"/>
          </a:fontRef>
        </p:style>
      </p:cxnSp>
      <p:cxnSp>
        <p:nvCxnSpPr>
          <p:cNvPr id="9" name="直接箭头连接符 8"/>
          <p:cNvCxnSpPr/>
          <p:nvPr>
            <p:custDataLst>
              <p:tags r:id="rId2"/>
            </p:custDataLst>
          </p:nvPr>
        </p:nvCxnSpPr>
        <p:spPr>
          <a:xfrm>
            <a:off x="9327515" y="3500755"/>
            <a:ext cx="11430" cy="515620"/>
          </a:xfrm>
          <a:prstGeom prst="straightConnector1">
            <a:avLst/>
          </a:prstGeom>
          <a:ln w="25400">
            <a:tailEnd type="triangle"/>
          </a:ln>
        </p:spPr>
        <p:style>
          <a:lnRef idx="2">
            <a:schemeClr val="accent1"/>
          </a:lnRef>
          <a:fillRef idx="0">
            <a:srgbClr val="FFFFFF"/>
          </a:fillRef>
          <a:effectRef idx="0">
            <a:srgbClr val="FFFFFF"/>
          </a:effectRef>
          <a:fontRef idx="minor">
            <a:schemeClr val="tx1"/>
          </a:fontRef>
        </p:style>
      </p:cxnSp>
      <p:pic>
        <p:nvPicPr>
          <p:cNvPr id="11" name="图片 10"/>
          <p:cNvPicPr>
            <a:picLocks noChangeAspect="1"/>
          </p:cNvPicPr>
          <p:nvPr/>
        </p:nvPicPr>
        <p:blipFill>
          <a:blip r:embed="rId3"/>
          <a:srcRect r="-875" b="13339"/>
          <a:stretch>
            <a:fillRect/>
          </a:stretch>
        </p:blipFill>
        <p:spPr>
          <a:xfrm>
            <a:off x="913765" y="812800"/>
            <a:ext cx="7614285" cy="2066925"/>
          </a:xfrm>
          <a:prstGeom prst="rect">
            <a:avLst/>
          </a:prstGeom>
        </p:spPr>
      </p:pic>
      <p:pic>
        <p:nvPicPr>
          <p:cNvPr id="12" name="图片 11"/>
          <p:cNvPicPr>
            <a:picLocks noChangeAspect="1"/>
          </p:cNvPicPr>
          <p:nvPr/>
        </p:nvPicPr>
        <p:blipFill>
          <a:blip r:embed="rId4"/>
          <a:stretch>
            <a:fillRect/>
          </a:stretch>
        </p:blipFill>
        <p:spPr>
          <a:xfrm>
            <a:off x="1070610" y="3195320"/>
            <a:ext cx="7299960" cy="316103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8" name="标题 1"/>
          <p:cNvSpPr txBox="1"/>
          <p:nvPr>
            <p:custDataLst>
              <p:tags r:id="rId1"/>
            </p:custDataLst>
          </p:nvPr>
        </p:nvSpPr>
        <p:spPr>
          <a:xfrm>
            <a:off x="0" y="127"/>
            <a:ext cx="7772400" cy="821654"/>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协议</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合同签订（</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2" name="组合 11"/>
          <p:cNvGrpSpPr/>
          <p:nvPr/>
        </p:nvGrpSpPr>
        <p:grpSpPr>
          <a:xfrm>
            <a:off x="4146550" y="706120"/>
            <a:ext cx="3898900" cy="5851525"/>
            <a:chOff x="3518" y="348"/>
            <a:chExt cx="8224" cy="10174"/>
          </a:xfrm>
        </p:grpSpPr>
        <p:pic>
          <p:nvPicPr>
            <p:cNvPr id="13" name="图片 12"/>
            <p:cNvPicPr>
              <a:picLocks noChangeAspect="1"/>
            </p:cNvPicPr>
            <p:nvPr>
              <p:custDataLst>
                <p:tags r:id="rId2"/>
              </p:custDataLst>
            </p:nvPr>
          </p:nvPicPr>
          <p:blipFill>
            <a:blip r:embed="rId3"/>
            <a:srcRect l="35403" t="9698" r="35173" b="29018"/>
            <a:stretch>
              <a:fillRect/>
            </a:stretch>
          </p:blipFill>
          <p:spPr>
            <a:xfrm>
              <a:off x="3518" y="348"/>
              <a:ext cx="8224" cy="10174"/>
            </a:xfrm>
            <a:prstGeom prst="rect">
              <a:avLst/>
            </a:prstGeom>
          </p:spPr>
        </p:pic>
        <p:sp>
          <p:nvSpPr>
            <p:cNvPr id="14" name="圆角矩形 13"/>
            <p:cNvSpPr/>
            <p:nvPr>
              <p:custDataLst>
                <p:tags r:id="rId4"/>
              </p:custDataLst>
            </p:nvPr>
          </p:nvSpPr>
          <p:spPr>
            <a:xfrm>
              <a:off x="3874" y="4401"/>
              <a:ext cx="7441" cy="2789"/>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custDataLst>
                <p:tags r:id="rId5"/>
              </p:custDataLst>
            </p:nvPr>
          </p:nvSpPr>
          <p:spPr>
            <a:xfrm>
              <a:off x="3678" y="558"/>
              <a:ext cx="7636" cy="14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custDataLst>
                <p:tags r:id="rId6"/>
              </p:custDataLst>
            </p:nvPr>
          </p:nvSpPr>
          <p:spPr>
            <a:xfrm>
              <a:off x="3874" y="8348"/>
              <a:ext cx="7442" cy="1983"/>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E2C80E3E-43DC-4E3A-9F7F-5FCC184A1D6A}" type="slidenum">
              <a:rPr lang="zh-CN" altLang="en-US" smtClean="0"/>
            </a:fld>
            <a:endParaRPr lang="zh-CN" altLang="en-US"/>
          </a:p>
        </p:txBody>
      </p:sp>
      <p:grpSp>
        <p:nvGrpSpPr>
          <p:cNvPr id="6" name="组合 5"/>
          <p:cNvGrpSpPr/>
          <p:nvPr/>
        </p:nvGrpSpPr>
        <p:grpSpPr>
          <a:xfrm>
            <a:off x="1650365" y="216536"/>
            <a:ext cx="4352290" cy="6304915"/>
            <a:chOff x="3385" y="290"/>
            <a:chExt cx="6760" cy="9550"/>
          </a:xfrm>
        </p:grpSpPr>
        <p:pic>
          <p:nvPicPr>
            <p:cNvPr id="3" name="图片 2"/>
            <p:cNvPicPr>
              <a:picLocks noChangeAspect="1"/>
            </p:cNvPicPr>
            <p:nvPr>
              <p:custDataLst>
                <p:tags r:id="rId1"/>
              </p:custDataLst>
            </p:nvPr>
          </p:nvPicPr>
          <p:blipFill>
            <a:blip r:embed="rId2"/>
            <a:srcRect l="35691" t="18323" r="35905" b="10363"/>
            <a:stretch>
              <a:fillRect/>
            </a:stretch>
          </p:blipFill>
          <p:spPr>
            <a:xfrm>
              <a:off x="3385" y="290"/>
              <a:ext cx="6761" cy="9550"/>
            </a:xfrm>
            <a:prstGeom prst="rect">
              <a:avLst/>
            </a:prstGeom>
          </p:spPr>
        </p:pic>
        <p:sp>
          <p:nvSpPr>
            <p:cNvPr id="20" name="圆角矩形 19"/>
            <p:cNvSpPr/>
            <p:nvPr>
              <p:custDataLst>
                <p:tags r:id="rId3"/>
              </p:custDataLst>
            </p:nvPr>
          </p:nvSpPr>
          <p:spPr>
            <a:xfrm>
              <a:off x="3676" y="6553"/>
              <a:ext cx="6208" cy="1139"/>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custDataLst>
                <p:tags r:id="rId4"/>
              </p:custDataLst>
            </p:nvPr>
          </p:nvSpPr>
          <p:spPr>
            <a:xfrm>
              <a:off x="3661" y="8025"/>
              <a:ext cx="6208" cy="1139"/>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custDataLst>
                <p:tags r:id="rId5"/>
              </p:custDataLst>
            </p:nvPr>
          </p:nvSpPr>
          <p:spPr>
            <a:xfrm>
              <a:off x="3661" y="957"/>
              <a:ext cx="6249" cy="1949"/>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标题 1"/>
          <p:cNvSpPr txBox="1"/>
          <p:nvPr>
            <p:custDataLst>
              <p:tags r:id="rId6"/>
            </p:custDataLst>
          </p:nvPr>
        </p:nvSpPr>
        <p:spPr>
          <a:xfrm>
            <a:off x="0" y="127"/>
            <a:ext cx="7772400" cy="821654"/>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协议</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合同签订（</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7"/>
          <a:stretch>
            <a:fillRect/>
          </a:stretch>
        </p:blipFill>
        <p:spPr>
          <a:xfrm>
            <a:off x="6576060" y="562610"/>
            <a:ext cx="4526280" cy="5958840"/>
          </a:xfrm>
          <a:prstGeom prst="rect">
            <a:avLst/>
          </a:prstGeom>
        </p:spPr>
      </p:pic>
      <p:sp>
        <p:nvSpPr>
          <p:cNvPr id="8" name="圆角矩形 7"/>
          <p:cNvSpPr/>
          <p:nvPr/>
        </p:nvSpPr>
        <p:spPr>
          <a:xfrm>
            <a:off x="6648450" y="626110"/>
            <a:ext cx="4391025" cy="1219200"/>
          </a:xfrm>
          <a:prstGeom prst="roundRect">
            <a:avLst/>
          </a:prstGeom>
          <a:noFill/>
          <a:ln w="28575"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0000"/>
              </a:solidFill>
            </a:endParaRPr>
          </a:p>
        </p:txBody>
      </p:sp>
      <p:sp>
        <p:nvSpPr>
          <p:cNvPr id="9" name="圆角矩形 8"/>
          <p:cNvSpPr/>
          <p:nvPr/>
        </p:nvSpPr>
        <p:spPr>
          <a:xfrm>
            <a:off x="6711315" y="4925060"/>
            <a:ext cx="4328160" cy="238125"/>
          </a:xfrm>
          <a:prstGeom prst="roundRect">
            <a:avLst/>
          </a:prstGeom>
          <a:noFill/>
          <a:ln w="28575"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0000"/>
              </a:solidFill>
            </a:endParaRPr>
          </a:p>
        </p:txBody>
      </p:sp>
      <p:sp>
        <p:nvSpPr>
          <p:cNvPr id="10" name="圆角矩形 9"/>
          <p:cNvSpPr/>
          <p:nvPr/>
        </p:nvSpPr>
        <p:spPr>
          <a:xfrm>
            <a:off x="6711315" y="5640705"/>
            <a:ext cx="4391025" cy="819150"/>
          </a:xfrm>
          <a:prstGeom prst="roundRect">
            <a:avLst/>
          </a:prstGeom>
          <a:noFill/>
          <a:ln w="28575"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E2C80E3E-43DC-4E3A-9F7F-5FCC184A1D6A}" type="slidenum">
              <a:rPr lang="zh-CN" altLang="en-US" smtClean="0"/>
            </a:fld>
            <a:endParaRPr lang="zh-CN" altLang="en-US"/>
          </a:p>
        </p:txBody>
      </p:sp>
      <p:grpSp>
        <p:nvGrpSpPr>
          <p:cNvPr id="17" name="组合 16"/>
          <p:cNvGrpSpPr/>
          <p:nvPr/>
        </p:nvGrpSpPr>
        <p:grpSpPr>
          <a:xfrm>
            <a:off x="4083685" y="709295"/>
            <a:ext cx="4156710" cy="5977890"/>
            <a:chOff x="6996" y="610"/>
            <a:chExt cx="6546" cy="9726"/>
          </a:xfrm>
        </p:grpSpPr>
        <p:pic>
          <p:nvPicPr>
            <p:cNvPr id="5" name="图片 4"/>
            <p:cNvPicPr>
              <a:picLocks noChangeAspect="1"/>
            </p:cNvPicPr>
            <p:nvPr>
              <p:custDataLst>
                <p:tags r:id="rId1"/>
              </p:custDataLst>
            </p:nvPr>
          </p:nvPicPr>
          <p:blipFill>
            <a:blip r:embed="rId2"/>
            <a:srcRect l="35082" t="15271" r="35742" b="25396"/>
            <a:stretch>
              <a:fillRect/>
            </a:stretch>
          </p:blipFill>
          <p:spPr>
            <a:xfrm>
              <a:off x="6996" y="610"/>
              <a:ext cx="6547" cy="9727"/>
            </a:xfrm>
            <a:prstGeom prst="rect">
              <a:avLst/>
            </a:prstGeom>
          </p:spPr>
        </p:pic>
        <p:sp>
          <p:nvSpPr>
            <p:cNvPr id="6" name="圆角矩形 5"/>
            <p:cNvSpPr/>
            <p:nvPr>
              <p:custDataLst>
                <p:tags r:id="rId3"/>
              </p:custDataLst>
            </p:nvPr>
          </p:nvSpPr>
          <p:spPr>
            <a:xfrm>
              <a:off x="7142" y="811"/>
              <a:ext cx="5995" cy="142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custDataLst>
                <p:tags r:id="rId4"/>
              </p:custDataLst>
            </p:nvPr>
          </p:nvSpPr>
          <p:spPr>
            <a:xfrm>
              <a:off x="7261" y="4485"/>
              <a:ext cx="5876" cy="2666"/>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custDataLst>
                <p:tags r:id="rId5"/>
              </p:custDataLst>
            </p:nvPr>
          </p:nvSpPr>
          <p:spPr>
            <a:xfrm>
              <a:off x="7261" y="8259"/>
              <a:ext cx="5877" cy="1896"/>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标题 1"/>
          <p:cNvSpPr txBox="1"/>
          <p:nvPr>
            <p:custDataLst>
              <p:tags r:id="rId6"/>
            </p:custDataLst>
          </p:nvPr>
        </p:nvSpPr>
        <p:spPr>
          <a:xfrm>
            <a:off x="0" y="127"/>
            <a:ext cx="7772400" cy="821654"/>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协议</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合同签订（</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p:nvPr/>
        </p:nvGraphicFramePr>
        <p:xfrm>
          <a:off x="2892832" y="1187728"/>
          <a:ext cx="6065168" cy="504056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标题 1"/>
          <p:cNvSpPr>
            <a:spLocks noGrp="1"/>
          </p:cNvSpPr>
          <p:nvPr>
            <p:ph type="title"/>
          </p:nvPr>
        </p:nvSpPr>
        <p:spPr>
          <a:xfrm>
            <a:off x="249555" y="77470"/>
            <a:ext cx="8846185" cy="935990"/>
          </a:xfrm>
        </p:spPr>
        <p:txBody>
          <a:bodyPr>
            <a:normAutofit/>
          </a:bodyPr>
          <a:lstStyle/>
          <a:p>
            <a:pPr algn="ctr">
              <a:defRPr/>
            </a:pPr>
            <a:r>
              <a:rPr lang="zh-CN" altLang="en-US" sz="3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一、基本情况</a:t>
            </a:r>
            <a:r>
              <a:rPr lang="en-US" altLang="zh-CN" sz="3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3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动物中心主要业务</a:t>
            </a:r>
            <a:endParaRPr lang="zh-CN" altLang="en-US" sz="3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3" name="对象 2"/>
          <p:cNvGraphicFramePr/>
          <p:nvPr>
            <p:custDataLst>
              <p:tags r:id="rId6"/>
            </p:custDataLst>
          </p:nvPr>
        </p:nvGraphicFramePr>
        <p:xfrm>
          <a:off x="9829800" y="4857750"/>
          <a:ext cx="2211705" cy="1877695"/>
        </p:xfrm>
        <a:graphic>
          <a:graphicData uri="http://schemas.openxmlformats.org/presentationml/2006/ole">
            <mc:AlternateContent xmlns:mc="http://schemas.openxmlformats.org/markup-compatibility/2006">
              <mc:Choice xmlns:v="urn:schemas-microsoft-com:vml" Requires="v">
                <p:oleObj spid="_x0000_s6" name="" r:id="rId7" imgW="2209800" imgH="1876425" progId="Paint.Picture">
                  <p:embed/>
                </p:oleObj>
              </mc:Choice>
              <mc:Fallback>
                <p:oleObj name="" r:id="rId7" imgW="2209800" imgH="1876425" progId="Paint.Picture">
                  <p:embed/>
                  <p:pic>
                    <p:nvPicPr>
                      <p:cNvPr id="0" name="图片 5"/>
                      <p:cNvPicPr/>
                      <p:nvPr/>
                    </p:nvPicPr>
                    <p:blipFill>
                      <a:blip r:embed="rId8"/>
                      <a:stretch>
                        <a:fillRect/>
                      </a:stretch>
                    </p:blipFill>
                    <p:spPr>
                      <a:xfrm>
                        <a:off x="9829800" y="4857750"/>
                        <a:ext cx="2211705" cy="1877695"/>
                      </a:xfrm>
                      <a:prstGeom prst="rect">
                        <a:avLst/>
                      </a:prstGeom>
                    </p:spPr>
                  </p:pic>
                </p:oleObj>
              </mc:Fallback>
            </mc:AlternateContent>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E2C80E3E-43DC-4E3A-9F7F-5FCC184A1D6A}" type="slidenum">
              <a:rPr lang="zh-CN" altLang="en-US" smtClean="0"/>
            </a:fld>
            <a:endParaRPr lang="zh-CN" altLang="en-US"/>
          </a:p>
        </p:txBody>
      </p:sp>
      <p:grpSp>
        <p:nvGrpSpPr>
          <p:cNvPr id="12" name="组合 11"/>
          <p:cNvGrpSpPr/>
          <p:nvPr/>
        </p:nvGrpSpPr>
        <p:grpSpPr>
          <a:xfrm>
            <a:off x="1698625" y="582930"/>
            <a:ext cx="4232275" cy="6104255"/>
            <a:chOff x="3599" y="0"/>
            <a:chExt cx="7260" cy="10262"/>
          </a:xfrm>
        </p:grpSpPr>
        <p:pic>
          <p:nvPicPr>
            <p:cNvPr id="2" name="图片 1"/>
            <p:cNvPicPr>
              <a:picLocks noChangeAspect="1"/>
            </p:cNvPicPr>
            <p:nvPr>
              <p:custDataLst>
                <p:tags r:id="rId1"/>
              </p:custDataLst>
            </p:nvPr>
          </p:nvPicPr>
          <p:blipFill>
            <a:blip r:embed="rId2"/>
            <a:srcRect l="34991" t="14590" r="37027" b="14542"/>
            <a:stretch>
              <a:fillRect/>
            </a:stretch>
          </p:blipFill>
          <p:spPr>
            <a:xfrm>
              <a:off x="3599" y="0"/>
              <a:ext cx="7203" cy="10262"/>
            </a:xfrm>
            <a:prstGeom prst="rect">
              <a:avLst/>
            </a:prstGeom>
          </p:spPr>
        </p:pic>
        <p:sp>
          <p:nvSpPr>
            <p:cNvPr id="11" name="圆角矩形 10"/>
            <p:cNvSpPr/>
            <p:nvPr>
              <p:custDataLst>
                <p:tags r:id="rId3"/>
              </p:custDataLst>
            </p:nvPr>
          </p:nvSpPr>
          <p:spPr>
            <a:xfrm>
              <a:off x="3628" y="6192"/>
              <a:ext cx="7174" cy="1449"/>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custDataLst>
                <p:tags r:id="rId4"/>
              </p:custDataLst>
            </p:nvPr>
          </p:nvSpPr>
          <p:spPr>
            <a:xfrm>
              <a:off x="3662" y="8391"/>
              <a:ext cx="7174" cy="1449"/>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custDataLst>
                <p:tags r:id="rId5"/>
              </p:custDataLst>
            </p:nvPr>
          </p:nvSpPr>
          <p:spPr>
            <a:xfrm>
              <a:off x="3685" y="343"/>
              <a:ext cx="7174" cy="1449"/>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7167245" y="616585"/>
            <a:ext cx="4034790" cy="6104890"/>
            <a:chOff x="7187" y="305"/>
            <a:chExt cx="6354" cy="10226"/>
          </a:xfrm>
        </p:grpSpPr>
        <p:pic>
          <p:nvPicPr>
            <p:cNvPr id="14" name="图片 13"/>
            <p:cNvPicPr>
              <a:picLocks noChangeAspect="1"/>
            </p:cNvPicPr>
            <p:nvPr>
              <p:custDataLst>
                <p:tags r:id="rId6"/>
              </p:custDataLst>
            </p:nvPr>
          </p:nvPicPr>
          <p:blipFill>
            <a:blip r:embed="rId7"/>
            <a:srcRect l="35403" t="19424" r="37102" b="13782"/>
            <a:stretch>
              <a:fillRect/>
            </a:stretch>
          </p:blipFill>
          <p:spPr>
            <a:xfrm>
              <a:off x="7187" y="305"/>
              <a:ext cx="6354" cy="10226"/>
            </a:xfrm>
            <a:prstGeom prst="rect">
              <a:avLst/>
            </a:prstGeom>
          </p:spPr>
        </p:pic>
        <p:sp>
          <p:nvSpPr>
            <p:cNvPr id="20" name="圆角矩形 19"/>
            <p:cNvSpPr/>
            <p:nvPr>
              <p:custDataLst>
                <p:tags r:id="rId8"/>
              </p:custDataLst>
            </p:nvPr>
          </p:nvSpPr>
          <p:spPr>
            <a:xfrm>
              <a:off x="7413" y="5673"/>
              <a:ext cx="6127" cy="1422"/>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custDataLst>
                <p:tags r:id="rId9"/>
              </p:custDataLst>
            </p:nvPr>
          </p:nvSpPr>
          <p:spPr>
            <a:xfrm>
              <a:off x="7406" y="707"/>
              <a:ext cx="6135" cy="1422"/>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custDataLst>
                <p:tags r:id="rId10"/>
              </p:custDataLst>
            </p:nvPr>
          </p:nvSpPr>
          <p:spPr>
            <a:xfrm>
              <a:off x="7413" y="8009"/>
              <a:ext cx="6127" cy="1893"/>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标题 1"/>
          <p:cNvSpPr txBox="1"/>
          <p:nvPr>
            <p:custDataLst>
              <p:tags r:id="rId11"/>
            </p:custDataLst>
          </p:nvPr>
        </p:nvSpPr>
        <p:spPr>
          <a:xfrm>
            <a:off x="61595" y="0"/>
            <a:ext cx="7772400" cy="821690"/>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协议</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合同签订（</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165" y="-215"/>
            <a:ext cx="7773338" cy="733613"/>
          </a:xfrm>
        </p:spPr>
        <p:txBody>
          <a:bodyPr>
            <a:normAutofit/>
          </a:bodyPr>
          <a:lstStyle/>
          <a:p>
            <a:pPr algn="l">
              <a:buClrTx/>
              <a:buSzTx/>
              <a:buFontTx/>
            </a:pPr>
            <a:r>
              <a:rPr lang="zh-CN" altLang="en-US" sz="3600" cap="all" dirty="0">
                <a:effectLst/>
                <a:latin typeface="微软雅黑" panose="020B0503020204020204" pitchFamily="34" charset="-122"/>
                <a:ea typeface="微软雅黑" panose="020B0503020204020204" pitchFamily="34" charset="-122"/>
                <a:cs typeface="微软雅黑" panose="020B0503020204020204" pitchFamily="34" charset="-122"/>
              </a:rPr>
              <a:t>4</a:t>
            </a:r>
            <a:r>
              <a:rPr lang="en-US" altLang="zh-CN" sz="3600" cap="all" dirty="0">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600" cap="all" dirty="0">
                <a:effectLst/>
                <a:latin typeface="微软雅黑" panose="020B0503020204020204" pitchFamily="34" charset="-122"/>
                <a:ea typeface="微软雅黑" panose="020B0503020204020204" pitchFamily="34" charset="-122"/>
                <a:cs typeface="微软雅黑" panose="020B0503020204020204" pitchFamily="34" charset="-122"/>
              </a:rPr>
              <a:t>《进动物申请》办理（</a:t>
            </a:r>
            <a:r>
              <a:rPr lang="en-US" altLang="zh-CN" sz="3600" cap="all" dirty="0">
                <a:effectLst/>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600" cap="all" dirty="0">
                <a:effectLst/>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3600" cap="all"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pic>
        <p:nvPicPr>
          <p:cNvPr id="7" name="图片 6"/>
          <p:cNvPicPr/>
          <p:nvPr/>
        </p:nvPicPr>
        <p:blipFill>
          <a:blip r:embed="rId1"/>
          <a:stretch>
            <a:fillRect/>
          </a:stretch>
        </p:blipFill>
        <p:spPr>
          <a:xfrm>
            <a:off x="2744899" y="1113128"/>
            <a:ext cx="6847152" cy="4770149"/>
          </a:xfrm>
          <a:prstGeom prst="rect">
            <a:avLst/>
          </a:prstGeom>
          <a:noFill/>
          <a:ln>
            <a:noFill/>
          </a:ln>
        </p:spPr>
      </p:pic>
      <p:sp>
        <p:nvSpPr>
          <p:cNvPr id="9" name="圆角矩形 8"/>
          <p:cNvSpPr/>
          <p:nvPr/>
        </p:nvSpPr>
        <p:spPr>
          <a:xfrm>
            <a:off x="9175750" y="288925"/>
            <a:ext cx="1877695" cy="10579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0070C0"/>
                </a:solidFill>
                <a:latin typeface="华文行楷" panose="02010800040101010101" pitchFamily="2" charset="-122"/>
                <a:ea typeface="华文行楷" panose="02010800040101010101" pitchFamily="2" charset="-122"/>
              </a:rPr>
              <a:t>饲养部</a:t>
            </a:r>
            <a:endParaRPr lang="en-US" altLang="zh-CN" sz="2400" b="1" dirty="0">
              <a:solidFill>
                <a:srgbClr val="0070C0"/>
              </a:solidFill>
              <a:latin typeface="华文行楷" panose="02010800040101010101" pitchFamily="2" charset="-122"/>
              <a:ea typeface="华文行楷" panose="02010800040101010101" pitchFamily="2" charset="-122"/>
            </a:endParaRPr>
          </a:p>
          <a:p>
            <a:pPr algn="ctr"/>
            <a:r>
              <a:rPr lang="en-US" altLang="zh-CN" sz="2400" b="1" dirty="0">
                <a:solidFill>
                  <a:srgbClr val="0070C0"/>
                </a:solidFill>
                <a:latin typeface="华文行楷" panose="02010800040101010101" pitchFamily="2" charset="-122"/>
                <a:ea typeface="华文行楷" panose="02010800040101010101" pitchFamily="2" charset="-122"/>
              </a:rPr>
              <a:t>113</a:t>
            </a:r>
            <a:endParaRPr lang="en-US" altLang="zh-CN" sz="2400" b="1" dirty="0">
              <a:solidFill>
                <a:srgbClr val="0070C0"/>
              </a:solidFill>
              <a:latin typeface="华文行楷" panose="02010800040101010101" pitchFamily="2" charset="-122"/>
              <a:ea typeface="华文行楷" panose="02010800040101010101" pitchFamily="2"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pic>
        <p:nvPicPr>
          <p:cNvPr id="7" name="图片 6"/>
          <p:cNvPicPr>
            <a:picLocks noChangeAspect="1"/>
          </p:cNvPicPr>
          <p:nvPr/>
        </p:nvPicPr>
        <p:blipFill>
          <a:blip r:embed="rId1"/>
          <a:stretch>
            <a:fillRect/>
          </a:stretch>
        </p:blipFill>
        <p:spPr>
          <a:xfrm>
            <a:off x="1669195" y="618518"/>
            <a:ext cx="8437167" cy="5738739"/>
          </a:xfrm>
          <a:prstGeom prst="rect">
            <a:avLst/>
          </a:prstGeom>
        </p:spPr>
      </p:pic>
      <p:sp>
        <p:nvSpPr>
          <p:cNvPr id="8" name="文本框 7"/>
          <p:cNvSpPr txBox="1"/>
          <p:nvPr/>
        </p:nvSpPr>
        <p:spPr>
          <a:xfrm>
            <a:off x="8513462" y="3555926"/>
            <a:ext cx="2008875" cy="523220"/>
          </a:xfrm>
          <a:prstGeom prst="rect">
            <a:avLst/>
          </a:prstGeom>
          <a:noFill/>
        </p:spPr>
        <p:txBody>
          <a:bodyPr wrap="square" rtlCol="0">
            <a:spAutoFit/>
          </a:bodyPr>
          <a:lstStyle/>
          <a:p>
            <a:r>
              <a:rPr lang="zh-CN" altLang="en-US" sz="1400" b="1" dirty="0">
                <a:solidFill>
                  <a:srgbClr val="FF0000"/>
                </a:solidFill>
              </a:rPr>
              <a:t>进入繁育区需要隔离器来源</a:t>
            </a:r>
            <a:endParaRPr lang="zh-CN" altLang="en-US" sz="1400" b="1" dirty="0">
              <a:solidFill>
                <a:srgbClr val="FF0000"/>
              </a:solidFill>
            </a:endParaRPr>
          </a:p>
        </p:txBody>
      </p:sp>
      <p:sp>
        <p:nvSpPr>
          <p:cNvPr id="2" name="标题 1"/>
          <p:cNvSpPr>
            <a:spLocks noGrp="1"/>
          </p:cNvSpPr>
          <p:nvPr>
            <p:ph type="title"/>
            <p:custDataLst>
              <p:tags r:id="rId2"/>
            </p:custDataLst>
          </p:nvPr>
        </p:nvSpPr>
        <p:spPr>
          <a:xfrm>
            <a:off x="165" y="-215"/>
            <a:ext cx="7773338" cy="733613"/>
          </a:xfrm>
        </p:spPr>
        <p:txBody>
          <a:bodyPr>
            <a:normAutofit/>
          </a:bodyPr>
          <a:p>
            <a:pPr algn="l">
              <a:buClrTx/>
              <a:buSzTx/>
              <a:buFontTx/>
            </a:pPr>
            <a:r>
              <a:rPr lang="zh-CN" altLang="en-US" sz="3600" cap="all" dirty="0">
                <a:effectLst/>
                <a:latin typeface="微软雅黑" panose="020B0503020204020204" pitchFamily="34" charset="-122"/>
                <a:ea typeface="微软雅黑" panose="020B0503020204020204" pitchFamily="34" charset="-122"/>
                <a:cs typeface="微软雅黑" panose="020B0503020204020204" pitchFamily="34" charset="-122"/>
              </a:rPr>
              <a:t>4</a:t>
            </a:r>
            <a:r>
              <a:rPr lang="en-US" altLang="zh-CN" sz="3600" cap="all" dirty="0">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600" cap="all" dirty="0">
                <a:effectLst/>
                <a:latin typeface="微软雅黑" panose="020B0503020204020204" pitchFamily="34" charset="-122"/>
                <a:ea typeface="微软雅黑" panose="020B0503020204020204" pitchFamily="34" charset="-122"/>
                <a:cs typeface="微软雅黑" panose="020B0503020204020204" pitchFamily="34" charset="-122"/>
              </a:rPr>
              <a:t>《进动物申请》办理（</a:t>
            </a:r>
            <a:r>
              <a:rPr lang="en-US" altLang="zh-CN" sz="3600" cap="all" dirty="0">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3600" cap="all" dirty="0">
                <a:effectLst/>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3600" cap="all"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1"/>
          <p:cNvPicPr>
            <a:picLocks noChangeAspect="1"/>
          </p:cNvPicPr>
          <p:nvPr>
            <p:ph sz="quarter" idx="13"/>
          </p:nvPr>
        </p:nvPicPr>
        <p:blipFill>
          <a:blip r:embed="rId1"/>
          <a:stretch>
            <a:fillRect/>
          </a:stretch>
        </p:blipFill>
        <p:spPr>
          <a:xfrm>
            <a:off x="3497580" y="2367280"/>
            <a:ext cx="5194935" cy="3423920"/>
          </a:xfrm>
          <a:prstGeom prst="rect">
            <a:avLst/>
          </a:prstGeom>
        </p:spPr>
      </p:pic>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pic>
        <p:nvPicPr>
          <p:cNvPr id="7" name="图片 6"/>
          <p:cNvPicPr>
            <a:picLocks noChangeAspect="1"/>
          </p:cNvPicPr>
          <p:nvPr/>
        </p:nvPicPr>
        <p:blipFill>
          <a:blip r:embed="rId2"/>
          <a:stretch>
            <a:fillRect/>
          </a:stretch>
        </p:blipFill>
        <p:spPr>
          <a:xfrm>
            <a:off x="2140274" y="906235"/>
            <a:ext cx="7841926" cy="5829300"/>
          </a:xfrm>
          <a:prstGeom prst="rect">
            <a:avLst/>
          </a:prstGeom>
        </p:spPr>
      </p:pic>
      <p:sp>
        <p:nvSpPr>
          <p:cNvPr id="8" name="标题 1"/>
          <p:cNvSpPr>
            <a:spLocks noGrp="1"/>
          </p:cNvSpPr>
          <p:nvPr>
            <p:custDataLst>
              <p:tags r:id="rId3"/>
            </p:custDataLst>
          </p:nvPr>
        </p:nvSpPr>
        <p:spPr>
          <a:xfrm>
            <a:off x="165" y="-215"/>
            <a:ext cx="7773338" cy="733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buClrTx/>
              <a:buSzTx/>
              <a:buFontTx/>
            </a:pPr>
            <a:r>
              <a:rPr lang="zh-CN" altLang="en-US" sz="3600" cap="all" dirty="0">
                <a:effectLst/>
                <a:latin typeface="微软雅黑" panose="020B0503020204020204" pitchFamily="34" charset="-122"/>
                <a:ea typeface="微软雅黑" panose="020B0503020204020204" pitchFamily="34" charset="-122"/>
                <a:cs typeface="微软雅黑" panose="020B0503020204020204" pitchFamily="34" charset="-122"/>
              </a:rPr>
              <a:t>4</a:t>
            </a:r>
            <a:r>
              <a:rPr lang="en-US" altLang="zh-CN" sz="3600" cap="all" dirty="0">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600" cap="all" dirty="0">
                <a:effectLst/>
                <a:latin typeface="微软雅黑" panose="020B0503020204020204" pitchFamily="34" charset="-122"/>
                <a:ea typeface="微软雅黑" panose="020B0503020204020204" pitchFamily="34" charset="-122"/>
                <a:cs typeface="微软雅黑" panose="020B0503020204020204" pitchFamily="34" charset="-122"/>
              </a:rPr>
              <a:t>《进动物申请》办理（</a:t>
            </a:r>
            <a:r>
              <a:rPr lang="en-US" altLang="zh-CN" sz="3600" cap="all" dirty="0">
                <a:effectLst/>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3600" cap="all" dirty="0">
                <a:effectLst/>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3600" cap="all"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1"/>
          <p:cNvPicPr>
            <a:picLocks noChangeAspect="1"/>
          </p:cNvPicPr>
          <p:nvPr>
            <p:ph sz="quarter" idx="13"/>
          </p:nvPr>
        </p:nvPicPr>
        <p:blipFill>
          <a:blip r:embed="rId1"/>
          <a:stretch>
            <a:fillRect/>
          </a:stretch>
        </p:blipFill>
        <p:spPr>
          <a:xfrm>
            <a:off x="1955165" y="1223645"/>
            <a:ext cx="8281670" cy="4643120"/>
          </a:xfrm>
          <a:prstGeom prst="rect">
            <a:avLst/>
          </a:prstGeom>
        </p:spPr>
      </p:pic>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8" name="标题 1"/>
          <p:cNvSpPr>
            <a:spLocks noGrp="1"/>
          </p:cNvSpPr>
          <p:nvPr>
            <p:custDataLst>
              <p:tags r:id="rId2"/>
            </p:custDataLst>
          </p:nvPr>
        </p:nvSpPr>
        <p:spPr>
          <a:xfrm>
            <a:off x="165" y="-215"/>
            <a:ext cx="7773338" cy="733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buClrTx/>
              <a:buSzTx/>
              <a:buFontTx/>
            </a:pPr>
            <a:r>
              <a:rPr lang="zh-CN" altLang="en-US" sz="3600" cap="all" dirty="0">
                <a:effectLst/>
                <a:latin typeface="微软雅黑" panose="020B0503020204020204" pitchFamily="34" charset="-122"/>
                <a:ea typeface="微软雅黑" panose="020B0503020204020204" pitchFamily="34" charset="-122"/>
                <a:cs typeface="微软雅黑" panose="020B0503020204020204" pitchFamily="34" charset="-122"/>
              </a:rPr>
              <a:t>4</a:t>
            </a:r>
            <a:r>
              <a:rPr lang="en-US" altLang="zh-CN" sz="3600" cap="all" dirty="0">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600" cap="all" dirty="0">
                <a:effectLst/>
                <a:latin typeface="微软雅黑" panose="020B0503020204020204" pitchFamily="34" charset="-122"/>
                <a:ea typeface="微软雅黑" panose="020B0503020204020204" pitchFamily="34" charset="-122"/>
                <a:cs typeface="微软雅黑" panose="020B0503020204020204" pitchFamily="34" charset="-122"/>
              </a:rPr>
              <a:t>《进动物申请》办理（</a:t>
            </a:r>
            <a:r>
              <a:rPr lang="en-US" altLang="zh-CN" sz="3600" cap="all" dirty="0">
                <a:effectLst/>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3600" cap="all" dirty="0">
                <a:effectLst/>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3600" cap="all"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8" name="标题 1"/>
          <p:cNvSpPr>
            <a:spLocks noGrp="1"/>
          </p:cNvSpPr>
          <p:nvPr>
            <p:custDataLst>
              <p:tags r:id="rId1"/>
            </p:custDataLst>
          </p:nvPr>
        </p:nvSpPr>
        <p:spPr>
          <a:xfrm>
            <a:off x="165" y="-215"/>
            <a:ext cx="7773338" cy="733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buClrTx/>
              <a:buSzTx/>
              <a:buFontTx/>
            </a:pPr>
            <a:r>
              <a:rPr lang="zh-CN" altLang="en-US" sz="3600" cap="all" dirty="0">
                <a:effectLst/>
                <a:latin typeface="微软雅黑" panose="020B0503020204020204" pitchFamily="34" charset="-122"/>
                <a:ea typeface="微软雅黑" panose="020B0503020204020204" pitchFamily="34" charset="-122"/>
                <a:cs typeface="微软雅黑" panose="020B0503020204020204" pitchFamily="34" charset="-122"/>
              </a:rPr>
              <a:t>4</a:t>
            </a:r>
            <a:r>
              <a:rPr lang="en-US" altLang="zh-CN" sz="3600" cap="all" dirty="0">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600" cap="all" dirty="0">
                <a:effectLst/>
                <a:latin typeface="微软雅黑" panose="020B0503020204020204" pitchFamily="34" charset="-122"/>
                <a:ea typeface="微软雅黑" panose="020B0503020204020204" pitchFamily="34" charset="-122"/>
                <a:cs typeface="微软雅黑" panose="020B0503020204020204" pitchFamily="34" charset="-122"/>
              </a:rPr>
              <a:t>《进动物申请》办理（</a:t>
            </a:r>
            <a:r>
              <a:rPr lang="en-US" altLang="zh-CN" sz="3600" cap="all" dirty="0">
                <a:effectLst/>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3600" cap="all" dirty="0">
                <a:effectLst/>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3600" cap="all"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内容占位符 3"/>
          <p:cNvPicPr>
            <a:picLocks noChangeAspect="1"/>
          </p:cNvPicPr>
          <p:nvPr>
            <p:ph sz="quarter" idx="13"/>
          </p:nvPr>
        </p:nvPicPr>
        <p:blipFill>
          <a:blip r:embed="rId2"/>
          <a:stretch>
            <a:fillRect/>
          </a:stretch>
        </p:blipFill>
        <p:spPr>
          <a:xfrm>
            <a:off x="937260" y="628015"/>
            <a:ext cx="2870200" cy="5823585"/>
          </a:xfrm>
          <a:prstGeom prst="rect">
            <a:avLst/>
          </a:prstGeom>
        </p:spPr>
      </p:pic>
      <p:pic>
        <p:nvPicPr>
          <p:cNvPr id="5" name="图片 4"/>
          <p:cNvPicPr>
            <a:picLocks noChangeAspect="1"/>
          </p:cNvPicPr>
          <p:nvPr/>
        </p:nvPicPr>
        <p:blipFill>
          <a:blip r:embed="rId3"/>
          <a:stretch>
            <a:fillRect/>
          </a:stretch>
        </p:blipFill>
        <p:spPr>
          <a:xfrm>
            <a:off x="4141470" y="631190"/>
            <a:ext cx="3423285" cy="5821045"/>
          </a:xfrm>
          <a:prstGeom prst="rect">
            <a:avLst/>
          </a:prstGeom>
        </p:spPr>
      </p:pic>
      <p:pic>
        <p:nvPicPr>
          <p:cNvPr id="9" name="图片 8"/>
          <p:cNvPicPr>
            <a:picLocks noChangeAspect="1"/>
          </p:cNvPicPr>
          <p:nvPr/>
        </p:nvPicPr>
        <p:blipFill>
          <a:blip r:embed="rId4"/>
          <a:stretch>
            <a:fillRect/>
          </a:stretch>
        </p:blipFill>
        <p:spPr>
          <a:xfrm>
            <a:off x="8354695" y="631190"/>
            <a:ext cx="3278505" cy="572452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8" name="标题 1"/>
          <p:cNvSpPr>
            <a:spLocks noGrp="1"/>
          </p:cNvSpPr>
          <p:nvPr>
            <p:custDataLst>
              <p:tags r:id="rId1"/>
            </p:custDataLst>
          </p:nvPr>
        </p:nvSpPr>
        <p:spPr>
          <a:xfrm>
            <a:off x="165" y="-215"/>
            <a:ext cx="7773338" cy="733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buClrTx/>
              <a:buSzTx/>
              <a:buFontTx/>
            </a:pPr>
            <a:r>
              <a:rPr lang="zh-CN" altLang="en-US" sz="3600" cap="all" dirty="0">
                <a:effectLst/>
                <a:latin typeface="微软雅黑" panose="020B0503020204020204" pitchFamily="34" charset="-122"/>
                <a:ea typeface="微软雅黑" panose="020B0503020204020204" pitchFamily="34" charset="-122"/>
                <a:cs typeface="微软雅黑" panose="020B0503020204020204" pitchFamily="34" charset="-122"/>
              </a:rPr>
              <a:t>4</a:t>
            </a:r>
            <a:r>
              <a:rPr lang="en-US" altLang="zh-CN" sz="3600" cap="all" dirty="0">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600" cap="all" dirty="0">
                <a:effectLst/>
                <a:latin typeface="微软雅黑" panose="020B0503020204020204" pitchFamily="34" charset="-122"/>
                <a:ea typeface="微软雅黑" panose="020B0503020204020204" pitchFamily="34" charset="-122"/>
                <a:cs typeface="微软雅黑" panose="020B0503020204020204" pitchFamily="34" charset="-122"/>
              </a:rPr>
              <a:t>《进动物申请》办理（</a:t>
            </a:r>
            <a:r>
              <a:rPr lang="en-US" altLang="zh-CN" sz="3600" cap="all" dirty="0">
                <a:effectLst/>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3600" cap="all" dirty="0">
                <a:effectLst/>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3600" cap="all"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1834515" y="733425"/>
            <a:ext cx="3289300" cy="5988050"/>
          </a:xfrm>
          <a:prstGeom prst="rect">
            <a:avLst/>
          </a:prstGeom>
        </p:spPr>
      </p:pic>
      <p:pic>
        <p:nvPicPr>
          <p:cNvPr id="4" name="图片 3" descr="60X2%$LT%WR@DO(QW1$0H]6"/>
          <p:cNvPicPr>
            <a:picLocks noChangeAspect="1"/>
          </p:cNvPicPr>
          <p:nvPr/>
        </p:nvPicPr>
        <p:blipFill>
          <a:blip r:embed="rId3"/>
          <a:stretch>
            <a:fillRect/>
          </a:stretch>
        </p:blipFill>
        <p:spPr>
          <a:xfrm>
            <a:off x="7071995" y="1290955"/>
            <a:ext cx="3983355" cy="427672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7" y="6379"/>
            <a:ext cx="7773338" cy="1103183"/>
          </a:xfrm>
        </p:spPr>
        <p:txBody>
          <a:bodyPr>
            <a:normAutofit/>
          </a:bodyPr>
          <a:lstStyle/>
          <a:p>
            <a:r>
              <a:rPr lang="en-US" altLang="zh-CN"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5. </a:t>
            </a:r>
            <a:r>
              <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实验室动物实验</a:t>
            </a:r>
            <a:r>
              <a:rPr lang="zh-CN"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备案</a:t>
            </a:r>
            <a:r>
              <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流程</a:t>
            </a:r>
            <a:endPar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灯片编号占位符 4"/>
          <p:cNvSpPr>
            <a:spLocks noGrp="1"/>
          </p:cNvSpPr>
          <p:nvPr>
            <p:ph type="sldNum" sz="quarter" idx="12"/>
          </p:nvPr>
        </p:nvSpPr>
        <p:spPr/>
        <p:txBody>
          <a:bodyPr>
            <a:normAutofit/>
          </a:bodyPr>
          <a:lstStyle/>
          <a:p>
            <a:fld id="{E2C80E3E-43DC-4E3A-9F7F-5FCC184A1D6A}" type="slidenum">
              <a:rPr lang="zh-CN" altLang="en-US" smtClean="0"/>
            </a:fld>
            <a:endParaRPr lang="zh-CN" altLang="en-US"/>
          </a:p>
        </p:txBody>
      </p:sp>
      <p:sp>
        <p:nvSpPr>
          <p:cNvPr id="7" name="圆角矩形 6"/>
          <p:cNvSpPr/>
          <p:nvPr/>
        </p:nvSpPr>
        <p:spPr>
          <a:xfrm>
            <a:off x="9055100" y="264795"/>
            <a:ext cx="2068195" cy="58610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lumMod val="85000"/>
                    <a:lumOff val="15000"/>
                  </a:schemeClr>
                </a:solidFill>
                <a:latin typeface="华文行楷" panose="02010800040101010101" pitchFamily="2" charset="-122"/>
                <a:ea typeface="华文行楷" panose="02010800040101010101" pitchFamily="2" charset="-122"/>
              </a:rPr>
              <a:t>饲养部</a:t>
            </a:r>
            <a:endParaRPr lang="en-US" altLang="zh-CN" b="1" dirty="0">
              <a:solidFill>
                <a:schemeClr val="tx1">
                  <a:lumMod val="85000"/>
                  <a:lumOff val="15000"/>
                </a:schemeClr>
              </a:solidFill>
              <a:latin typeface="华文行楷" panose="02010800040101010101" pitchFamily="2" charset="-122"/>
              <a:ea typeface="华文行楷" panose="02010800040101010101" pitchFamily="2" charset="-122"/>
            </a:endParaRPr>
          </a:p>
          <a:p>
            <a:pPr algn="ctr"/>
            <a:r>
              <a:rPr lang="en-US" altLang="zh-CN" b="1" dirty="0">
                <a:solidFill>
                  <a:schemeClr val="tx1">
                    <a:lumMod val="85000"/>
                    <a:lumOff val="15000"/>
                  </a:schemeClr>
                </a:solidFill>
                <a:latin typeface="华文行楷" panose="02010800040101010101" pitchFamily="2" charset="-122"/>
                <a:ea typeface="华文行楷" panose="02010800040101010101" pitchFamily="2" charset="-122"/>
              </a:rPr>
              <a:t>113</a:t>
            </a:r>
            <a:endParaRPr lang="zh-CN" altLang="en-US" b="1" dirty="0">
              <a:solidFill>
                <a:schemeClr val="tx1">
                  <a:lumMod val="85000"/>
                  <a:lumOff val="15000"/>
                </a:schemeClr>
              </a:solidFill>
              <a:latin typeface="华文行楷" panose="02010800040101010101" pitchFamily="2" charset="-122"/>
              <a:ea typeface="华文行楷" panose="02010800040101010101" pitchFamily="2" charset="-122"/>
            </a:endParaRPr>
          </a:p>
        </p:txBody>
      </p:sp>
      <p:sp>
        <p:nvSpPr>
          <p:cNvPr id="8" name="object 3"/>
          <p:cNvSpPr/>
          <p:nvPr/>
        </p:nvSpPr>
        <p:spPr>
          <a:xfrm flipV="1">
            <a:off x="4502785" y="3510280"/>
            <a:ext cx="1854200" cy="76200"/>
          </a:xfrm>
          <a:custGeom>
            <a:avLst/>
            <a:gdLst/>
            <a:ahLst/>
            <a:cxnLst/>
            <a:rect l="l" t="t" r="r" b="b"/>
            <a:pathLst>
              <a:path w="786129">
                <a:moveTo>
                  <a:pt x="0" y="0"/>
                </a:moveTo>
                <a:lnTo>
                  <a:pt x="786130" y="0"/>
                </a:lnTo>
              </a:path>
            </a:pathLst>
          </a:custGeom>
          <a:ln w="19050">
            <a:solidFill>
              <a:schemeClr val="bg2">
                <a:lumMod val="50000"/>
              </a:schemeClr>
            </a:solidFill>
            <a:prstDash val="dashDot"/>
          </a:ln>
        </p:spPr>
        <p:txBody>
          <a:bodyPr wrap="square" lIns="0" tIns="0" rIns="0" bIns="0" rtlCol="0"/>
          <a:lstStyle/>
          <a:p/>
        </p:txBody>
      </p:sp>
      <p:sp>
        <p:nvSpPr>
          <p:cNvPr id="9" name="object 7"/>
          <p:cNvSpPr/>
          <p:nvPr/>
        </p:nvSpPr>
        <p:spPr>
          <a:xfrm>
            <a:off x="3180715" y="2463166"/>
            <a:ext cx="76200" cy="850265"/>
          </a:xfrm>
          <a:custGeom>
            <a:avLst/>
            <a:gdLst/>
            <a:ahLst/>
            <a:cxnLst/>
            <a:rect l="l" t="t" r="r" b="b"/>
            <a:pathLst>
              <a:path w="76200" h="869950">
                <a:moveTo>
                  <a:pt x="0" y="793114"/>
                </a:moveTo>
                <a:lnTo>
                  <a:pt x="37972" y="869441"/>
                </a:lnTo>
                <a:lnTo>
                  <a:pt x="69828" y="805941"/>
                </a:lnTo>
                <a:lnTo>
                  <a:pt x="44450" y="805941"/>
                </a:lnTo>
                <a:lnTo>
                  <a:pt x="31750" y="805814"/>
                </a:lnTo>
                <a:lnTo>
                  <a:pt x="31761" y="793167"/>
                </a:lnTo>
                <a:lnTo>
                  <a:pt x="0" y="793114"/>
                </a:lnTo>
                <a:close/>
              </a:path>
              <a:path w="76200" h="869950">
                <a:moveTo>
                  <a:pt x="31761" y="793167"/>
                </a:moveTo>
                <a:lnTo>
                  <a:pt x="31750" y="805814"/>
                </a:lnTo>
                <a:lnTo>
                  <a:pt x="44450" y="805941"/>
                </a:lnTo>
                <a:lnTo>
                  <a:pt x="44462" y="793189"/>
                </a:lnTo>
                <a:lnTo>
                  <a:pt x="31761" y="793167"/>
                </a:lnTo>
                <a:close/>
              </a:path>
              <a:path w="76200" h="869950">
                <a:moveTo>
                  <a:pt x="44462" y="793189"/>
                </a:moveTo>
                <a:lnTo>
                  <a:pt x="44450" y="805941"/>
                </a:lnTo>
                <a:lnTo>
                  <a:pt x="69828" y="805941"/>
                </a:lnTo>
                <a:lnTo>
                  <a:pt x="76200" y="793241"/>
                </a:lnTo>
                <a:lnTo>
                  <a:pt x="44462" y="793189"/>
                </a:lnTo>
                <a:close/>
              </a:path>
              <a:path w="76200" h="869950">
                <a:moveTo>
                  <a:pt x="45212" y="0"/>
                </a:moveTo>
                <a:lnTo>
                  <a:pt x="32512" y="0"/>
                </a:lnTo>
                <a:lnTo>
                  <a:pt x="31761" y="793167"/>
                </a:lnTo>
                <a:lnTo>
                  <a:pt x="44462" y="793189"/>
                </a:lnTo>
                <a:lnTo>
                  <a:pt x="45212" y="0"/>
                </a:lnTo>
                <a:close/>
              </a:path>
            </a:pathLst>
          </a:custGeom>
          <a:solidFill>
            <a:srgbClr val="4F81BC"/>
          </a:solidFill>
          <a:ln w="19050">
            <a:solidFill>
              <a:schemeClr val="bg2">
                <a:lumMod val="50000"/>
              </a:schemeClr>
            </a:solidFill>
            <a:prstDash val="dashDot"/>
          </a:ln>
        </p:spPr>
        <p:txBody>
          <a:bodyPr wrap="square" lIns="0" tIns="0" rIns="0" bIns="0" rtlCol="0"/>
          <a:lstStyle/>
          <a:p/>
        </p:txBody>
      </p:sp>
      <p:sp>
        <p:nvSpPr>
          <p:cNvPr id="10" name="object 12"/>
          <p:cNvSpPr txBox="1"/>
          <p:nvPr/>
        </p:nvSpPr>
        <p:spPr>
          <a:xfrm>
            <a:off x="2072005" y="2069465"/>
            <a:ext cx="2141855" cy="429895"/>
          </a:xfrm>
          <a:prstGeom prst="rect">
            <a:avLst/>
          </a:prstGeom>
          <a:gradFill>
            <a:gsLst>
              <a:gs pos="50000">
                <a:schemeClr val="accent4"/>
              </a:gs>
              <a:gs pos="0">
                <a:schemeClr val="accent4">
                  <a:lumMod val="25000"/>
                  <a:lumOff val="75000"/>
                </a:schemeClr>
              </a:gs>
              <a:gs pos="100000">
                <a:schemeClr val="accent4">
                  <a:lumMod val="85000"/>
                </a:schemeClr>
              </a:gs>
            </a:gsLst>
            <a:lin ang="5400000" scaled="1"/>
          </a:gradFill>
          <a:ln w="9525">
            <a:solidFill>
              <a:srgbClr val="000000"/>
            </a:solidFill>
          </a:ln>
        </p:spPr>
        <p:txBody>
          <a:bodyPr vert="horz" wrap="square" lIns="0" tIns="0" rIns="0" bIns="0" rtlCol="0" anchor="ctr">
            <a:noAutofit/>
          </a:bodyPr>
          <a:lstStyle/>
          <a:p>
            <a:pPr marL="280670"/>
            <a:r>
              <a:rPr lang="zh-CN" altLang="en-US" sz="2000" dirty="0">
                <a:latin typeface="楷体" panose="02010609060101010101" pitchFamily="49" charset="-122"/>
                <a:ea typeface="楷体" panose="02010609060101010101" pitchFamily="49" charset="-122"/>
              </a:rPr>
              <a:t>申请和信息备案</a:t>
            </a:r>
            <a:endParaRPr sz="2000" dirty="0">
              <a:latin typeface="宋体" panose="02010600030101010101" pitchFamily="2" charset="-122"/>
              <a:cs typeface="宋体" panose="02010600030101010101" pitchFamily="2" charset="-122"/>
            </a:endParaRPr>
          </a:p>
        </p:txBody>
      </p:sp>
      <p:sp>
        <p:nvSpPr>
          <p:cNvPr id="11" name="object 13"/>
          <p:cNvSpPr txBox="1"/>
          <p:nvPr/>
        </p:nvSpPr>
        <p:spPr>
          <a:xfrm>
            <a:off x="2061845" y="3288030"/>
            <a:ext cx="2256790" cy="399415"/>
          </a:xfrm>
          <a:prstGeom prst="rect">
            <a:avLst/>
          </a:prstGeom>
          <a:gradFill>
            <a:gsLst>
              <a:gs pos="2000">
                <a:srgbClr val="EDE9CE"/>
              </a:gs>
              <a:gs pos="68000">
                <a:srgbClr val="F4DE7B"/>
              </a:gs>
              <a:gs pos="100000">
                <a:srgbClr val="FACF28"/>
              </a:gs>
            </a:gsLst>
            <a:lin ang="16200000" scaled="1"/>
          </a:gradFill>
          <a:ln w="9525">
            <a:solidFill>
              <a:schemeClr val="tx1"/>
            </a:solidFill>
          </a:ln>
        </p:spPr>
        <p:txBody>
          <a:bodyPr vert="horz" wrap="square" lIns="0" tIns="0" rIns="0" bIns="0" rtlCol="0" anchor="ctr" anchorCtr="0">
            <a:noAutofit/>
          </a:bodyPr>
          <a:lstStyle/>
          <a:p>
            <a:pPr algn="ctr"/>
            <a:r>
              <a:rPr lang="zh-CN" altLang="en-US" sz="2000" dirty="0">
                <a:latin typeface="楷体" panose="02010609060101010101" pitchFamily="49" charset="-122"/>
                <a:ea typeface="楷体" panose="02010609060101010101" pitchFamily="49" charset="-122"/>
              </a:rPr>
              <a:t>动物实验</a:t>
            </a:r>
            <a:endParaRPr lang="zh-CN" altLang="en-US" sz="2000" dirty="0">
              <a:latin typeface="楷体" panose="02010609060101010101" pitchFamily="49" charset="-122"/>
              <a:ea typeface="楷体" panose="02010609060101010101" pitchFamily="49" charset="-122"/>
            </a:endParaRPr>
          </a:p>
        </p:txBody>
      </p:sp>
      <p:sp>
        <p:nvSpPr>
          <p:cNvPr id="12" name="object 14"/>
          <p:cNvSpPr txBox="1"/>
          <p:nvPr/>
        </p:nvSpPr>
        <p:spPr>
          <a:xfrm>
            <a:off x="6290310" y="1532255"/>
            <a:ext cx="4832985" cy="1194435"/>
          </a:xfrm>
          <a:prstGeom prst="rect">
            <a:avLst/>
          </a:prstGeom>
          <a:solidFill>
            <a:schemeClr val="accent6">
              <a:lumMod val="60000"/>
              <a:lumOff val="40000"/>
            </a:schemeClr>
          </a:solidFill>
          <a:ln w="12700">
            <a:solidFill>
              <a:schemeClr val="tx1"/>
            </a:solidFill>
          </a:ln>
        </p:spPr>
        <p:txBody>
          <a:bodyPr vert="horz" wrap="square" lIns="0" tIns="0" rIns="0" bIns="0" rtlCol="0" anchor="ctr" anchorCtr="0">
            <a:noAutofit/>
          </a:bodyPr>
          <a:lstStyle/>
          <a:p>
            <a:pPr algn="l">
              <a:lnSpc>
                <a:spcPct val="100000"/>
              </a:lnSpc>
              <a:buClrTx/>
              <a:buSzTx/>
              <a:buFontTx/>
            </a:pPr>
            <a:r>
              <a:rPr lang="zh-CN" altLang="en-US" sz="2000" dirty="0">
                <a:solidFill>
                  <a:schemeClr val="tx1"/>
                </a:solidFill>
                <a:latin typeface="楷体" panose="02010609060101010101" pitchFamily="49" charset="-122"/>
                <a:ea typeface="楷体" panose="02010609060101010101" pitchFamily="49" charset="-122"/>
                <a:sym typeface="+mn-ea"/>
              </a:rPr>
              <a:t>课题组下载、填写《实验动物进出实验室备案登记表》、打印、扫二维码提交信息进行备案、</a:t>
            </a:r>
            <a:r>
              <a:rPr lang="zh-CN" altLang="en-US" sz="2000" dirty="0">
                <a:solidFill>
                  <a:schemeClr val="tx1"/>
                </a:solidFill>
                <a:latin typeface="楷体" panose="02010609060101010101" pitchFamily="49" charset="-122"/>
                <a:ea typeface="楷体" panose="02010609060101010101" pitchFamily="49" charset="-122"/>
              </a:rPr>
              <a:t>编号</a:t>
            </a:r>
            <a:endParaRPr lang="zh-CN" altLang="en-US" sz="2000" dirty="0">
              <a:solidFill>
                <a:schemeClr val="tx1"/>
              </a:solidFill>
              <a:latin typeface="楷体" panose="02010609060101010101" pitchFamily="49" charset="-122"/>
              <a:ea typeface="楷体" panose="02010609060101010101" pitchFamily="49" charset="-122"/>
            </a:endParaRPr>
          </a:p>
        </p:txBody>
      </p:sp>
      <p:sp>
        <p:nvSpPr>
          <p:cNvPr id="13" name="object 24"/>
          <p:cNvSpPr txBox="1"/>
          <p:nvPr/>
        </p:nvSpPr>
        <p:spPr>
          <a:xfrm>
            <a:off x="2038350" y="4599305"/>
            <a:ext cx="3855085" cy="353060"/>
          </a:xfrm>
          <a:prstGeom prst="rect">
            <a:avLst/>
          </a:prstGeom>
          <a:gradFill>
            <a:gsLst>
              <a:gs pos="2000">
                <a:srgbClr val="EDE9CE"/>
              </a:gs>
              <a:gs pos="68000">
                <a:srgbClr val="F4DE7B"/>
              </a:gs>
              <a:gs pos="100000">
                <a:srgbClr val="FACF28"/>
              </a:gs>
            </a:gsLst>
            <a:lin ang="16200000" scaled="1"/>
          </a:gradFill>
          <a:ln w="9525">
            <a:solidFill>
              <a:srgbClr val="000000"/>
            </a:solidFill>
          </a:ln>
        </p:spPr>
        <p:txBody>
          <a:bodyPr vert="horz" wrap="square" lIns="0" tIns="0" rIns="0" bIns="0" rtlCol="0" anchor="ctr" anchorCtr="0">
            <a:noAutofit/>
          </a:bodyPr>
          <a:lstStyle/>
          <a:p>
            <a:pPr algn="l"/>
            <a:r>
              <a:rPr lang="zh-CN" altLang="en-US" sz="2000" dirty="0">
                <a:latin typeface="楷体" panose="02010609060101010101" pitchFamily="49" charset="-122"/>
                <a:ea typeface="楷体" panose="02010609060101010101" pitchFamily="49" charset="-122"/>
              </a:rPr>
              <a:t>实验后动物/尸体处理，发票报销</a:t>
            </a:r>
            <a:endParaRPr lang="zh-CN" altLang="en-US" sz="2000" dirty="0">
              <a:latin typeface="楷体" panose="02010609060101010101" pitchFamily="49" charset="-122"/>
              <a:ea typeface="楷体" panose="02010609060101010101" pitchFamily="49" charset="-122"/>
            </a:endParaRPr>
          </a:p>
        </p:txBody>
      </p:sp>
      <p:sp>
        <p:nvSpPr>
          <p:cNvPr id="14" name="object 25"/>
          <p:cNvSpPr txBox="1"/>
          <p:nvPr/>
        </p:nvSpPr>
        <p:spPr>
          <a:xfrm>
            <a:off x="6290310" y="4289425"/>
            <a:ext cx="4832985" cy="749300"/>
          </a:xfrm>
          <a:prstGeom prst="rect">
            <a:avLst/>
          </a:prstGeom>
          <a:solidFill>
            <a:schemeClr val="accent6">
              <a:lumMod val="40000"/>
              <a:lumOff val="60000"/>
            </a:schemeClr>
          </a:solidFill>
          <a:ln w="9525">
            <a:solidFill>
              <a:srgbClr val="000000"/>
            </a:solidFill>
          </a:ln>
        </p:spPr>
        <p:txBody>
          <a:bodyPr vert="horz" wrap="square" lIns="0" tIns="0" rIns="0" bIns="0" rtlCol="0" anchor="ctr" anchorCtr="0">
            <a:noAutofit/>
          </a:bodyPr>
          <a:lstStyle/>
          <a:p>
            <a:pPr algn="l">
              <a:lnSpc>
                <a:spcPct val="100000"/>
              </a:lnSpc>
              <a:buClrTx/>
              <a:buSzTx/>
              <a:buFontTx/>
            </a:pPr>
            <a:r>
              <a:rPr lang="zh-CN" altLang="en-US" sz="2000" dirty="0">
                <a:latin typeface="楷体" panose="02010609060101010101" pitchFamily="49" charset="-122"/>
                <a:ea typeface="楷体" panose="02010609060101010101" pitchFamily="49" charset="-122"/>
              </a:rPr>
              <a:t>凭单据，</a:t>
            </a:r>
            <a:r>
              <a:rPr lang="zh-CN" altLang="en-US" sz="2000" dirty="0">
                <a:latin typeface="楷体" panose="02010609060101010101" pitchFamily="49" charset="-122"/>
                <a:ea typeface="楷体" panose="02010609060101010101" pitchFamily="49" charset="-122"/>
                <a:sym typeface="+mn-ea"/>
              </a:rPr>
              <a:t>动物中心</a:t>
            </a:r>
            <a:r>
              <a:rPr lang="zh-CN" altLang="en-US" sz="2000" dirty="0">
                <a:latin typeface="楷体" panose="02010609060101010101" pitchFamily="49" charset="-122"/>
                <a:ea typeface="楷体" panose="02010609060101010101" pitchFamily="49" charset="-122"/>
              </a:rPr>
              <a:t>按批次接收动物尸体；凭单据，报销自行订购的动物发票。</a:t>
            </a:r>
            <a:endParaRPr lang="zh-CN" altLang="en-US" sz="2000" dirty="0">
              <a:latin typeface="楷体" panose="02010609060101010101" pitchFamily="49" charset="-122"/>
              <a:ea typeface="楷体" panose="02010609060101010101" pitchFamily="49" charset="-122"/>
            </a:endParaRPr>
          </a:p>
        </p:txBody>
      </p:sp>
      <p:sp>
        <p:nvSpPr>
          <p:cNvPr id="17" name="object 33"/>
          <p:cNvSpPr/>
          <p:nvPr/>
        </p:nvSpPr>
        <p:spPr>
          <a:xfrm>
            <a:off x="1673618" y="2085085"/>
            <a:ext cx="363970" cy="2683727"/>
          </a:xfrm>
          <a:custGeom>
            <a:avLst/>
            <a:gdLst/>
            <a:ahLst/>
            <a:cxnLst/>
            <a:rect l="l" t="t" r="r" b="b"/>
            <a:pathLst>
              <a:path w="320040" h="3865245">
                <a:moveTo>
                  <a:pt x="283885" y="45148"/>
                </a:moveTo>
                <a:lnTo>
                  <a:pt x="197650" y="47116"/>
                </a:lnTo>
                <a:lnTo>
                  <a:pt x="144170" y="49529"/>
                </a:lnTo>
                <a:lnTo>
                  <a:pt x="97599" y="52704"/>
                </a:lnTo>
                <a:lnTo>
                  <a:pt x="50749" y="57658"/>
                </a:lnTo>
                <a:lnTo>
                  <a:pt x="10058" y="66421"/>
                </a:lnTo>
                <a:lnTo>
                  <a:pt x="7289" y="67690"/>
                </a:lnTo>
                <a:lnTo>
                  <a:pt x="6972" y="67818"/>
                </a:lnTo>
                <a:lnTo>
                  <a:pt x="6667" y="68072"/>
                </a:lnTo>
                <a:lnTo>
                  <a:pt x="6375" y="68199"/>
                </a:lnTo>
                <a:lnTo>
                  <a:pt x="4368" y="69596"/>
                </a:lnTo>
                <a:lnTo>
                  <a:pt x="3581" y="70103"/>
                </a:lnTo>
                <a:lnTo>
                  <a:pt x="2006" y="71882"/>
                </a:lnTo>
                <a:lnTo>
                  <a:pt x="1320" y="72516"/>
                </a:lnTo>
                <a:lnTo>
                  <a:pt x="825" y="73406"/>
                </a:lnTo>
                <a:lnTo>
                  <a:pt x="165" y="75819"/>
                </a:lnTo>
                <a:lnTo>
                  <a:pt x="0" y="76326"/>
                </a:lnTo>
                <a:lnTo>
                  <a:pt x="0" y="3833812"/>
                </a:lnTo>
                <a:lnTo>
                  <a:pt x="825" y="3836670"/>
                </a:lnTo>
                <a:lnTo>
                  <a:pt x="43230" y="3851389"/>
                </a:lnTo>
                <a:lnTo>
                  <a:pt x="97701" y="3857447"/>
                </a:lnTo>
                <a:lnTo>
                  <a:pt x="144246" y="3860698"/>
                </a:lnTo>
                <a:lnTo>
                  <a:pt x="226555" y="3864038"/>
                </a:lnTo>
                <a:lnTo>
                  <a:pt x="287807" y="3865079"/>
                </a:lnTo>
                <a:lnTo>
                  <a:pt x="319900" y="3865181"/>
                </a:lnTo>
                <a:lnTo>
                  <a:pt x="319900" y="3852481"/>
                </a:lnTo>
                <a:lnTo>
                  <a:pt x="287845" y="3852379"/>
                </a:lnTo>
                <a:lnTo>
                  <a:pt x="226796" y="3851338"/>
                </a:lnTo>
                <a:lnTo>
                  <a:pt x="170726" y="3849344"/>
                </a:lnTo>
                <a:lnTo>
                  <a:pt x="120878" y="3846487"/>
                </a:lnTo>
                <a:lnTo>
                  <a:pt x="78460" y="3842981"/>
                </a:lnTo>
                <a:lnTo>
                  <a:pt x="38265" y="3837711"/>
                </a:lnTo>
                <a:lnTo>
                  <a:pt x="16722" y="3832631"/>
                </a:lnTo>
                <a:lnTo>
                  <a:pt x="12623" y="3832631"/>
                </a:lnTo>
                <a:lnTo>
                  <a:pt x="12486" y="3831736"/>
                </a:lnTo>
                <a:lnTo>
                  <a:pt x="11600" y="3830171"/>
                </a:lnTo>
                <a:lnTo>
                  <a:pt x="11511" y="3830015"/>
                </a:lnTo>
                <a:lnTo>
                  <a:pt x="11303" y="3829646"/>
                </a:lnTo>
                <a:lnTo>
                  <a:pt x="12623" y="3829646"/>
                </a:lnTo>
                <a:lnTo>
                  <a:pt x="12623" y="80518"/>
                </a:lnTo>
                <a:lnTo>
                  <a:pt x="11303" y="80518"/>
                </a:lnTo>
                <a:lnTo>
                  <a:pt x="11417" y="80137"/>
                </a:lnTo>
                <a:lnTo>
                  <a:pt x="11603" y="79969"/>
                </a:lnTo>
                <a:lnTo>
                  <a:pt x="12482" y="78363"/>
                </a:lnTo>
                <a:lnTo>
                  <a:pt x="12623" y="77470"/>
                </a:lnTo>
                <a:lnTo>
                  <a:pt x="16938" y="77470"/>
                </a:lnTo>
                <a:lnTo>
                  <a:pt x="18287" y="76962"/>
                </a:lnTo>
                <a:lnTo>
                  <a:pt x="69329" y="68199"/>
                </a:lnTo>
                <a:lnTo>
                  <a:pt x="120942" y="63753"/>
                </a:lnTo>
                <a:lnTo>
                  <a:pt x="170815" y="60833"/>
                </a:lnTo>
                <a:lnTo>
                  <a:pt x="256921" y="58165"/>
                </a:lnTo>
                <a:lnTo>
                  <a:pt x="283962" y="57833"/>
                </a:lnTo>
                <a:lnTo>
                  <a:pt x="294797" y="51465"/>
                </a:lnTo>
                <a:lnTo>
                  <a:pt x="283885" y="45148"/>
                </a:lnTo>
                <a:close/>
              </a:path>
              <a:path w="320040" h="3865245">
                <a:moveTo>
                  <a:pt x="12623" y="3831978"/>
                </a:moveTo>
                <a:lnTo>
                  <a:pt x="12623" y="3832631"/>
                </a:lnTo>
                <a:lnTo>
                  <a:pt x="16722" y="3832631"/>
                </a:lnTo>
                <a:lnTo>
                  <a:pt x="15660" y="3832225"/>
                </a:lnTo>
                <a:lnTo>
                  <a:pt x="12763" y="3832225"/>
                </a:lnTo>
                <a:lnTo>
                  <a:pt x="12623" y="3831978"/>
                </a:lnTo>
                <a:close/>
              </a:path>
              <a:path w="320040" h="3865245">
                <a:moveTo>
                  <a:pt x="12623" y="3831736"/>
                </a:moveTo>
                <a:lnTo>
                  <a:pt x="12623" y="3831978"/>
                </a:lnTo>
                <a:lnTo>
                  <a:pt x="12763" y="3832225"/>
                </a:lnTo>
                <a:lnTo>
                  <a:pt x="12623" y="3831736"/>
                </a:lnTo>
                <a:close/>
              </a:path>
              <a:path w="320040" h="3865245">
                <a:moveTo>
                  <a:pt x="12623" y="3830911"/>
                </a:moveTo>
                <a:lnTo>
                  <a:pt x="12680" y="3831932"/>
                </a:lnTo>
                <a:lnTo>
                  <a:pt x="12763" y="3832225"/>
                </a:lnTo>
                <a:lnTo>
                  <a:pt x="15660" y="3832225"/>
                </a:lnTo>
                <a:lnTo>
                  <a:pt x="14897" y="3831932"/>
                </a:lnTo>
                <a:lnTo>
                  <a:pt x="13613" y="3831348"/>
                </a:lnTo>
                <a:lnTo>
                  <a:pt x="13411" y="3831348"/>
                </a:lnTo>
                <a:lnTo>
                  <a:pt x="12623" y="3830911"/>
                </a:lnTo>
                <a:close/>
              </a:path>
              <a:path w="320040" h="3865245">
                <a:moveTo>
                  <a:pt x="12382" y="3830891"/>
                </a:moveTo>
                <a:lnTo>
                  <a:pt x="12499" y="3831736"/>
                </a:lnTo>
                <a:lnTo>
                  <a:pt x="12623" y="3831978"/>
                </a:lnTo>
                <a:lnTo>
                  <a:pt x="12513" y="3831348"/>
                </a:lnTo>
                <a:lnTo>
                  <a:pt x="12382" y="3830891"/>
                </a:lnTo>
                <a:close/>
              </a:path>
              <a:path w="320040" h="3865245">
                <a:moveTo>
                  <a:pt x="11600" y="3830171"/>
                </a:moveTo>
                <a:lnTo>
                  <a:pt x="12503" y="3831766"/>
                </a:lnTo>
                <a:lnTo>
                  <a:pt x="12443" y="3830891"/>
                </a:lnTo>
                <a:lnTo>
                  <a:pt x="11600" y="3830171"/>
                </a:lnTo>
                <a:close/>
              </a:path>
              <a:path w="320040" h="3865245">
                <a:moveTo>
                  <a:pt x="12443" y="3830891"/>
                </a:moveTo>
                <a:lnTo>
                  <a:pt x="12623" y="3831736"/>
                </a:lnTo>
                <a:lnTo>
                  <a:pt x="12547" y="3830980"/>
                </a:lnTo>
                <a:close/>
              </a:path>
              <a:path w="320040" h="3865245">
                <a:moveTo>
                  <a:pt x="12623" y="3830898"/>
                </a:moveTo>
                <a:lnTo>
                  <a:pt x="13411" y="3831348"/>
                </a:lnTo>
                <a:lnTo>
                  <a:pt x="12981" y="3831061"/>
                </a:lnTo>
                <a:lnTo>
                  <a:pt x="12623" y="3830898"/>
                </a:lnTo>
                <a:close/>
              </a:path>
              <a:path w="320040" h="3865245">
                <a:moveTo>
                  <a:pt x="12981" y="3831061"/>
                </a:moveTo>
                <a:lnTo>
                  <a:pt x="13411" y="3831348"/>
                </a:lnTo>
                <a:lnTo>
                  <a:pt x="13613" y="3831348"/>
                </a:lnTo>
                <a:lnTo>
                  <a:pt x="12981" y="3831061"/>
                </a:lnTo>
                <a:close/>
              </a:path>
              <a:path w="320040" h="3865245">
                <a:moveTo>
                  <a:pt x="12623" y="3830822"/>
                </a:moveTo>
                <a:lnTo>
                  <a:pt x="12981" y="3831061"/>
                </a:lnTo>
                <a:lnTo>
                  <a:pt x="12623" y="3830822"/>
                </a:lnTo>
                <a:close/>
              </a:path>
              <a:path w="320040" h="3865245">
                <a:moveTo>
                  <a:pt x="11569" y="3830116"/>
                </a:moveTo>
                <a:lnTo>
                  <a:pt x="12547" y="3830980"/>
                </a:lnTo>
                <a:lnTo>
                  <a:pt x="12027" y="3830423"/>
                </a:lnTo>
                <a:lnTo>
                  <a:pt x="11569" y="3830116"/>
                </a:lnTo>
                <a:close/>
              </a:path>
              <a:path w="320040" h="3865245">
                <a:moveTo>
                  <a:pt x="12027" y="3830423"/>
                </a:moveTo>
                <a:lnTo>
                  <a:pt x="12547" y="3830980"/>
                </a:lnTo>
                <a:lnTo>
                  <a:pt x="12496" y="3830840"/>
                </a:lnTo>
                <a:lnTo>
                  <a:pt x="12623" y="3830840"/>
                </a:lnTo>
                <a:lnTo>
                  <a:pt x="12027" y="3830423"/>
                </a:lnTo>
                <a:close/>
              </a:path>
              <a:path w="320040" h="3865245">
                <a:moveTo>
                  <a:pt x="12623" y="3830840"/>
                </a:moveTo>
                <a:lnTo>
                  <a:pt x="12496" y="3830840"/>
                </a:lnTo>
                <a:lnTo>
                  <a:pt x="12623" y="3830898"/>
                </a:lnTo>
                <a:close/>
              </a:path>
              <a:path w="320040" h="3865245">
                <a:moveTo>
                  <a:pt x="12623" y="3829646"/>
                </a:moveTo>
                <a:lnTo>
                  <a:pt x="11303" y="3829646"/>
                </a:lnTo>
                <a:lnTo>
                  <a:pt x="12027" y="3830423"/>
                </a:lnTo>
                <a:lnTo>
                  <a:pt x="12623" y="3830822"/>
                </a:lnTo>
                <a:lnTo>
                  <a:pt x="12623" y="3829646"/>
                </a:lnTo>
                <a:close/>
              </a:path>
              <a:path w="320040" h="3865245">
                <a:moveTo>
                  <a:pt x="11303" y="3829646"/>
                </a:moveTo>
                <a:lnTo>
                  <a:pt x="11569" y="3830116"/>
                </a:lnTo>
                <a:lnTo>
                  <a:pt x="12027" y="3830423"/>
                </a:lnTo>
                <a:lnTo>
                  <a:pt x="11303" y="3829646"/>
                </a:lnTo>
                <a:close/>
              </a:path>
              <a:path w="320040" h="3865245">
                <a:moveTo>
                  <a:pt x="11417" y="3830015"/>
                </a:moveTo>
                <a:lnTo>
                  <a:pt x="11600" y="3830171"/>
                </a:lnTo>
                <a:lnTo>
                  <a:pt x="11417" y="3830015"/>
                </a:lnTo>
                <a:close/>
              </a:path>
              <a:path w="320040" h="3865245">
                <a:moveTo>
                  <a:pt x="11511" y="3830015"/>
                </a:moveTo>
                <a:close/>
              </a:path>
              <a:path w="320040" h="3865245">
                <a:moveTo>
                  <a:pt x="308942" y="45085"/>
                </a:moveTo>
                <a:lnTo>
                  <a:pt x="307340" y="45085"/>
                </a:lnTo>
                <a:lnTo>
                  <a:pt x="307378" y="57785"/>
                </a:lnTo>
                <a:lnTo>
                  <a:pt x="287909" y="57785"/>
                </a:lnTo>
                <a:lnTo>
                  <a:pt x="283962" y="57833"/>
                </a:lnTo>
                <a:lnTo>
                  <a:pt x="225056" y="92456"/>
                </a:lnTo>
                <a:lnTo>
                  <a:pt x="224040" y="96265"/>
                </a:lnTo>
                <a:lnTo>
                  <a:pt x="227596" y="102362"/>
                </a:lnTo>
                <a:lnTo>
                  <a:pt x="231482" y="103377"/>
                </a:lnTo>
                <a:lnTo>
                  <a:pt x="319900" y="51435"/>
                </a:lnTo>
                <a:lnTo>
                  <a:pt x="308942" y="45085"/>
                </a:lnTo>
                <a:close/>
              </a:path>
              <a:path w="320040" h="3865245">
                <a:moveTo>
                  <a:pt x="12016" y="79717"/>
                </a:moveTo>
                <a:lnTo>
                  <a:pt x="11570" y="80029"/>
                </a:lnTo>
                <a:lnTo>
                  <a:pt x="11303" y="80518"/>
                </a:lnTo>
                <a:lnTo>
                  <a:pt x="12016" y="79717"/>
                </a:lnTo>
                <a:close/>
              </a:path>
              <a:path w="320040" h="3865245">
                <a:moveTo>
                  <a:pt x="12623" y="79291"/>
                </a:moveTo>
                <a:lnTo>
                  <a:pt x="12016" y="79717"/>
                </a:lnTo>
                <a:lnTo>
                  <a:pt x="11303" y="80518"/>
                </a:lnTo>
                <a:lnTo>
                  <a:pt x="12623" y="80518"/>
                </a:lnTo>
                <a:lnTo>
                  <a:pt x="12623" y="79291"/>
                </a:lnTo>
                <a:close/>
              </a:path>
              <a:path w="320040" h="3865245">
                <a:moveTo>
                  <a:pt x="11603" y="79969"/>
                </a:moveTo>
                <a:lnTo>
                  <a:pt x="11417" y="80137"/>
                </a:lnTo>
                <a:lnTo>
                  <a:pt x="11570" y="80029"/>
                </a:lnTo>
                <a:close/>
              </a:path>
              <a:path w="320040" h="3865245">
                <a:moveTo>
                  <a:pt x="11570" y="80029"/>
                </a:moveTo>
                <a:lnTo>
                  <a:pt x="11417" y="80137"/>
                </a:lnTo>
                <a:lnTo>
                  <a:pt x="11570" y="80029"/>
                </a:lnTo>
                <a:close/>
              </a:path>
              <a:path w="320040" h="3865245">
                <a:moveTo>
                  <a:pt x="12547" y="79121"/>
                </a:moveTo>
                <a:lnTo>
                  <a:pt x="11603" y="79969"/>
                </a:lnTo>
                <a:lnTo>
                  <a:pt x="12016" y="79717"/>
                </a:lnTo>
                <a:lnTo>
                  <a:pt x="12547" y="79121"/>
                </a:lnTo>
                <a:close/>
              </a:path>
              <a:path w="320040" h="3865245">
                <a:moveTo>
                  <a:pt x="12509" y="78315"/>
                </a:moveTo>
                <a:lnTo>
                  <a:pt x="11603" y="79969"/>
                </a:lnTo>
                <a:lnTo>
                  <a:pt x="12357" y="79291"/>
                </a:lnTo>
                <a:lnTo>
                  <a:pt x="12509" y="78315"/>
                </a:lnTo>
                <a:close/>
              </a:path>
              <a:path w="320040" h="3865245">
                <a:moveTo>
                  <a:pt x="12623" y="79195"/>
                </a:moveTo>
                <a:lnTo>
                  <a:pt x="12395" y="79291"/>
                </a:lnTo>
                <a:lnTo>
                  <a:pt x="12016" y="79717"/>
                </a:lnTo>
                <a:lnTo>
                  <a:pt x="12623" y="79291"/>
                </a:lnTo>
                <a:close/>
              </a:path>
              <a:path w="320040" h="3865245">
                <a:moveTo>
                  <a:pt x="12960" y="79055"/>
                </a:moveTo>
                <a:lnTo>
                  <a:pt x="12666" y="79177"/>
                </a:lnTo>
                <a:lnTo>
                  <a:pt x="12960" y="79055"/>
                </a:lnTo>
                <a:close/>
              </a:path>
              <a:path w="320040" h="3865245">
                <a:moveTo>
                  <a:pt x="12623" y="78106"/>
                </a:moveTo>
                <a:lnTo>
                  <a:pt x="12509" y="78315"/>
                </a:lnTo>
                <a:lnTo>
                  <a:pt x="12382" y="79248"/>
                </a:lnTo>
                <a:lnTo>
                  <a:pt x="12521" y="78739"/>
                </a:lnTo>
                <a:lnTo>
                  <a:pt x="12623" y="78106"/>
                </a:lnTo>
                <a:close/>
              </a:path>
              <a:path w="320040" h="3865245">
                <a:moveTo>
                  <a:pt x="12623" y="78363"/>
                </a:moveTo>
                <a:lnTo>
                  <a:pt x="12382" y="79248"/>
                </a:lnTo>
                <a:lnTo>
                  <a:pt x="12547" y="79121"/>
                </a:lnTo>
                <a:lnTo>
                  <a:pt x="12623" y="78363"/>
                </a:lnTo>
                <a:close/>
              </a:path>
              <a:path w="320040" h="3865245">
                <a:moveTo>
                  <a:pt x="12623" y="79121"/>
                </a:moveTo>
                <a:lnTo>
                  <a:pt x="12434" y="79248"/>
                </a:lnTo>
                <a:lnTo>
                  <a:pt x="12591" y="79195"/>
                </a:lnTo>
                <a:close/>
              </a:path>
              <a:path w="320040" h="3865245">
                <a:moveTo>
                  <a:pt x="12623" y="79177"/>
                </a:moveTo>
                <a:lnTo>
                  <a:pt x="12496" y="79248"/>
                </a:lnTo>
                <a:lnTo>
                  <a:pt x="12623" y="79195"/>
                </a:lnTo>
                <a:close/>
              </a:path>
              <a:path w="320040" h="3865245">
                <a:moveTo>
                  <a:pt x="13411" y="78739"/>
                </a:moveTo>
                <a:lnTo>
                  <a:pt x="12725" y="79121"/>
                </a:lnTo>
                <a:lnTo>
                  <a:pt x="12960" y="79055"/>
                </a:lnTo>
                <a:lnTo>
                  <a:pt x="13411" y="78739"/>
                </a:lnTo>
                <a:close/>
              </a:path>
              <a:path w="320040" h="3865245">
                <a:moveTo>
                  <a:pt x="15927" y="77850"/>
                </a:moveTo>
                <a:lnTo>
                  <a:pt x="12763" y="77850"/>
                </a:lnTo>
                <a:lnTo>
                  <a:pt x="12694" y="78104"/>
                </a:lnTo>
                <a:lnTo>
                  <a:pt x="12623" y="79177"/>
                </a:lnTo>
                <a:lnTo>
                  <a:pt x="13411" y="78739"/>
                </a:lnTo>
                <a:lnTo>
                  <a:pt x="13721" y="78739"/>
                </a:lnTo>
                <a:lnTo>
                  <a:pt x="15252" y="78104"/>
                </a:lnTo>
                <a:lnTo>
                  <a:pt x="15927" y="77850"/>
                </a:lnTo>
                <a:close/>
              </a:path>
              <a:path w="320040" h="3865245">
                <a:moveTo>
                  <a:pt x="13721" y="78739"/>
                </a:moveTo>
                <a:lnTo>
                  <a:pt x="13411" y="78739"/>
                </a:lnTo>
                <a:lnTo>
                  <a:pt x="12960" y="79055"/>
                </a:lnTo>
                <a:lnTo>
                  <a:pt x="13721" y="78739"/>
                </a:lnTo>
                <a:close/>
              </a:path>
              <a:path w="320040" h="3865245">
                <a:moveTo>
                  <a:pt x="12763" y="77850"/>
                </a:moveTo>
                <a:lnTo>
                  <a:pt x="12624" y="78104"/>
                </a:lnTo>
                <a:lnTo>
                  <a:pt x="12623" y="78363"/>
                </a:lnTo>
                <a:lnTo>
                  <a:pt x="12763" y="77850"/>
                </a:lnTo>
                <a:close/>
              </a:path>
              <a:path w="320040" h="3865245">
                <a:moveTo>
                  <a:pt x="16938" y="77470"/>
                </a:moveTo>
                <a:lnTo>
                  <a:pt x="12623" y="77470"/>
                </a:lnTo>
                <a:lnTo>
                  <a:pt x="12623" y="78106"/>
                </a:lnTo>
                <a:lnTo>
                  <a:pt x="12763" y="77850"/>
                </a:lnTo>
                <a:lnTo>
                  <a:pt x="15927" y="77850"/>
                </a:lnTo>
                <a:lnTo>
                  <a:pt x="16938" y="77470"/>
                </a:lnTo>
                <a:close/>
              </a:path>
              <a:path w="320040" h="3865245">
                <a:moveTo>
                  <a:pt x="294797" y="51465"/>
                </a:moveTo>
                <a:lnTo>
                  <a:pt x="283962" y="57833"/>
                </a:lnTo>
                <a:lnTo>
                  <a:pt x="287909" y="57785"/>
                </a:lnTo>
                <a:lnTo>
                  <a:pt x="307378" y="57785"/>
                </a:lnTo>
                <a:lnTo>
                  <a:pt x="307375" y="56896"/>
                </a:lnTo>
                <a:lnTo>
                  <a:pt x="304177" y="56896"/>
                </a:lnTo>
                <a:lnTo>
                  <a:pt x="294797" y="51465"/>
                </a:lnTo>
                <a:close/>
              </a:path>
              <a:path w="320040" h="3865245">
                <a:moveTo>
                  <a:pt x="304139" y="45974"/>
                </a:moveTo>
                <a:lnTo>
                  <a:pt x="294797" y="51465"/>
                </a:lnTo>
                <a:lnTo>
                  <a:pt x="304177" y="56896"/>
                </a:lnTo>
                <a:lnTo>
                  <a:pt x="304139" y="45974"/>
                </a:lnTo>
                <a:close/>
              </a:path>
              <a:path w="320040" h="3865245">
                <a:moveTo>
                  <a:pt x="307342" y="45974"/>
                </a:moveTo>
                <a:lnTo>
                  <a:pt x="304139" y="45974"/>
                </a:lnTo>
                <a:lnTo>
                  <a:pt x="304177" y="56896"/>
                </a:lnTo>
                <a:lnTo>
                  <a:pt x="307375" y="56896"/>
                </a:lnTo>
                <a:lnTo>
                  <a:pt x="307342" y="45974"/>
                </a:lnTo>
                <a:close/>
              </a:path>
              <a:path w="320040" h="3865245">
                <a:moveTo>
                  <a:pt x="307340" y="45085"/>
                </a:moveTo>
                <a:lnTo>
                  <a:pt x="287756" y="45085"/>
                </a:lnTo>
                <a:lnTo>
                  <a:pt x="283885" y="45148"/>
                </a:lnTo>
                <a:lnTo>
                  <a:pt x="294797" y="51465"/>
                </a:lnTo>
                <a:lnTo>
                  <a:pt x="304139" y="45974"/>
                </a:lnTo>
                <a:lnTo>
                  <a:pt x="307342" y="45974"/>
                </a:lnTo>
                <a:lnTo>
                  <a:pt x="307340" y="45085"/>
                </a:lnTo>
                <a:close/>
              </a:path>
              <a:path w="320040" h="3865245">
                <a:moveTo>
                  <a:pt x="231178" y="0"/>
                </a:moveTo>
                <a:lnTo>
                  <a:pt x="227291" y="1015"/>
                </a:lnTo>
                <a:lnTo>
                  <a:pt x="223774" y="7112"/>
                </a:lnTo>
                <a:lnTo>
                  <a:pt x="224815" y="10922"/>
                </a:lnTo>
                <a:lnTo>
                  <a:pt x="283885" y="45148"/>
                </a:lnTo>
                <a:lnTo>
                  <a:pt x="287756" y="45085"/>
                </a:lnTo>
                <a:lnTo>
                  <a:pt x="308942" y="45085"/>
                </a:lnTo>
                <a:lnTo>
                  <a:pt x="231178" y="0"/>
                </a:lnTo>
                <a:close/>
              </a:path>
            </a:pathLst>
          </a:custGeom>
          <a:solidFill>
            <a:srgbClr val="4F81BC"/>
          </a:solidFill>
          <a:ln w="19050">
            <a:solidFill>
              <a:schemeClr val="bg2">
                <a:lumMod val="50000"/>
              </a:schemeClr>
            </a:solidFill>
            <a:prstDash val="dashDot"/>
          </a:ln>
        </p:spPr>
        <p:txBody>
          <a:bodyPr wrap="square" lIns="0" tIns="0" rIns="0" bIns="0" rtlCol="0"/>
          <a:lstStyle/>
          <a:p/>
        </p:txBody>
      </p:sp>
      <p:sp>
        <p:nvSpPr>
          <p:cNvPr id="18" name="object 34"/>
          <p:cNvSpPr/>
          <p:nvPr/>
        </p:nvSpPr>
        <p:spPr>
          <a:xfrm>
            <a:off x="3209290" y="3826511"/>
            <a:ext cx="76200" cy="710565"/>
          </a:xfrm>
          <a:custGeom>
            <a:avLst/>
            <a:gdLst/>
            <a:ahLst/>
            <a:cxnLst/>
            <a:rect l="l" t="t" r="r" b="b"/>
            <a:pathLst>
              <a:path w="76200" h="334645">
                <a:moveTo>
                  <a:pt x="0" y="257644"/>
                </a:moveTo>
                <a:lnTo>
                  <a:pt x="37718" y="334048"/>
                </a:lnTo>
                <a:lnTo>
                  <a:pt x="69852" y="270586"/>
                </a:lnTo>
                <a:lnTo>
                  <a:pt x="44323" y="270586"/>
                </a:lnTo>
                <a:lnTo>
                  <a:pt x="31623" y="270510"/>
                </a:lnTo>
                <a:lnTo>
                  <a:pt x="31688" y="257813"/>
                </a:lnTo>
                <a:lnTo>
                  <a:pt x="0" y="257644"/>
                </a:lnTo>
                <a:close/>
              </a:path>
              <a:path w="76200" h="334645">
                <a:moveTo>
                  <a:pt x="31688" y="257813"/>
                </a:moveTo>
                <a:lnTo>
                  <a:pt x="31623" y="270510"/>
                </a:lnTo>
                <a:lnTo>
                  <a:pt x="44323" y="270586"/>
                </a:lnTo>
                <a:lnTo>
                  <a:pt x="44388" y="257881"/>
                </a:lnTo>
                <a:lnTo>
                  <a:pt x="31688" y="257813"/>
                </a:lnTo>
                <a:close/>
              </a:path>
              <a:path w="76200" h="334645">
                <a:moveTo>
                  <a:pt x="44388" y="257881"/>
                </a:moveTo>
                <a:lnTo>
                  <a:pt x="44323" y="270586"/>
                </a:lnTo>
                <a:lnTo>
                  <a:pt x="69852" y="270586"/>
                </a:lnTo>
                <a:lnTo>
                  <a:pt x="76200" y="258051"/>
                </a:lnTo>
                <a:lnTo>
                  <a:pt x="44388" y="257881"/>
                </a:lnTo>
                <a:close/>
              </a:path>
              <a:path w="76200" h="334645">
                <a:moveTo>
                  <a:pt x="33019" y="0"/>
                </a:moveTo>
                <a:lnTo>
                  <a:pt x="31688" y="257813"/>
                </a:lnTo>
                <a:lnTo>
                  <a:pt x="44388" y="257881"/>
                </a:lnTo>
                <a:lnTo>
                  <a:pt x="45719" y="127"/>
                </a:lnTo>
                <a:lnTo>
                  <a:pt x="33019" y="0"/>
                </a:lnTo>
                <a:close/>
              </a:path>
            </a:pathLst>
          </a:custGeom>
          <a:solidFill>
            <a:srgbClr val="4F81BC"/>
          </a:solidFill>
          <a:ln w="19050">
            <a:solidFill>
              <a:schemeClr val="bg2">
                <a:lumMod val="50000"/>
              </a:schemeClr>
            </a:solidFill>
            <a:prstDash val="dashDot"/>
          </a:ln>
        </p:spPr>
        <p:txBody>
          <a:bodyPr wrap="square" lIns="0" tIns="0" rIns="0" bIns="0" rtlCol="0"/>
          <a:lstStyle/>
          <a:p/>
        </p:txBody>
      </p:sp>
      <p:sp>
        <p:nvSpPr>
          <p:cNvPr id="19" name="圆角矩形 18"/>
          <p:cNvSpPr/>
          <p:nvPr/>
        </p:nvSpPr>
        <p:spPr>
          <a:xfrm>
            <a:off x="6357622" y="3253437"/>
            <a:ext cx="2052637" cy="522349"/>
          </a:xfrm>
          <a:prstGeom prst="round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800" dirty="0">
                <a:solidFill>
                  <a:schemeClr val="tx1"/>
                </a:solidFill>
                <a:latin typeface="楷体" panose="02010609060101010101" pitchFamily="49" charset="-122"/>
                <a:ea typeface="楷体" panose="02010609060101010101" pitchFamily="49" charset="-122"/>
              </a:rPr>
              <a:t>课题组监管</a:t>
            </a:r>
            <a:endParaRPr lang="zh-CN" altLang="en-US" sz="2800" dirty="0">
              <a:solidFill>
                <a:schemeClr val="tx1"/>
              </a:solidFill>
              <a:latin typeface="楷体" panose="02010609060101010101" pitchFamily="49" charset="-122"/>
              <a:ea typeface="楷体" panose="02010609060101010101" pitchFamily="49" charset="-122"/>
            </a:endParaRPr>
          </a:p>
        </p:txBody>
      </p:sp>
      <p:sp>
        <p:nvSpPr>
          <p:cNvPr id="20" name="object 7"/>
          <p:cNvSpPr/>
          <p:nvPr/>
        </p:nvSpPr>
        <p:spPr>
          <a:xfrm flipH="1">
            <a:off x="8939530" y="2747010"/>
            <a:ext cx="86360" cy="1536065"/>
          </a:xfrm>
          <a:custGeom>
            <a:avLst/>
            <a:gdLst/>
            <a:ahLst/>
            <a:cxnLst/>
            <a:rect l="l" t="t" r="r" b="b"/>
            <a:pathLst>
              <a:path w="76200" h="869950">
                <a:moveTo>
                  <a:pt x="0" y="793114"/>
                </a:moveTo>
                <a:lnTo>
                  <a:pt x="37972" y="869441"/>
                </a:lnTo>
                <a:lnTo>
                  <a:pt x="69828" y="805941"/>
                </a:lnTo>
                <a:lnTo>
                  <a:pt x="44450" y="805941"/>
                </a:lnTo>
                <a:lnTo>
                  <a:pt x="31750" y="805814"/>
                </a:lnTo>
                <a:lnTo>
                  <a:pt x="31761" y="793167"/>
                </a:lnTo>
                <a:lnTo>
                  <a:pt x="0" y="793114"/>
                </a:lnTo>
                <a:close/>
              </a:path>
              <a:path w="76200" h="869950">
                <a:moveTo>
                  <a:pt x="31761" y="793167"/>
                </a:moveTo>
                <a:lnTo>
                  <a:pt x="31750" y="805814"/>
                </a:lnTo>
                <a:lnTo>
                  <a:pt x="44450" y="805941"/>
                </a:lnTo>
                <a:lnTo>
                  <a:pt x="44462" y="793189"/>
                </a:lnTo>
                <a:lnTo>
                  <a:pt x="31761" y="793167"/>
                </a:lnTo>
                <a:close/>
              </a:path>
              <a:path w="76200" h="869950">
                <a:moveTo>
                  <a:pt x="44462" y="793189"/>
                </a:moveTo>
                <a:lnTo>
                  <a:pt x="44450" y="805941"/>
                </a:lnTo>
                <a:lnTo>
                  <a:pt x="69828" y="805941"/>
                </a:lnTo>
                <a:lnTo>
                  <a:pt x="76200" y="793241"/>
                </a:lnTo>
                <a:lnTo>
                  <a:pt x="44462" y="793189"/>
                </a:lnTo>
                <a:close/>
              </a:path>
              <a:path w="76200" h="869950">
                <a:moveTo>
                  <a:pt x="45212" y="0"/>
                </a:moveTo>
                <a:lnTo>
                  <a:pt x="32512" y="0"/>
                </a:lnTo>
                <a:lnTo>
                  <a:pt x="31761" y="793167"/>
                </a:lnTo>
                <a:lnTo>
                  <a:pt x="44462" y="793189"/>
                </a:lnTo>
                <a:lnTo>
                  <a:pt x="45212" y="0"/>
                </a:lnTo>
                <a:close/>
              </a:path>
            </a:pathLst>
          </a:custGeom>
          <a:solidFill>
            <a:srgbClr val="4F81BC"/>
          </a:solidFill>
          <a:ln w="19050">
            <a:solidFill>
              <a:schemeClr val="bg2">
                <a:lumMod val="50000"/>
              </a:schemeClr>
            </a:solidFill>
            <a:prstDash val="dashDot"/>
          </a:ln>
        </p:spPr>
        <p:txBody>
          <a:bodyPr wrap="square" lIns="0" tIns="0" rIns="0" bIns="0" rtlCol="0"/>
          <a:lstStyle/>
          <a:p/>
        </p:txBody>
      </p:sp>
      <p:sp>
        <p:nvSpPr>
          <p:cNvPr id="21" name="object 3"/>
          <p:cNvSpPr/>
          <p:nvPr/>
        </p:nvSpPr>
        <p:spPr>
          <a:xfrm>
            <a:off x="4502595" y="2085085"/>
            <a:ext cx="786130" cy="0"/>
          </a:xfrm>
          <a:custGeom>
            <a:avLst/>
            <a:gdLst/>
            <a:ahLst/>
            <a:cxnLst/>
            <a:rect l="l" t="t" r="r" b="b"/>
            <a:pathLst>
              <a:path w="786129">
                <a:moveTo>
                  <a:pt x="0" y="0"/>
                </a:moveTo>
                <a:lnTo>
                  <a:pt x="786130" y="0"/>
                </a:lnTo>
              </a:path>
            </a:pathLst>
          </a:custGeom>
          <a:ln w="19050">
            <a:solidFill>
              <a:schemeClr val="bg2">
                <a:lumMod val="50000"/>
              </a:schemeClr>
            </a:solidFill>
            <a:prstDash val="dashDot"/>
          </a:ln>
        </p:spPr>
        <p:txBody>
          <a:bodyPr wrap="square" lIns="0" tIns="0" rIns="0" bIns="0" rtlCol="0"/>
          <a:lstStyle/>
          <a:p/>
        </p:txBody>
      </p:sp>
      <p:sp>
        <p:nvSpPr>
          <p:cNvPr id="22" name="object 4"/>
          <p:cNvSpPr txBox="1"/>
          <p:nvPr/>
        </p:nvSpPr>
        <p:spPr>
          <a:xfrm>
            <a:off x="1295400" y="5398770"/>
            <a:ext cx="10058400" cy="838835"/>
          </a:xfrm>
          <a:prstGeom prst="rect">
            <a:avLst/>
          </a:prstGeom>
        </p:spPr>
        <p:txBody>
          <a:bodyPr vert="horz" wrap="square" lIns="0" tIns="0" rIns="0" bIns="0" rtlCol="0">
            <a:spAutoFit/>
          </a:bodyPr>
          <a:lstStyle/>
          <a:p>
            <a:pPr marL="355600" indent="-342900">
              <a:lnSpc>
                <a:spcPts val="3080"/>
              </a:lnSpc>
              <a:spcBef>
                <a:spcPts val="370"/>
              </a:spcBef>
              <a:buClr>
                <a:srgbClr val="C00000"/>
              </a:buClr>
              <a:buFont typeface="Wingdings" panose="05000000000000000000" pitchFamily="2" charset="2"/>
              <a:buChar char="p"/>
              <a:tabLst>
                <a:tab pos="332105" algn="l"/>
              </a:tabLst>
            </a:pPr>
            <a:r>
              <a:rPr sz="2000" spc="10" dirty="0" err="1">
                <a:latin typeface="楷体" panose="02010609060101010101" pitchFamily="49" charset="-122"/>
                <a:ea typeface="楷体" panose="02010609060101010101" pitchFamily="49" charset="-122"/>
                <a:cs typeface="华文仿宋" panose="02010600040101010101" charset="-122"/>
              </a:rPr>
              <a:t>周一～五工作时间</a:t>
            </a:r>
            <a:r>
              <a:rPr sz="2000" spc="-20" dirty="0" err="1">
                <a:latin typeface="楷体" panose="02010609060101010101" pitchFamily="49" charset="-122"/>
                <a:ea typeface="楷体" panose="02010609060101010101" pitchFamily="49" charset="-122"/>
                <a:cs typeface="华文仿宋" panose="02010600040101010101" charset="-122"/>
              </a:rPr>
              <a:t>：</a:t>
            </a:r>
            <a:r>
              <a:rPr sz="2000" b="1" dirty="0" err="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华文仿宋" panose="02010600040101010101" charset="-122"/>
              </a:rPr>
              <a:t>陈冲</a:t>
            </a:r>
            <a:r>
              <a:rPr sz="2000" b="1" spc="-1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华文仿宋" panose="02010600040101010101" charset="-122"/>
              </a:rPr>
              <a:t> </a:t>
            </a:r>
            <a:r>
              <a:rPr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Times New Roman" panose="02020603050405020304"/>
              </a:rPr>
              <a:t>8686175</a:t>
            </a:r>
            <a:r>
              <a:rPr sz="2000" b="1" spc="-5"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Times New Roman" panose="02020603050405020304"/>
              </a:rPr>
              <a:t>8</a:t>
            </a:r>
            <a:r>
              <a:rPr sz="2000" spc="-5" dirty="0">
                <a:latin typeface="楷体" panose="02010609060101010101" pitchFamily="49" charset="-122"/>
                <a:ea typeface="楷体" panose="02010609060101010101" pitchFamily="49" charset="-122"/>
                <a:cs typeface="华文仿宋" panose="02010600040101010101" charset="-122"/>
              </a:rPr>
              <a:t>（</a:t>
            </a:r>
            <a:r>
              <a:rPr sz="2000" spc="-105" dirty="0">
                <a:latin typeface="楷体" panose="02010609060101010101" pitchFamily="49" charset="-122"/>
                <a:ea typeface="楷体" panose="02010609060101010101" pitchFamily="49" charset="-122"/>
                <a:cs typeface="Times New Roman" panose="02020603050405020304"/>
              </a:rPr>
              <a:t>1</a:t>
            </a:r>
            <a:r>
              <a:rPr sz="2000" dirty="0">
                <a:latin typeface="楷体" panose="02010609060101010101" pitchFamily="49" charset="-122"/>
                <a:ea typeface="楷体" panose="02010609060101010101" pitchFamily="49" charset="-122"/>
                <a:cs typeface="Times New Roman" panose="02020603050405020304"/>
              </a:rPr>
              <a:t>1:</a:t>
            </a:r>
            <a:r>
              <a:rPr lang="en-US" sz="2000" dirty="0">
                <a:latin typeface="楷体" panose="02010609060101010101" pitchFamily="49" charset="-122"/>
                <a:ea typeface="楷体" panose="02010609060101010101" pitchFamily="49" charset="-122"/>
                <a:cs typeface="Times New Roman" panose="02020603050405020304"/>
              </a:rPr>
              <a:t>30</a:t>
            </a:r>
            <a:r>
              <a:rPr sz="2000" dirty="0">
                <a:latin typeface="楷体" panose="02010609060101010101" pitchFamily="49" charset="-122"/>
                <a:ea typeface="楷体" panose="02010609060101010101" pitchFamily="49" charset="-122"/>
                <a:cs typeface="Times New Roman" panose="02020603050405020304"/>
              </a:rPr>
              <a:t>-1</a:t>
            </a:r>
            <a:r>
              <a:rPr lang="en-US" sz="2000" dirty="0">
                <a:latin typeface="楷体" panose="02010609060101010101" pitchFamily="49" charset="-122"/>
                <a:ea typeface="楷体" panose="02010609060101010101" pitchFamily="49" charset="-122"/>
                <a:cs typeface="Times New Roman" panose="02020603050405020304"/>
              </a:rPr>
              <a:t>3:00</a:t>
            </a:r>
            <a:r>
              <a:rPr sz="2000" dirty="0">
                <a:latin typeface="楷体" panose="02010609060101010101" pitchFamily="49" charset="-122"/>
                <a:ea typeface="楷体" panose="02010609060101010101" pitchFamily="49" charset="-122"/>
                <a:cs typeface="华文仿宋" panose="02010600040101010101" charset="-122"/>
              </a:rPr>
              <a:t>除外）</a:t>
            </a:r>
            <a:endParaRPr sz="2000" dirty="0">
              <a:latin typeface="楷体" panose="02010609060101010101" pitchFamily="49" charset="-122"/>
              <a:ea typeface="楷体" panose="02010609060101010101" pitchFamily="49" charset="-122"/>
              <a:cs typeface="华文仿宋" panose="02010600040101010101" charset="-122"/>
            </a:endParaRPr>
          </a:p>
          <a:p>
            <a:pPr marL="355600" indent="-342900">
              <a:lnSpc>
                <a:spcPts val="3080"/>
              </a:lnSpc>
              <a:spcBef>
                <a:spcPts val="385"/>
              </a:spcBef>
              <a:buClr>
                <a:srgbClr val="C00000"/>
              </a:buClr>
              <a:buFont typeface="Wingdings" panose="05000000000000000000" pitchFamily="2" charset="2"/>
              <a:buChar char="p"/>
              <a:tabLst>
                <a:tab pos="332105" algn="l"/>
                <a:tab pos="2905760" algn="l"/>
                <a:tab pos="4446905" algn="l"/>
              </a:tabLst>
            </a:pPr>
            <a:r>
              <a:rPr sz="2000" spc="10" dirty="0" err="1">
                <a:latin typeface="楷体" panose="02010609060101010101" pitchFamily="49" charset="-122"/>
                <a:ea typeface="楷体" panose="02010609060101010101" pitchFamily="49" charset="-122"/>
                <a:cs typeface="华文仿宋" panose="02010600040101010101" charset="-122"/>
              </a:rPr>
              <a:t>其</a:t>
            </a:r>
            <a:r>
              <a:rPr sz="2000" spc="-5" dirty="0" err="1">
                <a:latin typeface="楷体" panose="02010609060101010101" pitchFamily="49" charset="-122"/>
                <a:ea typeface="楷体" panose="02010609060101010101" pitchFamily="49" charset="-122"/>
                <a:cs typeface="华文仿宋" panose="02010600040101010101" charset="-122"/>
              </a:rPr>
              <a:t>他</a:t>
            </a:r>
            <a:r>
              <a:rPr sz="2000" dirty="0" err="1">
                <a:latin typeface="楷体" panose="02010609060101010101" pitchFamily="49" charset="-122"/>
                <a:ea typeface="楷体" panose="02010609060101010101" pitchFamily="49" charset="-122"/>
                <a:cs typeface="华文仿宋" panose="02010600040101010101" charset="-122"/>
              </a:rPr>
              <a:t>时间</a:t>
            </a:r>
            <a:r>
              <a:rPr sz="2000" spc="-5" dirty="0" err="1">
                <a:latin typeface="楷体" panose="02010609060101010101" pitchFamily="49" charset="-122"/>
                <a:ea typeface="楷体" panose="02010609060101010101" pitchFamily="49" charset="-122"/>
                <a:cs typeface="华文仿宋" panose="02010600040101010101" charset="-122"/>
              </a:rPr>
              <a:t>：</a:t>
            </a:r>
            <a:r>
              <a:rPr sz="2000" b="1" dirty="0" err="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华文仿宋" panose="02010600040101010101" charset="-122"/>
              </a:rPr>
              <a:t>维保</a:t>
            </a:r>
            <a:r>
              <a:rPr 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华文仿宋" panose="02010600040101010101" charset="-122"/>
              </a:rPr>
              <a:t> </a:t>
            </a:r>
            <a:r>
              <a:rPr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Times New Roman" panose="02020603050405020304"/>
              </a:rPr>
              <a:t>8</a:t>
            </a:r>
            <a:r>
              <a:rPr sz="2000" b="1" spc="5"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Times New Roman" panose="02020603050405020304"/>
              </a:rPr>
              <a:t>6</a:t>
            </a:r>
            <a:r>
              <a:rPr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Times New Roman" panose="02020603050405020304"/>
              </a:rPr>
              <a:t>8</a:t>
            </a:r>
            <a:r>
              <a:rPr sz="2000" b="1" spc="5"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Times New Roman" panose="02020603050405020304"/>
              </a:rPr>
              <a:t>6</a:t>
            </a:r>
            <a:r>
              <a:rPr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Times New Roman" panose="02020603050405020304"/>
              </a:rPr>
              <a:t>7</a:t>
            </a:r>
            <a:r>
              <a:rPr sz="2000" b="1" spc="5"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Times New Roman" panose="02020603050405020304"/>
              </a:rPr>
              <a:t>1</a:t>
            </a:r>
            <a:r>
              <a:rPr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Times New Roman" panose="02020603050405020304"/>
              </a:rPr>
              <a:t>48</a:t>
            </a:r>
            <a:r>
              <a:rPr 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Times New Roman" panose="02020603050405020304"/>
              </a:rPr>
              <a:t>  </a:t>
            </a:r>
            <a:r>
              <a:rPr sz="2000" spc="10" dirty="0">
                <a:latin typeface="楷体" panose="02010609060101010101" pitchFamily="49" charset="-122"/>
                <a:ea typeface="楷体" panose="02010609060101010101" pitchFamily="49" charset="-122"/>
                <a:cs typeface="Times New Roman" panose="02020603050405020304"/>
              </a:rPr>
              <a:t>(</a:t>
            </a:r>
            <a:r>
              <a:rPr lang="en-US" sz="2000" dirty="0">
                <a:latin typeface="楷体" panose="02010609060101010101" pitchFamily="49" charset="-122"/>
                <a:ea typeface="楷体" panose="02010609060101010101" pitchFamily="49" charset="-122"/>
                <a:cs typeface="华文仿宋" panose="02010600040101010101" charset="-122"/>
              </a:rPr>
              <a:t>18:00-18:40\20</a:t>
            </a:r>
            <a:r>
              <a:rPr lang="en-US" altLang="zh-CN" sz="2000" dirty="0">
                <a:latin typeface="楷体" panose="02010609060101010101" pitchFamily="49" charset="-122"/>
                <a:ea typeface="楷体" panose="02010609060101010101" pitchFamily="49" charset="-122"/>
                <a:cs typeface="华文仿宋" panose="02010600040101010101" charset="-122"/>
              </a:rPr>
              <a:t>:00-20:40</a:t>
            </a:r>
            <a:r>
              <a:rPr sz="2000" dirty="0">
                <a:latin typeface="楷体" panose="02010609060101010101" pitchFamily="49" charset="-122"/>
                <a:ea typeface="楷体" panose="02010609060101010101" pitchFamily="49" charset="-122"/>
                <a:cs typeface="华文仿宋" panose="02010600040101010101" charset="-122"/>
                <a:sym typeface="+mn-ea"/>
              </a:rPr>
              <a:t>在</a:t>
            </a:r>
            <a:r>
              <a:rPr sz="2000" dirty="0">
                <a:latin typeface="楷体" panose="02010609060101010101" pitchFamily="49" charset="-122"/>
                <a:ea typeface="楷体" panose="02010609060101010101" pitchFamily="49" charset="-122"/>
                <a:cs typeface="华文仿宋" panose="02010600040101010101" charset="-122"/>
              </a:rPr>
              <a:t>各设施巡查，请避开此时间</a:t>
            </a:r>
            <a:r>
              <a:rPr sz="2000" dirty="0">
                <a:latin typeface="楷体" panose="02010609060101010101" pitchFamily="49" charset="-122"/>
                <a:ea typeface="楷体" panose="02010609060101010101" pitchFamily="49" charset="-122"/>
                <a:cs typeface="Times New Roman" panose="02020603050405020304"/>
              </a:rPr>
              <a:t>)</a:t>
            </a:r>
            <a:r>
              <a:rPr sz="2000" dirty="0">
                <a:latin typeface="楷体" panose="02010609060101010101" pitchFamily="49" charset="-122"/>
                <a:ea typeface="楷体" panose="02010609060101010101" pitchFamily="49" charset="-122"/>
                <a:cs typeface="华文仿宋" panose="02010600040101010101" charset="-122"/>
              </a:rPr>
              <a:t>。</a:t>
            </a:r>
            <a:endParaRPr sz="2000" dirty="0">
              <a:latin typeface="楷体" panose="02010609060101010101" pitchFamily="49" charset="-122"/>
              <a:ea typeface="楷体" panose="02010609060101010101" pitchFamily="49" charset="-122"/>
              <a:cs typeface="华文仿宋" panose="02010600040101010101" charset="-122"/>
            </a:endParaRPr>
          </a:p>
        </p:txBody>
      </p:sp>
      <p:pic>
        <p:nvPicPr>
          <p:cNvPr id="6" name="图片 5"/>
          <p:cNvPicPr>
            <a:picLocks noChangeAspect="1"/>
          </p:cNvPicPr>
          <p:nvPr/>
        </p:nvPicPr>
        <p:blipFill>
          <a:blip r:embed="rId1"/>
          <a:stretch>
            <a:fillRect/>
          </a:stretch>
        </p:blipFill>
        <p:spPr>
          <a:xfrm>
            <a:off x="4400399" y="1458725"/>
            <a:ext cx="1363786" cy="1348507"/>
          </a:xfrm>
          <a:prstGeom prst="rect">
            <a:avLst/>
          </a:prstGeom>
        </p:spPr>
      </p:pic>
      <p:sp>
        <p:nvSpPr>
          <p:cNvPr id="24" name="文本框 23"/>
          <p:cNvSpPr txBox="1"/>
          <p:nvPr/>
        </p:nvSpPr>
        <p:spPr>
          <a:xfrm>
            <a:off x="1269040" y="2238974"/>
            <a:ext cx="404578" cy="2030095"/>
          </a:xfrm>
          <a:prstGeom prst="rect">
            <a:avLst/>
          </a:prstGeom>
          <a:noFill/>
        </p:spPr>
        <p:txBody>
          <a:bodyPr wrap="square" rtlCol="0">
            <a:spAutoFit/>
          </a:bodyPr>
          <a:lstStyle/>
          <a:p>
            <a:r>
              <a:rPr lang="zh-CN" altLang="en-US" dirty="0">
                <a:solidFill>
                  <a:srgbClr val="FF0000"/>
                </a:solidFill>
              </a:rPr>
              <a:t>一批次一份备案</a:t>
            </a:r>
            <a:endParaRPr lang="zh-CN" altLang="en-US" dirty="0">
              <a:solidFill>
                <a:srgbClr val="FF0000"/>
              </a:solidFill>
            </a:endParaRPr>
          </a:p>
        </p:txBody>
      </p:sp>
      <p:sp>
        <p:nvSpPr>
          <p:cNvPr id="3" name="object 3"/>
          <p:cNvSpPr/>
          <p:nvPr>
            <p:custDataLst>
              <p:tags r:id="rId2"/>
            </p:custDataLst>
          </p:nvPr>
        </p:nvSpPr>
        <p:spPr>
          <a:xfrm>
            <a:off x="5893435" y="4773930"/>
            <a:ext cx="396875" cy="76200"/>
          </a:xfrm>
          <a:custGeom>
            <a:avLst/>
            <a:gdLst/>
            <a:ahLst/>
            <a:cxnLst/>
            <a:rect l="l" t="t" r="r" b="b"/>
            <a:pathLst>
              <a:path w="786129">
                <a:moveTo>
                  <a:pt x="0" y="0"/>
                </a:moveTo>
                <a:lnTo>
                  <a:pt x="786130" y="0"/>
                </a:lnTo>
              </a:path>
            </a:pathLst>
          </a:custGeom>
          <a:ln w="19050">
            <a:solidFill>
              <a:schemeClr val="bg2">
                <a:lumMod val="50000"/>
              </a:schemeClr>
            </a:solidFill>
            <a:prstDash val="dashDot"/>
          </a:ln>
        </p:spPr>
        <p:txBody>
          <a:bodyPr wrap="square" lIns="0" tIns="0" rIns="0" bIns="0" rtlCol="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8116570" cy="1021715"/>
          </a:xfrm>
        </p:spPr>
        <p:txBody>
          <a:bodyPr>
            <a:normAutofit/>
          </a:bodyPr>
          <a:lstStyle/>
          <a:p>
            <a:pPr algn="l">
              <a:buClrTx/>
              <a:buSzTx/>
              <a:buFontTx/>
            </a:pPr>
            <a:r>
              <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6</a:t>
            </a:r>
            <a:r>
              <a:rPr lang="en-US" altLang="zh-CN"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&amp;7.</a:t>
            </a:r>
            <a:r>
              <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动物订购</a:t>
            </a:r>
            <a:endParaRPr lang="zh-CN" altLang="en-US" sz="36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灯片编号占位符 4"/>
          <p:cNvSpPr>
            <a:spLocks noGrp="1"/>
          </p:cNvSpPr>
          <p:nvPr>
            <p:ph type="sldNum" sz="quarter" idx="12"/>
          </p:nvPr>
        </p:nvSpPr>
        <p:spPr/>
        <p:txBody>
          <a:bodyPr>
            <a:normAutofit/>
          </a:bodyPr>
          <a:lstStyle/>
          <a:p>
            <a:fld id="{E2C80E3E-43DC-4E3A-9F7F-5FCC184A1D6A}" type="slidenum">
              <a:rPr lang="zh-CN" altLang="en-US" smtClean="0"/>
            </a:fld>
            <a:endParaRPr lang="zh-CN" altLang="en-US"/>
          </a:p>
        </p:txBody>
      </p:sp>
      <p:sp>
        <p:nvSpPr>
          <p:cNvPr id="7" name="圆角矩形 6"/>
          <p:cNvSpPr/>
          <p:nvPr/>
        </p:nvSpPr>
        <p:spPr>
          <a:xfrm>
            <a:off x="8934203" y="288808"/>
            <a:ext cx="1733797" cy="58616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lumMod val="85000"/>
                    <a:lumOff val="15000"/>
                  </a:schemeClr>
                </a:solidFill>
                <a:latin typeface="华文行楷" panose="02010800040101010101" pitchFamily="2" charset="-122"/>
                <a:ea typeface="华文行楷" panose="02010800040101010101" pitchFamily="2" charset="-122"/>
              </a:rPr>
              <a:t>饲养部</a:t>
            </a:r>
            <a:endParaRPr lang="en-US" altLang="zh-CN" b="1" dirty="0">
              <a:solidFill>
                <a:schemeClr val="tx1">
                  <a:lumMod val="85000"/>
                  <a:lumOff val="15000"/>
                </a:schemeClr>
              </a:solidFill>
              <a:latin typeface="华文行楷" panose="02010800040101010101" pitchFamily="2" charset="-122"/>
              <a:ea typeface="华文行楷" panose="02010800040101010101" pitchFamily="2" charset="-122"/>
            </a:endParaRPr>
          </a:p>
          <a:p>
            <a:pPr algn="ctr"/>
            <a:r>
              <a:rPr lang="en-US" altLang="zh-CN" b="1" dirty="0">
                <a:solidFill>
                  <a:schemeClr val="tx1">
                    <a:lumMod val="85000"/>
                    <a:lumOff val="15000"/>
                  </a:schemeClr>
                </a:solidFill>
                <a:latin typeface="华文行楷" panose="02010800040101010101" pitchFamily="2" charset="-122"/>
                <a:ea typeface="华文行楷" panose="02010800040101010101" pitchFamily="2" charset="-122"/>
              </a:rPr>
              <a:t>113</a:t>
            </a:r>
            <a:endParaRPr lang="zh-CN" altLang="en-US" b="1" dirty="0">
              <a:solidFill>
                <a:schemeClr val="tx1">
                  <a:lumMod val="85000"/>
                  <a:lumOff val="15000"/>
                </a:schemeClr>
              </a:solidFill>
              <a:latin typeface="华文行楷" panose="02010800040101010101" pitchFamily="2" charset="-122"/>
              <a:ea typeface="华文行楷" panose="02010800040101010101" pitchFamily="2" charset="-122"/>
            </a:endParaRPr>
          </a:p>
        </p:txBody>
      </p:sp>
      <p:sp>
        <p:nvSpPr>
          <p:cNvPr id="9" name="矩形 8"/>
          <p:cNvSpPr/>
          <p:nvPr/>
        </p:nvSpPr>
        <p:spPr>
          <a:xfrm>
            <a:off x="4270667" y="2246336"/>
            <a:ext cx="2327882" cy="73829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rPr>
              <a:t>动物统一订购</a:t>
            </a:r>
            <a:endParaRPr lang="en-US" altLang="zh-CN" sz="2400" dirty="0">
              <a:solidFill>
                <a:schemeClr val="tx1">
                  <a:lumMod val="95000"/>
                  <a:lumOff val="5000"/>
                </a:schemeClr>
              </a:solidFill>
              <a:latin typeface="华文行楷" panose="02010800040101010101" pitchFamily="2" charset="-122"/>
              <a:ea typeface="华文行楷" panose="02010800040101010101" pitchFamily="2" charset="-122"/>
            </a:endParaRPr>
          </a:p>
        </p:txBody>
      </p:sp>
      <p:sp>
        <p:nvSpPr>
          <p:cNvPr id="10" name="矩形 9"/>
          <p:cNvSpPr/>
          <p:nvPr/>
        </p:nvSpPr>
        <p:spPr>
          <a:xfrm>
            <a:off x="6858635" y="2225040"/>
            <a:ext cx="3399790" cy="7594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rPr>
              <a:t>实验人在</a:t>
            </a:r>
            <a:r>
              <a:rPr lang="zh-CN" altLang="en-US" sz="2400" dirty="0">
                <a:solidFill>
                  <a:srgbClr val="FF0000"/>
                </a:solidFill>
                <a:latin typeface="华文行楷" panose="02010800040101010101" pitchFamily="2" charset="-122"/>
                <a:ea typeface="华文行楷" panose="02010800040101010101" pitchFamily="2" charset="-122"/>
              </a:rPr>
              <a:t>约定</a:t>
            </a:r>
            <a:r>
              <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rPr>
              <a:t>时间接鼠、核对动物数量性别</a:t>
            </a:r>
            <a:endPar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endParaRPr>
          </a:p>
        </p:txBody>
      </p:sp>
      <p:cxnSp>
        <p:nvCxnSpPr>
          <p:cNvPr id="11" name="直接连接符 10"/>
          <p:cNvCxnSpPr/>
          <p:nvPr/>
        </p:nvCxnSpPr>
        <p:spPr>
          <a:xfrm>
            <a:off x="4026865" y="2545182"/>
            <a:ext cx="246309"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2462759" y="4690147"/>
            <a:ext cx="2766951" cy="81164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rPr>
              <a:t>实验室动物实验</a:t>
            </a:r>
            <a:endParaRPr lang="en-US" altLang="zh-CN" sz="2400" dirty="0">
              <a:solidFill>
                <a:schemeClr val="tx1">
                  <a:lumMod val="95000"/>
                  <a:lumOff val="5000"/>
                </a:schemeClr>
              </a:solidFill>
              <a:latin typeface="华文行楷" panose="02010800040101010101" pitchFamily="2" charset="-122"/>
              <a:ea typeface="华文行楷" panose="02010800040101010101" pitchFamily="2" charset="-122"/>
            </a:endParaRPr>
          </a:p>
        </p:txBody>
      </p:sp>
      <p:sp>
        <p:nvSpPr>
          <p:cNvPr id="14" name="矩形 13"/>
          <p:cNvSpPr/>
          <p:nvPr/>
        </p:nvSpPr>
        <p:spPr>
          <a:xfrm>
            <a:off x="6336076" y="4700042"/>
            <a:ext cx="2766951" cy="78982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rPr>
              <a:t>自行采购合格动物</a:t>
            </a:r>
            <a:endParaRPr lang="en-US" altLang="zh-CN" sz="2400" dirty="0">
              <a:solidFill>
                <a:schemeClr val="tx1">
                  <a:lumMod val="95000"/>
                  <a:lumOff val="5000"/>
                </a:schemeClr>
              </a:solidFill>
              <a:latin typeface="华文行楷" panose="02010800040101010101" pitchFamily="2" charset="-122"/>
              <a:ea typeface="华文行楷" panose="02010800040101010101" pitchFamily="2" charset="-122"/>
            </a:endParaRPr>
          </a:p>
        </p:txBody>
      </p:sp>
      <p:sp>
        <p:nvSpPr>
          <p:cNvPr id="8" name="矩形 7"/>
          <p:cNvSpPr/>
          <p:nvPr/>
        </p:nvSpPr>
        <p:spPr>
          <a:xfrm>
            <a:off x="1570020" y="2224587"/>
            <a:ext cx="2538335" cy="75868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rPr>
              <a:t>中心动物饲养</a:t>
            </a:r>
            <a:endParaRPr lang="en-US" altLang="zh-CN" sz="2400" dirty="0">
              <a:solidFill>
                <a:schemeClr val="tx1">
                  <a:lumMod val="95000"/>
                  <a:lumOff val="5000"/>
                </a:schemeClr>
              </a:solidFill>
              <a:latin typeface="华文行楷" panose="02010800040101010101" pitchFamily="2" charset="-122"/>
              <a:ea typeface="华文行楷" panose="02010800040101010101" pitchFamily="2" charset="-122"/>
            </a:endParaRPr>
          </a:p>
        </p:txBody>
      </p:sp>
      <p:cxnSp>
        <p:nvCxnSpPr>
          <p:cNvPr id="12" name="直接连接符 11"/>
          <p:cNvCxnSpPr/>
          <p:nvPr/>
        </p:nvCxnSpPr>
        <p:spPr>
          <a:xfrm flipV="1">
            <a:off x="1524000" y="3887016"/>
            <a:ext cx="8906494" cy="2177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6594413" y="2556068"/>
            <a:ext cx="246309"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endCxn id="14" idx="1"/>
          </p:cNvCxnSpPr>
          <p:nvPr/>
        </p:nvCxnSpPr>
        <p:spPr>
          <a:xfrm>
            <a:off x="5229709" y="5070668"/>
            <a:ext cx="1106366" cy="24288"/>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176150" y="913111"/>
            <a:ext cx="8096720" cy="578339"/>
          </a:xfrm>
        </p:spPr>
        <p:txBody>
          <a:bodyPr>
            <a:normAutofit/>
          </a:bodyPr>
          <a:lstStyle/>
          <a:p>
            <a:pPr marL="0" indent="0">
              <a:buNone/>
            </a:pPr>
            <a:r>
              <a:rPr lang="en-US" altLang="zh-CN" b="1" dirty="0">
                <a:latin typeface="华文楷体" panose="02010600040101010101" pitchFamily="2" charset="-122"/>
                <a:ea typeface="华文楷体" panose="02010600040101010101" pitchFamily="2" charset="-122"/>
              </a:rPr>
              <a:t>8.1</a:t>
            </a:r>
            <a:r>
              <a:rPr lang="zh-CN" altLang="en-US" b="1" dirty="0">
                <a:latin typeface="华文楷体" panose="02010600040101010101" pitchFamily="2" charset="-122"/>
                <a:ea typeface="华文楷体" panose="02010600040101010101" pitchFamily="2" charset="-122"/>
              </a:rPr>
              <a:t>实验人开通门禁权限</a:t>
            </a:r>
            <a:endParaRPr lang="en-US" altLang="zh-CN" b="1" dirty="0">
              <a:latin typeface="华文楷体" panose="02010600040101010101" pitchFamily="2" charset="-122"/>
              <a:ea typeface="华文楷体" panose="02010600040101010101" pitchFamily="2" charset="-122"/>
            </a:endParaRPr>
          </a:p>
          <a:p>
            <a:pPr marL="0" indent="0">
              <a:buNone/>
            </a:pPr>
            <a:endParaRPr lang="en-US" altLang="zh-CN" kern="100" dirty="0">
              <a:latin typeface="楷体" panose="02010609060101010101" pitchFamily="49" charset="-122"/>
              <a:ea typeface="楷体" panose="02010609060101010101" pitchFamily="49" charset="-122"/>
              <a:cs typeface="Times New Roman" panose="02020603050405020304" pitchFamily="18" charset="0"/>
            </a:endParaRPr>
          </a:p>
          <a:p>
            <a:pPr marL="0" indent="0">
              <a:buNone/>
            </a:pPr>
            <a:endParaRPr lang="en-US" altLang="zh-CN" kern="100" dirty="0">
              <a:latin typeface="楷体" panose="02010609060101010101" pitchFamily="49" charset="-122"/>
              <a:ea typeface="楷体" panose="02010609060101010101" pitchFamily="49" charset="-122"/>
              <a:cs typeface="Times New Roman" panose="02020603050405020304" pitchFamily="18" charset="0"/>
            </a:endParaRPr>
          </a:p>
          <a:p>
            <a:pPr marL="0" indent="0">
              <a:buNone/>
            </a:pPr>
            <a:endParaRPr lang="zh-CN" altLang="en-US" dirty="0"/>
          </a:p>
        </p:txBody>
      </p:sp>
      <p:sp>
        <p:nvSpPr>
          <p:cNvPr id="9" name="灯片编号占位符 8"/>
          <p:cNvSpPr>
            <a:spLocks noGrp="1"/>
          </p:cNvSpPr>
          <p:nvPr>
            <p:ph type="sldNum" sz="quarter" idx="12"/>
          </p:nvPr>
        </p:nvSpPr>
        <p:spPr/>
        <p:txBody>
          <a:bodyPr/>
          <a:lstStyle/>
          <a:p>
            <a:fld id="{E2C80E3E-43DC-4E3A-9F7F-5FCC184A1D6A}" type="slidenum">
              <a:rPr lang="zh-CN" altLang="en-US" smtClean="0"/>
            </a:fld>
            <a:endParaRPr lang="zh-CN" altLang="en-US"/>
          </a:p>
        </p:txBody>
      </p:sp>
      <p:pic>
        <p:nvPicPr>
          <p:cNvPr id="2" name="图片 1"/>
          <p:cNvPicPr>
            <a:picLocks noChangeAspect="1"/>
          </p:cNvPicPr>
          <p:nvPr/>
        </p:nvPicPr>
        <p:blipFill>
          <a:blip r:embed="rId1"/>
          <a:stretch>
            <a:fillRect/>
          </a:stretch>
        </p:blipFill>
        <p:spPr>
          <a:xfrm>
            <a:off x="2460359" y="3088737"/>
            <a:ext cx="1626894" cy="2285163"/>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0311" y="3359134"/>
            <a:ext cx="1830326" cy="2133549"/>
          </a:xfrm>
          <a:prstGeom prst="rect">
            <a:avLst/>
          </a:prstGeom>
        </p:spPr>
      </p:pic>
      <p:graphicFrame>
        <p:nvGraphicFramePr>
          <p:cNvPr id="4" name="图示 3"/>
          <p:cNvGraphicFramePr/>
          <p:nvPr/>
        </p:nvGraphicFramePr>
        <p:xfrm>
          <a:off x="2427717" y="1365318"/>
          <a:ext cx="7032921" cy="1875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文本框 9"/>
          <p:cNvSpPr txBox="1"/>
          <p:nvPr/>
        </p:nvSpPr>
        <p:spPr>
          <a:xfrm>
            <a:off x="2348865" y="5866765"/>
            <a:ext cx="8422640" cy="922020"/>
          </a:xfrm>
          <a:prstGeom prst="rect">
            <a:avLst/>
          </a:prstGeom>
          <a:noFill/>
        </p:spPr>
        <p:txBody>
          <a:bodyPr wrap="square">
            <a:spAutoFit/>
          </a:bodyPr>
          <a:lstStyle/>
          <a:p>
            <a:r>
              <a:rPr lang="zh-CN" altLang="en-US" b="1" dirty="0">
                <a:solidFill>
                  <a:srgbClr val="FF0000"/>
                </a:solidFill>
                <a:latin typeface="华文楷体" panose="02010600040101010101" pitchFamily="2" charset="-122"/>
                <a:ea typeface="华文楷体" panose="02010600040101010101" pitchFamily="2" charset="-122"/>
              </a:rPr>
              <a:t>特别提醒：</a:t>
            </a:r>
            <a:r>
              <a:rPr lang="zh-CN" altLang="en-US" b="1" dirty="0">
                <a:solidFill>
                  <a:srgbClr val="FF0000"/>
                </a:solidFill>
                <a:latin typeface="Calibri" panose="020F0502020204030204" pitchFamily="34" charset="0"/>
                <a:ea typeface="华文楷体" panose="02010600040101010101" pitchFamily="2" charset="-122"/>
              </a:rPr>
              <a:t>①</a:t>
            </a:r>
            <a:r>
              <a:rPr lang="zh-CN" altLang="en-US" b="1" dirty="0">
                <a:solidFill>
                  <a:srgbClr val="FF0000"/>
                </a:solidFill>
                <a:latin typeface="华文楷体" panose="02010600040101010101" pitchFamily="2" charset="-122"/>
                <a:ea typeface="华文楷体" panose="02010600040101010101" pitchFamily="2" charset="-122"/>
              </a:rPr>
              <a:t>一个人</a:t>
            </a:r>
            <a:r>
              <a:rPr lang="zh-CN" altLang="en-US" dirty="0">
                <a:solidFill>
                  <a:srgbClr val="FF0000"/>
                </a:solidFill>
                <a:latin typeface="华文楷体" panose="02010600040101010101" pitchFamily="2" charset="-122"/>
                <a:ea typeface="华文楷体" panose="02010600040101010101" pitchFamily="2" charset="-122"/>
              </a:rPr>
              <a:t>不能同时进入</a:t>
            </a:r>
            <a:r>
              <a:rPr lang="en-US" altLang="zh-CN" dirty="0">
                <a:solidFill>
                  <a:srgbClr val="FF0000"/>
                </a:solidFill>
                <a:latin typeface="华文楷体" panose="02010600040101010101" pitchFamily="2" charset="-122"/>
                <a:ea typeface="华文楷体" panose="02010600040101010101" pitchFamily="2" charset="-122"/>
              </a:rPr>
              <a:t>2</a:t>
            </a:r>
            <a:r>
              <a:rPr lang="zh-CN" altLang="en-US" dirty="0">
                <a:solidFill>
                  <a:srgbClr val="FF0000"/>
                </a:solidFill>
                <a:latin typeface="华文楷体" panose="02010600040101010101" pitchFamily="2" charset="-122"/>
                <a:ea typeface="华文楷体" panose="02010600040101010101" pitchFamily="2" charset="-122"/>
              </a:rPr>
              <a:t>个区域，顺级别可当天调换、逆行要间隔</a:t>
            </a:r>
            <a:r>
              <a:rPr lang="en-US" altLang="zh-CN" dirty="0">
                <a:solidFill>
                  <a:srgbClr val="FF0000"/>
                </a:solidFill>
                <a:latin typeface="华文楷体" panose="02010600040101010101" pitchFamily="2" charset="-122"/>
                <a:ea typeface="华文楷体" panose="02010600040101010101" pitchFamily="2" charset="-122"/>
              </a:rPr>
              <a:t>7</a:t>
            </a:r>
            <a:r>
              <a:rPr lang="zh-CN" altLang="en-US" dirty="0">
                <a:solidFill>
                  <a:srgbClr val="FF0000"/>
                </a:solidFill>
                <a:latin typeface="华文楷体" panose="02010600040101010101" pitchFamily="2" charset="-122"/>
                <a:ea typeface="华文楷体" panose="02010600040101010101" pitchFamily="2" charset="-122"/>
              </a:rPr>
              <a:t>天 （以办公室对准入证核实日期为准）。</a:t>
            </a:r>
            <a:r>
              <a:rPr lang="zh-CN" altLang="en-US" dirty="0">
                <a:solidFill>
                  <a:srgbClr val="FF0000"/>
                </a:solidFill>
                <a:latin typeface="Calibri" panose="020F0502020204030204" pitchFamily="34" charset="0"/>
                <a:ea typeface="华文楷体" panose="02010600040101010101" pitchFamily="2" charset="-122"/>
              </a:rPr>
              <a:t>②</a:t>
            </a:r>
            <a:r>
              <a:rPr lang="zh-CN" altLang="en-US" dirty="0">
                <a:solidFill>
                  <a:srgbClr val="FF0000"/>
                </a:solidFill>
                <a:latin typeface="华文楷体" panose="02010600040101010101" pitchFamily="2" charset="-122"/>
                <a:ea typeface="华文楷体" panose="02010600040101010101" pitchFamily="2" charset="-122"/>
              </a:rPr>
              <a:t>带教时间需提前预约，确定</a:t>
            </a:r>
            <a:r>
              <a:rPr lang="en-US" altLang="zh-CN" dirty="0">
                <a:solidFill>
                  <a:srgbClr val="FF0000"/>
                </a:solidFill>
                <a:latin typeface="华文楷体" panose="02010600040101010101" pitchFamily="2" charset="-122"/>
                <a:ea typeface="华文楷体" panose="02010600040101010101" pitchFamily="2" charset="-122"/>
              </a:rPr>
              <a:t>8:25</a:t>
            </a:r>
            <a:r>
              <a:rPr lang="zh-CN" altLang="en-US" dirty="0">
                <a:solidFill>
                  <a:srgbClr val="FF0000"/>
                </a:solidFill>
                <a:latin typeface="华文楷体" panose="02010600040101010101" pitchFamily="2" charset="-122"/>
                <a:ea typeface="华文楷体" panose="02010600040101010101" pitchFamily="2" charset="-122"/>
              </a:rPr>
              <a:t>或</a:t>
            </a:r>
            <a:r>
              <a:rPr lang="en-US" altLang="zh-CN" dirty="0">
                <a:solidFill>
                  <a:srgbClr val="FF0000"/>
                </a:solidFill>
                <a:latin typeface="华文楷体" panose="02010600040101010101" pitchFamily="2" charset="-122"/>
                <a:ea typeface="华文楷体" panose="02010600040101010101" pitchFamily="2" charset="-122"/>
              </a:rPr>
              <a:t>12:55</a:t>
            </a:r>
            <a:r>
              <a:rPr lang="zh-CN" altLang="en-US" dirty="0">
                <a:solidFill>
                  <a:srgbClr val="FF0000"/>
                </a:solidFill>
                <a:latin typeface="华文楷体" panose="02010600040101010101" pitchFamily="2" charset="-122"/>
                <a:ea typeface="华文楷体" panose="02010600040101010101" pitchFamily="2" charset="-122"/>
              </a:rPr>
              <a:t>，按时间准时到场。</a:t>
            </a:r>
            <a:r>
              <a:rPr lang="zh-CN" altLang="en-US" dirty="0">
                <a:solidFill>
                  <a:srgbClr val="FF0000"/>
                </a:solidFill>
                <a:latin typeface="Calibri" panose="020F0502020204030204" pitchFamily="34" charset="0"/>
                <a:ea typeface="华文楷体" panose="02010600040101010101" pitchFamily="2" charset="-122"/>
              </a:rPr>
              <a:t>③</a:t>
            </a:r>
            <a:r>
              <a:rPr lang="zh-CN" altLang="en-US" dirty="0">
                <a:solidFill>
                  <a:srgbClr val="FF0000"/>
                </a:solidFill>
                <a:latin typeface="华文楷体" panose="02010600040101010101" pitchFamily="2" charset="-122"/>
                <a:ea typeface="华文楷体" panose="02010600040101010101" pitchFamily="2" charset="-122"/>
              </a:rPr>
              <a:t>实验结束后及时关闭门禁，以备下次动物实验安排区域。</a:t>
            </a:r>
            <a:endParaRPr lang="zh-CN" altLang="en-US" dirty="0">
              <a:solidFill>
                <a:srgbClr val="FF0000"/>
              </a:solidFill>
              <a:latin typeface="华文楷体" panose="02010600040101010101" pitchFamily="2" charset="-122"/>
              <a:ea typeface="华文楷体" panose="02010600040101010101" pitchFamily="2" charset="-122"/>
            </a:endParaRPr>
          </a:p>
        </p:txBody>
      </p:sp>
      <p:sp>
        <p:nvSpPr>
          <p:cNvPr id="14" name="标题 1"/>
          <p:cNvSpPr txBox="1"/>
          <p:nvPr/>
        </p:nvSpPr>
        <p:spPr>
          <a:xfrm>
            <a:off x="69278" y="60"/>
            <a:ext cx="7633742" cy="7606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buClrTx/>
              <a:buSzTx/>
              <a:buFontTx/>
            </a:pPr>
            <a:r>
              <a:rPr lang="zh-CN" altLang="en-US" sz="3600" cap="none" dirty="0">
                <a:latin typeface="微软雅黑" panose="020B0503020204020204" pitchFamily="34" charset="-122"/>
                <a:ea typeface="微软雅黑" panose="020B0503020204020204" pitchFamily="34" charset="-122"/>
                <a:cs typeface="微软雅黑" panose="020B0503020204020204" pitchFamily="34" charset="-122"/>
              </a:rPr>
              <a:t>8</a:t>
            </a:r>
            <a:r>
              <a:rPr lang="en-US" altLang="zh-CN" sz="3600" cap="none"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600" cap="none" dirty="0">
                <a:latin typeface="微软雅黑" panose="020B0503020204020204" pitchFamily="34" charset="-122"/>
                <a:ea typeface="微软雅黑" panose="020B0503020204020204" pitchFamily="34" charset="-122"/>
                <a:cs typeface="微软雅黑" panose="020B0503020204020204" pitchFamily="34" charset="-122"/>
              </a:rPr>
              <a:t>动物实验</a:t>
            </a:r>
            <a:endParaRPr lang="zh-CN" altLang="en-US" cap="none"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112395" y="0"/>
            <a:ext cx="6711315" cy="1045845"/>
          </a:xfrm>
        </p:spPr>
        <p:txBody>
          <a:bodyPr>
            <a:normAutofit fontScale="90000"/>
          </a:bodyPr>
          <a:lstStyle/>
          <a:p>
            <a:pPr algn="ctr">
              <a:buClrTx/>
              <a:buSzTx/>
              <a:buFontTx/>
              <a:defRPr/>
            </a:pPr>
            <a:r>
              <a:rPr lang="zh-CN" altLang="en-US" sz="4000" dirty="0">
                <a:latin typeface="微软雅黑" panose="020B0503020204020204" pitchFamily="34" charset="-122"/>
                <a:ea typeface="微软雅黑" panose="020B0503020204020204" pitchFamily="34" charset="-122"/>
                <a:cs typeface="Times New Roman" panose="02020603050405020304" pitchFamily="18" charset="0"/>
                <a:sym typeface="+mn-ea"/>
              </a:rPr>
              <a:t>一、基本情况</a:t>
            </a:r>
            <a:r>
              <a:rPr lang="en-US" altLang="zh-CN" sz="4000" dirty="0">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sz="4000" dirty="0">
                <a:latin typeface="微软雅黑" panose="020B0503020204020204" pitchFamily="34" charset="-122"/>
                <a:ea typeface="微软雅黑" panose="020B0503020204020204" pitchFamily="34" charset="-122"/>
                <a:cs typeface="Times New Roman" panose="02020603050405020304" pitchFamily="18" charset="0"/>
              </a:rPr>
              <a:t>饲养部介绍</a:t>
            </a:r>
            <a:endParaRPr lang="zh-CN" altLang="en-US" sz="4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内容占位符 2"/>
          <p:cNvSpPr>
            <a:spLocks noGrp="1"/>
          </p:cNvSpPr>
          <p:nvPr>
            <p:ph sz="quarter" idx="13"/>
          </p:nvPr>
        </p:nvSpPr>
        <p:spPr>
          <a:xfrm>
            <a:off x="2209166" y="1922780"/>
            <a:ext cx="7773035" cy="1061720"/>
          </a:xfrm>
        </p:spPr>
        <p:txBody>
          <a:bodyPr/>
          <a:lstStyle/>
          <a:p>
            <a:r>
              <a:rPr lang="zh-CN" altLang="en-US" dirty="0">
                <a:latin typeface="微软雅黑" panose="020B0503020204020204" pitchFamily="34" charset="-122"/>
                <a:ea typeface="微软雅黑" panose="020B0503020204020204" pitchFamily="34" charset="-122"/>
                <a:cs typeface="Calibri" panose="020F0502020204030204" pitchFamily="34" charset="0"/>
              </a:rPr>
              <a:t>五台、江宁共</a:t>
            </a:r>
            <a:r>
              <a:rPr lang="en-US" altLang="zh-CN" dirty="0">
                <a:latin typeface="微软雅黑" panose="020B0503020204020204" pitchFamily="34" charset="-122"/>
                <a:ea typeface="微软雅黑" panose="020B0503020204020204" pitchFamily="34" charset="-122"/>
                <a:cs typeface="Calibri" panose="020F0502020204030204" pitchFamily="34" charset="0"/>
              </a:rPr>
              <a:t>10</a:t>
            </a:r>
            <a:r>
              <a:rPr lang="zh-CN" altLang="en-US" dirty="0">
                <a:latin typeface="微软雅黑" panose="020B0503020204020204" pitchFamily="34" charset="-122"/>
                <a:ea typeface="微软雅黑" panose="020B0503020204020204" pitchFamily="34" charset="-122"/>
                <a:cs typeface="Calibri" panose="020F0502020204030204" pitchFamily="34" charset="0"/>
              </a:rPr>
              <a:t>个屏障系统，笼位：</a:t>
            </a:r>
            <a:r>
              <a:rPr lang="en-US" altLang="zh-CN" dirty="0">
                <a:latin typeface="微软雅黑" panose="020B0503020204020204" pitchFamily="34" charset="-122"/>
                <a:ea typeface="微软雅黑" panose="020B0503020204020204" pitchFamily="34" charset="-122"/>
                <a:cs typeface="Calibri" panose="020F0502020204030204" pitchFamily="34" charset="0"/>
              </a:rPr>
              <a:t>30,000</a:t>
            </a:r>
            <a:r>
              <a:rPr lang="zh-CN" altLang="en-US" dirty="0">
                <a:latin typeface="微软雅黑" panose="020B0503020204020204" pitchFamily="34" charset="-122"/>
                <a:ea typeface="微软雅黑" panose="020B0503020204020204" pitchFamily="34" charset="-122"/>
                <a:cs typeface="Calibri" panose="020F0502020204030204" pitchFamily="34" charset="0"/>
              </a:rPr>
              <a:t>笼</a:t>
            </a:r>
            <a:endParaRPr lang="en-US" altLang="zh-CN" dirty="0">
              <a:latin typeface="微软雅黑" panose="020B0503020204020204" pitchFamily="34" charset="-122"/>
              <a:ea typeface="微软雅黑" panose="020B0503020204020204" pitchFamily="34" charset="-122"/>
              <a:cs typeface="Calibri" panose="020F0502020204030204" pitchFamily="34" charset="0"/>
            </a:endParaRPr>
          </a:p>
          <a:p>
            <a:r>
              <a:rPr lang="zh-CN" altLang="en-US" dirty="0">
                <a:latin typeface="微软雅黑" panose="020B0503020204020204" pitchFamily="34" charset="-122"/>
                <a:ea typeface="微软雅黑" panose="020B0503020204020204" pitchFamily="34" charset="-122"/>
                <a:cs typeface="Calibri" panose="020F0502020204030204" pitchFamily="34" charset="0"/>
              </a:rPr>
              <a:t>饲养条件：屏障环境 </a:t>
            </a:r>
            <a:r>
              <a:rPr lang="en-US" altLang="zh-CN" dirty="0">
                <a:latin typeface="微软雅黑" panose="020B0503020204020204" pitchFamily="34" charset="-122"/>
                <a:ea typeface="微软雅黑" panose="020B0503020204020204" pitchFamily="34" charset="-122"/>
                <a:cs typeface="Calibri" panose="020F0502020204030204" pitchFamily="34" charset="0"/>
              </a:rPr>
              <a:t>+ IVC / EVC</a:t>
            </a:r>
            <a:endParaRPr lang="en-US" altLang="zh-CN" dirty="0">
              <a:latin typeface="微软雅黑" panose="020B0503020204020204" pitchFamily="34" charset="-122"/>
              <a:ea typeface="微软雅黑" panose="020B0503020204020204" pitchFamily="34" charset="-122"/>
              <a:cs typeface="Calibri" panose="020F0502020204030204" pitchFamily="34" charset="0"/>
            </a:endParaRPr>
          </a:p>
          <a:p>
            <a:endParaRPr lang="zh-CN" altLang="en-US" dirty="0"/>
          </a:p>
        </p:txBody>
      </p:sp>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42720" y="3338195"/>
            <a:ext cx="3110230" cy="2331720"/>
          </a:xfrm>
          <a:prstGeom prst="rect">
            <a:avLst/>
          </a:prstGeom>
          <a:ln>
            <a:noFill/>
          </a:ln>
          <a:effectLst>
            <a:outerShdw blurRad="292100" dist="139700" dir="2700000" algn="tl" rotWithShape="0">
              <a:srgbClr val="333333">
                <a:alpha val="65000"/>
              </a:srgbClr>
            </a:outerShdw>
          </a:effectLst>
        </p:spPr>
      </p:pic>
      <p:pic>
        <p:nvPicPr>
          <p:cNvPr id="10" name="图片 9"/>
          <p:cNvPicPr>
            <a:picLocks noChangeAspect="1"/>
          </p:cNvPicPr>
          <p:nvPr/>
        </p:nvPicPr>
        <p:blipFill rotWithShape="1">
          <a:blip r:embed="rId2"/>
          <a:srcRect r="28621"/>
          <a:stretch>
            <a:fillRect/>
          </a:stretch>
        </p:blipFill>
        <p:spPr>
          <a:xfrm>
            <a:off x="4745355" y="3198495"/>
            <a:ext cx="3286125" cy="2943225"/>
          </a:xfrm>
          <a:prstGeom prst="rect">
            <a:avLst/>
          </a:prstGeom>
        </p:spPr>
      </p:pic>
      <p:pic>
        <p:nvPicPr>
          <p:cNvPr id="11" name="图片 10"/>
          <p:cNvPicPr>
            <a:picLocks noChangeAspect="1"/>
          </p:cNvPicPr>
          <p:nvPr/>
        </p:nvPicPr>
        <p:blipFill rotWithShape="1">
          <a:blip r:embed="rId3"/>
          <a:srcRect l="3661" t="9909" r="29610" b="12338"/>
          <a:stretch>
            <a:fillRect/>
          </a:stretch>
        </p:blipFill>
        <p:spPr>
          <a:xfrm>
            <a:off x="8223250" y="3504565"/>
            <a:ext cx="3517265" cy="233172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sz="quarter" idx="13"/>
          </p:nvPr>
        </p:nvSpPr>
        <p:spPr>
          <a:xfrm>
            <a:off x="291465" y="1104265"/>
            <a:ext cx="11339195" cy="5252085"/>
          </a:xfrm>
        </p:spPr>
        <p:txBody>
          <a:bodyPr>
            <a:noAutofit/>
          </a:bodyPr>
          <a:lstStyle/>
          <a:p>
            <a:pPr marL="0" indent="0">
              <a:buNone/>
            </a:pPr>
            <a:r>
              <a:rPr lang="en-US" altLang="zh-CN" b="1" dirty="0">
                <a:latin typeface="华文楷体" panose="02010600040101010101" pitchFamily="2" charset="-122"/>
                <a:ea typeface="华文楷体" panose="02010600040101010101" pitchFamily="2" charset="-122"/>
              </a:rPr>
              <a:t>8.2.1</a:t>
            </a:r>
            <a:r>
              <a:rPr lang="zh-CN" altLang="en-US" b="1" dirty="0">
                <a:latin typeface="华文楷体" panose="02010600040101010101" pitchFamily="2" charset="-122"/>
                <a:ea typeface="华文楷体" panose="02010600040101010101" pitchFamily="2" charset="-122"/>
              </a:rPr>
              <a:t>内部转移</a:t>
            </a:r>
            <a:endParaRPr lang="zh-CN" altLang="en-US" b="1" dirty="0">
              <a:latin typeface="华文楷体" panose="02010600040101010101" pitchFamily="2" charset="-122"/>
              <a:ea typeface="华文楷体" panose="02010600040101010101" pitchFamily="2" charset="-122"/>
            </a:endParaRPr>
          </a:p>
          <a:p>
            <a:pPr marL="0" indent="0">
              <a:buNone/>
            </a:pPr>
            <a:endParaRPr lang="zh-CN" altLang="en-US" b="1" dirty="0">
              <a:latin typeface="华文楷体" panose="02010600040101010101" pitchFamily="2" charset="-122"/>
              <a:ea typeface="华文楷体" panose="02010600040101010101" pitchFamily="2" charset="-122"/>
            </a:endParaRPr>
          </a:p>
          <a:p>
            <a:pPr marL="0" indent="457200">
              <a:buNone/>
            </a:pPr>
            <a:r>
              <a:rPr lang="en-US" altLang="zh-CN" dirty="0">
                <a:latin typeface="华文楷体" panose="02010600040101010101" pitchFamily="2" charset="-122"/>
                <a:ea typeface="华文楷体" panose="02010600040101010101" pitchFamily="2" charset="-122"/>
              </a:rPr>
              <a:t>1</a:t>
            </a:r>
            <a:r>
              <a:rPr lang="zh-CN" altLang="en-US" dirty="0">
                <a:latin typeface="华文楷体" panose="02010600040101010101" pitchFamily="2" charset="-122"/>
                <a:ea typeface="华文楷体" panose="02010600040101010101" pitchFamily="2" charset="-122"/>
              </a:rPr>
              <a:t>）按各区域</a:t>
            </a:r>
            <a:r>
              <a:rPr lang="zh-CN" altLang="en-US" dirty="0">
                <a:latin typeface="华文楷体" panose="02010600040101010101" pitchFamily="2" charset="-122"/>
                <a:ea typeface="华文楷体" panose="02010600040101010101" pitchFamily="2" charset="-122"/>
                <a:sym typeface="+mn-ea"/>
              </a:rPr>
              <a:t>微生物质量级别</a:t>
            </a:r>
            <a:r>
              <a:rPr lang="zh-CN" altLang="en-US" dirty="0">
                <a:latin typeface="华文楷体" panose="02010600040101010101" pitchFamily="2" charset="-122"/>
                <a:ea typeface="华文楷体" panose="02010600040101010101" pitchFamily="2" charset="-122"/>
              </a:rPr>
              <a:t>由</a:t>
            </a:r>
            <a:r>
              <a:rPr lang="zh-CN" altLang="en-US" dirty="0">
                <a:solidFill>
                  <a:srgbClr val="FF0000"/>
                </a:solidFill>
                <a:latin typeface="华文楷体" panose="02010600040101010101" pitchFamily="2" charset="-122"/>
                <a:ea typeface="华文楷体" panose="02010600040101010101" pitchFamily="2" charset="-122"/>
              </a:rPr>
              <a:t>高到低的顺序转移</a:t>
            </a:r>
            <a:r>
              <a:rPr lang="zh-CN" altLang="en-US" dirty="0">
                <a:latin typeface="华文楷体" panose="02010600040101010101" pitchFamily="2" charset="-122"/>
                <a:ea typeface="华文楷体" panose="02010600040101010101" pitchFamily="2" charset="-122"/>
              </a:rPr>
              <a:t>。</a:t>
            </a:r>
            <a:endParaRPr lang="zh-CN" altLang="en-US" dirty="0">
              <a:latin typeface="华文楷体" panose="02010600040101010101" pitchFamily="2" charset="-122"/>
              <a:ea typeface="华文楷体" panose="02010600040101010101" pitchFamily="2" charset="-122"/>
            </a:endParaRPr>
          </a:p>
          <a:p>
            <a:pPr marL="0" indent="457200">
              <a:buNone/>
            </a:pPr>
            <a:r>
              <a:rPr lang="zh-CN" altLang="en-US" dirty="0">
                <a:latin typeface="华文楷体" panose="02010600040101010101" pitchFamily="2" charset="-122"/>
                <a:ea typeface="华文楷体" panose="02010600040101010101" pitchFamily="2" charset="-122"/>
              </a:rPr>
              <a:t>（</a:t>
            </a:r>
            <a:r>
              <a:rPr lang="en-US" altLang="zh-CN" dirty="0">
                <a:latin typeface="华文楷体" panose="02010600040101010101" pitchFamily="2" charset="-122"/>
                <a:ea typeface="华文楷体" panose="02010600040101010101" pitchFamily="2" charset="-122"/>
              </a:rPr>
              <a:t>A-B-N-</a:t>
            </a:r>
            <a:r>
              <a:rPr lang="en-US" altLang="zh-CN" dirty="0">
                <a:latin typeface="华文楷体" panose="02010600040101010101" pitchFamily="2" charset="-122"/>
                <a:ea typeface="华文楷体" panose="02010600040101010101" pitchFamily="2" charset="-122"/>
                <a:sym typeface="+mn-ea"/>
              </a:rPr>
              <a:t>F-</a:t>
            </a:r>
            <a:r>
              <a:rPr lang="en-US" altLang="zh-CN" dirty="0">
                <a:latin typeface="华文楷体" panose="02010600040101010101" pitchFamily="2" charset="-122"/>
                <a:ea typeface="华文楷体" panose="02010600040101010101" pitchFamily="2" charset="-122"/>
              </a:rPr>
              <a:t>C/</a:t>
            </a:r>
            <a:r>
              <a:rPr lang="en-US" altLang="zh-CN" dirty="0">
                <a:latin typeface="华文楷体" panose="02010600040101010101" pitchFamily="2" charset="-122"/>
                <a:ea typeface="华文楷体" panose="02010600040101010101" pitchFamily="2" charset="-122"/>
                <a:sym typeface="+mn-ea"/>
              </a:rPr>
              <a:t>E</a:t>
            </a:r>
            <a:r>
              <a:rPr lang="en-US" altLang="zh-CN" dirty="0">
                <a:latin typeface="华文楷体" panose="02010600040101010101" pitchFamily="2" charset="-122"/>
                <a:ea typeface="华文楷体" panose="02010600040101010101" pitchFamily="2" charset="-122"/>
                <a:sym typeface="+mn-ea"/>
              </a:rPr>
              <a:t>/M-</a:t>
            </a:r>
            <a:r>
              <a:rPr lang="en-US" altLang="zh-CN" dirty="0">
                <a:latin typeface="华文楷体" panose="02010600040101010101" pitchFamily="2" charset="-122"/>
                <a:ea typeface="华文楷体" panose="02010600040101010101" pitchFamily="2" charset="-122"/>
                <a:sym typeface="+mn-ea"/>
              </a:rPr>
              <a:t>L</a:t>
            </a:r>
            <a:r>
              <a:rPr lang="en-US" altLang="zh-CN" dirty="0">
                <a:latin typeface="华文楷体" panose="02010600040101010101" pitchFamily="2" charset="-122"/>
                <a:ea typeface="华文楷体" panose="02010600040101010101" pitchFamily="2" charset="-122"/>
              </a:rPr>
              <a:t>-D-</a:t>
            </a:r>
            <a:r>
              <a:rPr lang="en-US" altLang="zh-CN" dirty="0">
                <a:latin typeface="华文楷体" panose="02010600040101010101" pitchFamily="2" charset="-122"/>
                <a:ea typeface="华文楷体" panose="02010600040101010101" pitchFamily="2" charset="-122"/>
                <a:sym typeface="+mn-ea"/>
              </a:rPr>
              <a:t>K/</a:t>
            </a:r>
            <a:r>
              <a:rPr lang="en-US" altLang="zh-CN" dirty="0">
                <a:latin typeface="华文楷体" panose="02010600040101010101" pitchFamily="2" charset="-122"/>
                <a:ea typeface="华文楷体" panose="02010600040101010101" pitchFamily="2" charset="-122"/>
              </a:rPr>
              <a:t>X/Y/Z/W</a:t>
            </a:r>
            <a:r>
              <a:rPr lang="zh-CN" altLang="en-US" dirty="0">
                <a:latin typeface="华文楷体" panose="02010600040101010101" pitchFamily="2" charset="-122"/>
                <a:ea typeface="华文楷体" panose="02010600040101010101" pitchFamily="2" charset="-122"/>
              </a:rPr>
              <a:t>）</a:t>
            </a:r>
            <a:endParaRPr lang="en-US" altLang="zh-CN" dirty="0">
              <a:latin typeface="华文楷体" panose="02010600040101010101" pitchFamily="2" charset="-122"/>
              <a:ea typeface="华文楷体" panose="02010600040101010101" pitchFamily="2" charset="-122"/>
            </a:endParaRPr>
          </a:p>
          <a:p>
            <a:pPr marL="0" indent="457200">
              <a:buNone/>
            </a:pPr>
            <a:r>
              <a:rPr lang="en-US" altLang="zh-CN" dirty="0">
                <a:latin typeface="华文楷体" panose="02010600040101010101" pitchFamily="2" charset="-122"/>
                <a:ea typeface="华文楷体" panose="02010600040101010101" pitchFamily="2" charset="-122"/>
              </a:rPr>
              <a:t>2</a:t>
            </a:r>
            <a:r>
              <a:rPr lang="zh-CN" altLang="en-US" dirty="0">
                <a:latin typeface="华文楷体" panose="02010600040101010101" pitchFamily="2" charset="-122"/>
                <a:ea typeface="华文楷体" panose="02010600040101010101" pitchFamily="2" charset="-122"/>
              </a:rPr>
              <a:t>）</a:t>
            </a:r>
            <a:r>
              <a:rPr lang="zh-CN" altLang="en-US" dirty="0">
                <a:solidFill>
                  <a:srgbClr val="FF0000"/>
                </a:solidFill>
                <a:latin typeface="华文楷体" panose="02010600040101010101" pitchFamily="2" charset="-122"/>
                <a:ea typeface="华文楷体" panose="02010600040101010101" pitchFamily="2" charset="-122"/>
              </a:rPr>
              <a:t>区域间转移需要提交</a:t>
            </a:r>
            <a:r>
              <a:rPr lang="en-US" altLang="zh-CN" dirty="0">
                <a:solidFill>
                  <a:srgbClr val="FF0000"/>
                </a:solidFill>
                <a:latin typeface="华文楷体" panose="02010600040101010101" pitchFamily="2" charset="-122"/>
                <a:ea typeface="华文楷体" panose="02010600040101010101" pitchFamily="2" charset="-122"/>
              </a:rPr>
              <a:t>《</a:t>
            </a:r>
            <a:r>
              <a:rPr lang="zh-CN" altLang="en-US" dirty="0">
                <a:solidFill>
                  <a:srgbClr val="FF0000"/>
                </a:solidFill>
                <a:latin typeface="华文楷体" panose="02010600040101010101" pitchFamily="2" charset="-122"/>
                <a:ea typeface="华文楷体" panose="02010600040101010101" pitchFamily="2" charset="-122"/>
              </a:rPr>
              <a:t>进动物申请</a:t>
            </a:r>
            <a:r>
              <a:rPr lang="en-US" altLang="zh-CN" dirty="0">
                <a:solidFill>
                  <a:srgbClr val="FF0000"/>
                </a:solidFill>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，审核。</a:t>
            </a:r>
            <a:endParaRPr lang="zh-CN" altLang="en-US" dirty="0">
              <a:latin typeface="华文楷体" panose="02010600040101010101" pitchFamily="2" charset="-122"/>
              <a:ea typeface="华文楷体" panose="02010600040101010101" pitchFamily="2" charset="-122"/>
            </a:endParaRPr>
          </a:p>
          <a:p>
            <a:pPr marL="0" indent="457200">
              <a:buNone/>
            </a:pPr>
            <a:r>
              <a:rPr lang="en-US" altLang="zh-CN" dirty="0">
                <a:latin typeface="华文楷体" panose="02010600040101010101" pitchFamily="2" charset="-122"/>
                <a:ea typeface="华文楷体" panose="02010600040101010101" pitchFamily="2" charset="-122"/>
              </a:rPr>
              <a:t>3)  </a:t>
            </a:r>
            <a:r>
              <a:rPr lang="zh-CN" altLang="en-US" dirty="0">
                <a:latin typeface="华文楷体" panose="02010600040101010101" pitchFamily="2" charset="-122"/>
                <a:ea typeface="华文楷体" panose="02010600040101010101" pitchFamily="2" charset="-122"/>
              </a:rPr>
              <a:t>区域内转移，需要至区域内提交</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实验动物转移登记单</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a:t>
            </a:r>
            <a:endParaRPr lang="zh-CN" altLang="en-US" dirty="0">
              <a:latin typeface="华文楷体" panose="02010600040101010101" pitchFamily="2" charset="-122"/>
              <a:ea typeface="华文楷体" panose="02010600040101010101" pitchFamily="2" charset="-122"/>
            </a:endParaRPr>
          </a:p>
          <a:p>
            <a:pPr marL="0" indent="457200">
              <a:buNone/>
            </a:pPr>
            <a:r>
              <a:rPr lang="zh-CN" altLang="en-US" dirty="0">
                <a:latin typeface="华文楷体" panose="02010600040101010101" pitchFamily="2" charset="-122"/>
                <a:ea typeface="华文楷体" panose="02010600040101010101" pitchFamily="2" charset="-122"/>
              </a:rPr>
              <a:t>审核通过后同意。</a:t>
            </a:r>
            <a:endParaRPr lang="zh-CN" altLang="en-US" dirty="0">
              <a:latin typeface="华文楷体" panose="02010600040101010101" pitchFamily="2" charset="-122"/>
              <a:ea typeface="华文楷体" panose="02010600040101010101" pitchFamily="2" charset="-122"/>
            </a:endParaRPr>
          </a:p>
          <a:p>
            <a:pPr marL="0" indent="457200">
              <a:buNone/>
            </a:pPr>
            <a:r>
              <a:rPr lang="en-US" altLang="zh-CN" dirty="0">
                <a:latin typeface="华文楷体" panose="02010600040101010101" pitchFamily="2" charset="-122"/>
                <a:ea typeface="华文楷体" panose="02010600040101010101" pitchFamily="2" charset="-122"/>
                <a:sym typeface="+mn-ea"/>
              </a:rPr>
              <a:t>4)</a:t>
            </a:r>
            <a:r>
              <a:rPr lang="zh-CN" altLang="en-US" dirty="0">
                <a:latin typeface="华文楷体" panose="02010600040101010101" pitchFamily="2" charset="-122"/>
                <a:ea typeface="华文楷体" panose="02010600040101010101" pitchFamily="2" charset="-122"/>
              </a:rPr>
              <a:t>使用中心的</a:t>
            </a:r>
            <a:r>
              <a:rPr lang="zh-CN" altLang="en-US" dirty="0">
                <a:solidFill>
                  <a:srgbClr val="FF0000"/>
                </a:solidFill>
                <a:latin typeface="华文楷体" panose="02010600040101010101" pitchFamily="2" charset="-122"/>
                <a:ea typeface="华文楷体" panose="02010600040101010101" pitchFamily="2" charset="-122"/>
              </a:rPr>
              <a:t>密封笼盒或运输笼盒</a:t>
            </a:r>
            <a:r>
              <a:rPr lang="zh-CN" altLang="en-US" dirty="0">
                <a:solidFill>
                  <a:schemeClr val="tx1"/>
                </a:solidFill>
                <a:latin typeface="华文楷体" panose="02010600040101010101" pitchFamily="2" charset="-122"/>
                <a:ea typeface="华文楷体" panose="02010600040101010101" pitchFamily="2" charset="-122"/>
              </a:rPr>
              <a:t>转移</a:t>
            </a:r>
            <a:r>
              <a:rPr lang="zh-CN" altLang="en-US" dirty="0">
                <a:latin typeface="华文楷体" panose="02010600040101010101" pitchFamily="2" charset="-122"/>
                <a:ea typeface="华文楷体" panose="02010600040101010101" pitchFamily="2" charset="-122"/>
              </a:rPr>
              <a:t>。</a:t>
            </a:r>
            <a:endParaRPr lang="zh-CN" altLang="en-US" dirty="0">
              <a:latin typeface="华文楷体" panose="02010600040101010101" pitchFamily="2" charset="-122"/>
              <a:ea typeface="华文楷体" panose="02010600040101010101" pitchFamily="2" charset="-122"/>
            </a:endParaRPr>
          </a:p>
          <a:p>
            <a:pPr marL="0" indent="457200">
              <a:buNone/>
            </a:pPr>
            <a:endParaRPr lang="en-US" altLang="zh-CN" dirty="0">
              <a:latin typeface="华文楷体" panose="02010600040101010101" pitchFamily="2" charset="-122"/>
              <a:ea typeface="华文楷体" panose="02010600040101010101" pitchFamily="2" charset="-122"/>
            </a:endParaRPr>
          </a:p>
          <a:p>
            <a:pPr marL="0" indent="0">
              <a:buNone/>
            </a:pPr>
            <a:r>
              <a:rPr lang="en-US" altLang="zh-CN" dirty="0">
                <a:latin typeface="华文楷体" panose="02010600040101010101" pitchFamily="2" charset="-122"/>
                <a:ea typeface="华文楷体" panose="02010600040101010101" pitchFamily="2" charset="-122"/>
              </a:rPr>
              <a:t>       </a:t>
            </a:r>
            <a:r>
              <a:rPr lang="zh-CN" altLang="en-US" b="1" u="sng" dirty="0">
                <a:solidFill>
                  <a:srgbClr val="FF0000"/>
                </a:solidFill>
                <a:latin typeface="华文楷体" panose="02010600040101010101" pitchFamily="2" charset="-122"/>
                <a:ea typeface="华文楷体" panose="02010600040101010101" pitchFamily="2" charset="-122"/>
              </a:rPr>
              <a:t>备注：各区级别可能会调整，以动物中心公告为准。</a:t>
            </a:r>
            <a:endParaRPr lang="zh-CN" altLang="en-US" b="1" u="sng" dirty="0">
              <a:solidFill>
                <a:srgbClr val="FF0000"/>
              </a:solidFill>
              <a:latin typeface="华文楷体" panose="02010600040101010101" pitchFamily="2" charset="-122"/>
              <a:ea typeface="华文楷体" panose="02010600040101010101" pitchFamily="2" charset="-122"/>
            </a:endParaRPr>
          </a:p>
        </p:txBody>
      </p:sp>
      <p:sp>
        <p:nvSpPr>
          <p:cNvPr id="5" name="灯片编号占位符 4"/>
          <p:cNvSpPr>
            <a:spLocks noGrp="1"/>
          </p:cNvSpPr>
          <p:nvPr>
            <p:ph type="sldNum" sz="quarter" idx="12"/>
          </p:nvPr>
        </p:nvSpPr>
        <p:spPr/>
        <p:txBody>
          <a:bodyPr>
            <a:normAutofit/>
          </a:bodyPr>
          <a:lstStyle/>
          <a:p>
            <a:fld id="{E2C80E3E-43DC-4E3A-9F7F-5FCC184A1D6A}" type="slidenum">
              <a:rPr lang="zh-CN" altLang="en-US" smtClean="0"/>
            </a:fld>
            <a:endParaRPr lang="zh-CN" altLang="en-US"/>
          </a:p>
        </p:txBody>
      </p:sp>
      <p:sp>
        <p:nvSpPr>
          <p:cNvPr id="7" name="圆角矩形 6"/>
          <p:cNvSpPr/>
          <p:nvPr/>
        </p:nvSpPr>
        <p:spPr>
          <a:xfrm>
            <a:off x="8934203" y="288808"/>
            <a:ext cx="1733797" cy="58616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lumMod val="85000"/>
                    <a:lumOff val="15000"/>
                  </a:schemeClr>
                </a:solidFill>
                <a:latin typeface="华文行楷" panose="02010800040101010101" pitchFamily="2" charset="-122"/>
                <a:ea typeface="华文行楷" panose="02010800040101010101" pitchFamily="2" charset="-122"/>
              </a:rPr>
              <a:t>饲养部</a:t>
            </a:r>
            <a:endParaRPr lang="en-US" altLang="zh-CN" b="1" dirty="0">
              <a:solidFill>
                <a:schemeClr val="tx1">
                  <a:lumMod val="85000"/>
                  <a:lumOff val="15000"/>
                </a:schemeClr>
              </a:solidFill>
              <a:latin typeface="华文行楷" panose="02010800040101010101" pitchFamily="2" charset="-122"/>
              <a:ea typeface="华文行楷" panose="02010800040101010101" pitchFamily="2" charset="-122"/>
            </a:endParaRPr>
          </a:p>
        </p:txBody>
      </p:sp>
      <p:sp>
        <p:nvSpPr>
          <p:cNvPr id="3" name="内容占位符 2"/>
          <p:cNvSpPr>
            <a:spLocks noGrp="1"/>
          </p:cNvSpPr>
          <p:nvPr>
            <p:custDataLst>
              <p:tags r:id="rId1"/>
            </p:custDataLst>
          </p:nvPr>
        </p:nvSpPr>
        <p:spPr>
          <a:xfrm>
            <a:off x="176150" y="334626"/>
            <a:ext cx="8096720" cy="578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dirty="0">
                <a:latin typeface="华文楷体" panose="02010600040101010101" pitchFamily="2" charset="-122"/>
                <a:ea typeface="华文楷体" panose="02010600040101010101" pitchFamily="2" charset="-122"/>
              </a:rPr>
              <a:t>8.2 </a:t>
            </a:r>
            <a:r>
              <a:rPr lang="zh-CN" altLang="en-US" b="1" dirty="0">
                <a:latin typeface="华文楷体" panose="02010600040101010101" pitchFamily="2" charset="-122"/>
                <a:ea typeface="华文楷体" panose="02010600040101010101" pitchFamily="2" charset="-122"/>
              </a:rPr>
              <a:t>动物转移</a:t>
            </a:r>
            <a:endParaRPr lang="en-US" altLang="zh-CN" kern="100" dirty="0">
              <a:latin typeface="楷体" panose="02010609060101010101" pitchFamily="49" charset="-122"/>
              <a:ea typeface="楷体" panose="02010609060101010101" pitchFamily="49" charset="-122"/>
              <a:cs typeface="Times New Roman" panose="02020603050405020304" pitchFamily="18" charset="0"/>
            </a:endParaRPr>
          </a:p>
          <a:p>
            <a:pPr marL="0" indent="0">
              <a:buNone/>
            </a:pPr>
            <a:endParaRPr lang="en-US" altLang="zh-CN" kern="100" dirty="0">
              <a:latin typeface="楷体" panose="02010609060101010101" pitchFamily="49" charset="-122"/>
              <a:ea typeface="楷体" panose="02010609060101010101" pitchFamily="49" charset="-122"/>
              <a:cs typeface="Times New Roman" panose="02020603050405020304" pitchFamily="18" charset="0"/>
            </a:endParaRPr>
          </a:p>
          <a:p>
            <a:pPr marL="0" indent="0">
              <a:buNone/>
            </a:pPr>
            <a:endParaRPr lang="zh-CN"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sz="quarter" idx="13"/>
          </p:nvPr>
        </p:nvSpPr>
        <p:spPr>
          <a:xfrm>
            <a:off x="145415" y="1891030"/>
            <a:ext cx="11424285" cy="2496185"/>
          </a:xfrm>
        </p:spPr>
        <p:txBody>
          <a:bodyPr>
            <a:noAutofit/>
          </a:bodyPr>
          <a:lstStyle/>
          <a:p>
            <a:pPr marL="0" indent="457200">
              <a:buNone/>
            </a:pPr>
            <a:r>
              <a:rPr lang="en-US" altLang="zh-CN" b="1" dirty="0">
                <a:latin typeface="华文楷体" panose="02010600040101010101" pitchFamily="2" charset="-122"/>
                <a:ea typeface="华文楷体" panose="02010600040101010101" pitchFamily="2" charset="-122"/>
                <a:sym typeface="+mn-ea"/>
              </a:rPr>
              <a:t>8.2.2</a:t>
            </a:r>
            <a:r>
              <a:rPr lang="zh-CN" altLang="en-US" b="1" dirty="0">
                <a:latin typeface="华文楷体" panose="02010600040101010101" pitchFamily="2" charset="-122"/>
                <a:ea typeface="华文楷体" panose="02010600040101010101" pitchFamily="2" charset="-122"/>
                <a:sym typeface="+mn-ea"/>
              </a:rPr>
              <a:t>外部</a:t>
            </a:r>
            <a:r>
              <a:rPr lang="zh-CN" altLang="en-US" b="1" dirty="0">
                <a:latin typeface="华文楷体" panose="02010600040101010101" pitchFamily="2" charset="-122"/>
                <a:ea typeface="华文楷体" panose="02010600040101010101" pitchFamily="2" charset="-122"/>
                <a:sym typeface="+mn-ea"/>
              </a:rPr>
              <a:t>转移</a:t>
            </a:r>
            <a:endParaRPr lang="zh-CN" altLang="en-US" b="1" dirty="0">
              <a:latin typeface="华文楷体" panose="02010600040101010101" pitchFamily="2" charset="-122"/>
              <a:ea typeface="华文楷体" panose="02010600040101010101" pitchFamily="2" charset="-122"/>
            </a:endParaRPr>
          </a:p>
          <a:p>
            <a:pPr marL="0" indent="457200">
              <a:buNone/>
            </a:pPr>
            <a:r>
              <a:rPr lang="en-US" altLang="zh-CN" dirty="0">
                <a:latin typeface="华文楷体" panose="02010600040101010101" pitchFamily="2" charset="-122"/>
                <a:ea typeface="华文楷体" panose="02010600040101010101" pitchFamily="2" charset="-122"/>
              </a:rPr>
              <a:t>1</a:t>
            </a:r>
            <a:r>
              <a:rPr lang="zh-CN" altLang="en-US" dirty="0">
                <a:latin typeface="华文楷体" panose="02010600040101010101" pitchFamily="2" charset="-122"/>
                <a:ea typeface="华文楷体" panose="02010600040101010101" pitchFamily="2" charset="-122"/>
              </a:rPr>
              <a:t>）客户提供转出申请（合作赠与的提供合作或赠与协议）、接收方动物房使用许可证复印件、对方同意接收证明材料。</a:t>
            </a:r>
            <a:endParaRPr lang="en-US" altLang="zh-CN" dirty="0">
              <a:latin typeface="华文楷体" panose="02010600040101010101" pitchFamily="2" charset="-122"/>
              <a:ea typeface="华文楷体" panose="02010600040101010101" pitchFamily="2" charset="-122"/>
            </a:endParaRPr>
          </a:p>
          <a:p>
            <a:pPr marL="0" indent="457200">
              <a:buNone/>
            </a:pPr>
            <a:r>
              <a:rPr lang="en-US" altLang="zh-CN" dirty="0">
                <a:latin typeface="华文楷体" panose="02010600040101010101" pitchFamily="2" charset="-122"/>
                <a:ea typeface="华文楷体" panose="02010600040101010101" pitchFamily="2" charset="-122"/>
              </a:rPr>
              <a:t>2</a:t>
            </a:r>
            <a:r>
              <a:rPr lang="zh-CN" altLang="en-US" dirty="0">
                <a:latin typeface="华文楷体" panose="02010600040101010101" pitchFamily="2" charset="-122"/>
                <a:ea typeface="华文楷体" panose="02010600040101010101" pitchFamily="2" charset="-122"/>
              </a:rPr>
              <a:t>）动物中心提供：饲养证明、质量检测报告、设施使用许可复印件</a:t>
            </a:r>
            <a:endParaRPr lang="en-US" altLang="zh-CN" dirty="0">
              <a:latin typeface="华文楷体" panose="02010600040101010101" pitchFamily="2" charset="-122"/>
              <a:ea typeface="华文楷体" panose="02010600040101010101" pitchFamily="2" charset="-122"/>
            </a:endParaRPr>
          </a:p>
          <a:p>
            <a:pPr marL="0" indent="0">
              <a:buNone/>
            </a:pP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3）转移时使用</a:t>
            </a:r>
            <a:r>
              <a:rPr lang="zh-CN" altLang="en-US" dirty="0">
                <a:solidFill>
                  <a:srgbClr val="FF0000"/>
                </a:solidFill>
                <a:latin typeface="华文楷体" panose="02010600040101010101" pitchFamily="2" charset="-122"/>
                <a:ea typeface="华文楷体" panose="02010600040101010101" pitchFamily="2" charset="-122"/>
              </a:rPr>
              <a:t>运输笼盒</a:t>
            </a:r>
            <a:r>
              <a:rPr lang="zh-CN" altLang="en-US" dirty="0">
                <a:latin typeface="华文楷体" panose="02010600040101010101" pitchFamily="2" charset="-122"/>
                <a:ea typeface="华文楷体" panose="02010600040101010101" pitchFamily="2" charset="-122"/>
              </a:rPr>
              <a:t>，并</a:t>
            </a:r>
            <a:r>
              <a:rPr lang="zh-CN" altLang="en-US" dirty="0">
                <a:solidFill>
                  <a:srgbClr val="FF0000"/>
                </a:solidFill>
                <a:latin typeface="华文楷体" panose="02010600040101010101" pitchFamily="2" charset="-122"/>
                <a:ea typeface="华文楷体" panose="02010600040101010101" pitchFamily="2" charset="-122"/>
              </a:rPr>
              <a:t>包装严密</a:t>
            </a:r>
            <a:r>
              <a:rPr lang="zh-CN" altLang="en-US" dirty="0">
                <a:latin typeface="华文楷体" panose="02010600040101010101" pitchFamily="2" charset="-122"/>
                <a:ea typeface="华文楷体" panose="02010600040101010101" pitchFamily="2" charset="-122"/>
              </a:rPr>
              <a:t>（包括实验后活体返回动物）。</a:t>
            </a:r>
            <a:endParaRPr lang="zh-CN" altLang="zh-CN" sz="1200" kern="100" dirty="0">
              <a:latin typeface="楷体" panose="02010609060101010101" pitchFamily="49" charset="-122"/>
              <a:ea typeface="楷体" panose="02010609060101010101" pitchFamily="49" charset="-122"/>
              <a:cs typeface="Times New Roman" panose="02020603050405020304" pitchFamily="18" charset="0"/>
            </a:endParaRPr>
          </a:p>
          <a:p>
            <a:pPr marL="0" indent="0">
              <a:buNone/>
            </a:pPr>
            <a:endParaRPr lang="en-US" altLang="zh-CN" u="sng" dirty="0">
              <a:latin typeface="华文楷体" panose="02010600040101010101" pitchFamily="2" charset="-122"/>
              <a:ea typeface="华文楷体" panose="02010600040101010101" pitchFamily="2" charset="-122"/>
            </a:endParaRPr>
          </a:p>
        </p:txBody>
      </p:sp>
      <p:sp>
        <p:nvSpPr>
          <p:cNvPr id="5" name="灯片编号占位符 4"/>
          <p:cNvSpPr>
            <a:spLocks noGrp="1"/>
          </p:cNvSpPr>
          <p:nvPr>
            <p:ph type="sldNum" sz="quarter" idx="12"/>
          </p:nvPr>
        </p:nvSpPr>
        <p:spPr/>
        <p:txBody>
          <a:bodyPr>
            <a:normAutofit/>
          </a:bodyPr>
          <a:lstStyle/>
          <a:p>
            <a:fld id="{E2C80E3E-43DC-4E3A-9F7F-5FCC184A1D6A}" type="slidenum">
              <a:rPr lang="zh-CN" altLang="en-US" smtClean="0"/>
            </a:fld>
            <a:endParaRPr lang="zh-CN" altLang="en-US"/>
          </a:p>
        </p:txBody>
      </p:sp>
      <p:sp>
        <p:nvSpPr>
          <p:cNvPr id="7" name="圆角矩形 6"/>
          <p:cNvSpPr/>
          <p:nvPr/>
        </p:nvSpPr>
        <p:spPr>
          <a:xfrm>
            <a:off x="8934203" y="288808"/>
            <a:ext cx="1733797" cy="58616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lumMod val="85000"/>
                    <a:lumOff val="15000"/>
                  </a:schemeClr>
                </a:solidFill>
                <a:latin typeface="华文行楷" panose="02010800040101010101" pitchFamily="2" charset="-122"/>
                <a:ea typeface="华文行楷" panose="02010800040101010101" pitchFamily="2" charset="-122"/>
              </a:rPr>
              <a:t>饲养部</a:t>
            </a:r>
            <a:endParaRPr lang="en-US" altLang="zh-CN" b="1" dirty="0">
              <a:solidFill>
                <a:schemeClr val="tx1">
                  <a:lumMod val="85000"/>
                  <a:lumOff val="15000"/>
                </a:schemeClr>
              </a:solidFill>
              <a:latin typeface="华文行楷" panose="02010800040101010101" pitchFamily="2" charset="-122"/>
              <a:ea typeface="华文行楷" panose="02010800040101010101" pitchFamily="2" charset="-122"/>
            </a:endParaRPr>
          </a:p>
        </p:txBody>
      </p:sp>
      <p:sp>
        <p:nvSpPr>
          <p:cNvPr id="3" name="内容占位符 2"/>
          <p:cNvSpPr>
            <a:spLocks noGrp="1"/>
          </p:cNvSpPr>
          <p:nvPr>
            <p:custDataLst>
              <p:tags r:id="rId1"/>
            </p:custDataLst>
          </p:nvPr>
        </p:nvSpPr>
        <p:spPr>
          <a:xfrm>
            <a:off x="67565" y="452101"/>
            <a:ext cx="8096720" cy="578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dirty="0">
                <a:latin typeface="华文楷体" panose="02010600040101010101" pitchFamily="2" charset="-122"/>
                <a:ea typeface="华文楷体" panose="02010600040101010101" pitchFamily="2" charset="-122"/>
              </a:rPr>
              <a:t>8.2 </a:t>
            </a:r>
            <a:r>
              <a:rPr lang="zh-CN" altLang="en-US" b="1" dirty="0">
                <a:latin typeface="华文楷体" panose="02010600040101010101" pitchFamily="2" charset="-122"/>
                <a:ea typeface="华文楷体" panose="02010600040101010101" pitchFamily="2" charset="-122"/>
              </a:rPr>
              <a:t>动物转移</a:t>
            </a:r>
            <a:endParaRPr lang="zh-CN"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599440" y="1172845"/>
            <a:ext cx="11339830" cy="1480185"/>
          </a:xfrm>
        </p:spPr>
        <p:txBody>
          <a:bodyPr>
            <a:noAutofit/>
          </a:bodyPr>
          <a:lstStyle/>
          <a:p>
            <a:pPr marL="0" indent="0" fontAlgn="auto">
              <a:lnSpc>
                <a:spcPct val="100000"/>
              </a:lnSpc>
              <a:buNone/>
            </a:pPr>
            <a:r>
              <a:rPr lang="en-US" altLang="zh-CN" sz="2700" b="1" dirty="0">
                <a:latin typeface="华文楷体" panose="02010600040101010101" pitchFamily="2" charset="-122"/>
                <a:ea typeface="华文楷体" panose="02010600040101010101" pitchFamily="2" charset="-122"/>
              </a:rPr>
              <a:t>1</a:t>
            </a:r>
            <a:r>
              <a:rPr lang="zh-CN" altLang="en-US" sz="2700" b="1" dirty="0">
                <a:latin typeface="华文楷体" panose="02010600040101010101" pitchFamily="2" charset="-122"/>
                <a:ea typeface="华文楷体" panose="02010600040101010101" pitchFamily="2" charset="-122"/>
              </a:rPr>
              <a:t>）工作时间：上午</a:t>
            </a:r>
            <a:r>
              <a:rPr lang="zh-CN" altLang="en-US" sz="2700" dirty="0">
                <a:latin typeface="华文楷体" panose="02010600040101010101" pitchFamily="2" charset="-122"/>
                <a:ea typeface="华文楷体" panose="02010600040101010101" pitchFamily="2" charset="-122"/>
              </a:rPr>
              <a:t>  </a:t>
            </a:r>
            <a:r>
              <a:rPr lang="en-US" altLang="zh-CN" sz="2700" dirty="0">
                <a:latin typeface="华文楷体" panose="02010600040101010101" pitchFamily="2" charset="-122"/>
                <a:ea typeface="华文楷体" panose="02010600040101010101" pitchFamily="2" charset="-122"/>
              </a:rPr>
              <a:t>8:30-11:30</a:t>
            </a:r>
            <a:r>
              <a:rPr lang="zh-CN" altLang="en-US" sz="2700" dirty="0">
                <a:latin typeface="华文楷体" panose="02010600040101010101" pitchFamily="2" charset="-122"/>
                <a:ea typeface="华文楷体" panose="02010600040101010101" pitchFamily="2" charset="-122"/>
              </a:rPr>
              <a:t>、</a:t>
            </a:r>
            <a:r>
              <a:rPr lang="zh-CN" altLang="en-US" sz="2700" b="1" dirty="0">
                <a:latin typeface="华文楷体" panose="02010600040101010101" pitchFamily="2" charset="-122"/>
                <a:ea typeface="华文楷体" panose="02010600040101010101" pitchFamily="2" charset="-122"/>
              </a:rPr>
              <a:t>下午</a:t>
            </a:r>
            <a:r>
              <a:rPr lang="en-US" altLang="zh-CN" sz="2700" dirty="0">
                <a:latin typeface="华文楷体" panose="02010600040101010101" pitchFamily="2" charset="-122"/>
                <a:ea typeface="华文楷体" panose="02010600040101010101" pitchFamily="2" charset="-122"/>
              </a:rPr>
              <a:t>13:00-16:30</a:t>
            </a:r>
            <a:r>
              <a:rPr lang="zh-CN" altLang="en-US" sz="2700" dirty="0">
                <a:solidFill>
                  <a:srgbClr val="FF0000"/>
                </a:solidFill>
                <a:latin typeface="华文楷体" panose="02010600040101010101" pitchFamily="2" charset="-122"/>
                <a:ea typeface="华文楷体" panose="02010600040101010101" pitchFamily="2" charset="-122"/>
              </a:rPr>
              <a:t>（周五、六、日下午除外）。</a:t>
            </a:r>
            <a:endParaRPr lang="zh-CN" altLang="en-US" sz="2700" dirty="0">
              <a:solidFill>
                <a:srgbClr val="FF0000"/>
              </a:solidFill>
              <a:latin typeface="华文楷体" panose="02010600040101010101" pitchFamily="2" charset="-122"/>
              <a:ea typeface="华文楷体" panose="02010600040101010101" pitchFamily="2" charset="-122"/>
            </a:endParaRPr>
          </a:p>
          <a:p>
            <a:pPr marL="0" indent="0" fontAlgn="auto">
              <a:lnSpc>
                <a:spcPct val="100000"/>
              </a:lnSpc>
              <a:buNone/>
            </a:pPr>
            <a:r>
              <a:rPr lang="en-US" altLang="zh-CN" sz="2700" dirty="0">
                <a:latin typeface="华文楷体" panose="02010600040101010101" pitchFamily="2" charset="-122"/>
                <a:ea typeface="华文楷体" panose="02010600040101010101" pitchFamily="2" charset="-122"/>
              </a:rPr>
              <a:t>2</a:t>
            </a:r>
            <a:r>
              <a:rPr lang="zh-CN" altLang="en-US" sz="2700" dirty="0">
                <a:latin typeface="华文楷体" panose="02010600040101010101" pitchFamily="2" charset="-122"/>
                <a:ea typeface="华文楷体" panose="02010600040101010101" pitchFamily="2" charset="-122"/>
              </a:rPr>
              <a:t>）</a:t>
            </a:r>
            <a:r>
              <a:rPr lang="zh-CN" altLang="en-US" sz="2700" b="1" dirty="0">
                <a:latin typeface="华文楷体" panose="02010600040101010101" pitchFamily="2" charset="-122"/>
                <a:ea typeface="华文楷体" panose="02010600040101010101" pitchFamily="2" charset="-122"/>
              </a:rPr>
              <a:t>非工作时间</a:t>
            </a:r>
            <a:r>
              <a:rPr lang="zh-CN" altLang="en-US" sz="2700" dirty="0">
                <a:latin typeface="华文楷体" panose="02010600040101010101" pitchFamily="2" charset="-122"/>
                <a:ea typeface="华文楷体" panose="02010600040101010101" pitchFamily="2" charset="-122"/>
              </a:rPr>
              <a:t>：</a:t>
            </a:r>
            <a:r>
              <a:rPr lang="zh-CN" altLang="en-US" sz="2700" b="1" dirty="0">
                <a:latin typeface="华文楷体" panose="02010600040101010101" pitchFamily="2" charset="-122"/>
                <a:ea typeface="华文楷体" panose="02010600040101010101" pitchFamily="2" charset="-122"/>
              </a:rPr>
              <a:t>周五、六、日的下午和晚上</a:t>
            </a:r>
            <a:r>
              <a:rPr lang="zh-CN" altLang="en-US" sz="2700" dirty="0">
                <a:latin typeface="华文楷体" panose="02010600040101010101" pitchFamily="2" charset="-122"/>
                <a:ea typeface="华文楷体" panose="02010600040101010101" pitchFamily="2" charset="-122"/>
              </a:rPr>
              <a:t>。必要的进入申请，请</a:t>
            </a:r>
            <a:r>
              <a:rPr lang="zh-CN" altLang="zh-CN" sz="2700" u="sng" kern="1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至少提前</a:t>
            </a:r>
            <a:r>
              <a:rPr lang="en-US" altLang="zh-CN" sz="2700" u="sng" kern="1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1</a:t>
            </a:r>
            <a:r>
              <a:rPr lang="zh-CN" altLang="zh-CN" sz="2700" u="sng" kern="1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天</a:t>
            </a:r>
            <a:r>
              <a:rPr lang="zh-CN" altLang="zh-CN" sz="2700" kern="100" dirty="0">
                <a:latin typeface="楷体" panose="02010609060101010101" pitchFamily="49" charset="-122"/>
                <a:ea typeface="楷体" panose="02010609060101010101" pitchFamily="49" charset="-122"/>
                <a:cs typeface="Times New Roman" panose="02020603050405020304" pitchFamily="18" charset="0"/>
              </a:rPr>
              <a:t>办理申请，以提交到饲养部为准。</a:t>
            </a:r>
            <a:endParaRPr lang="zh-CN" altLang="zh-CN" sz="2700" kern="100" dirty="0">
              <a:latin typeface="楷体" panose="02010609060101010101" pitchFamily="49" charset="-122"/>
              <a:ea typeface="楷体" panose="02010609060101010101" pitchFamily="49" charset="-122"/>
              <a:cs typeface="Times New Roman" panose="02020603050405020304" pitchFamily="18" charset="0"/>
            </a:endParaRPr>
          </a:p>
        </p:txBody>
      </p:sp>
      <p:sp>
        <p:nvSpPr>
          <p:cNvPr id="8" name="灯片编号占位符 7"/>
          <p:cNvSpPr>
            <a:spLocks noGrp="1"/>
          </p:cNvSpPr>
          <p:nvPr>
            <p:ph type="sldNum" sz="quarter" idx="12"/>
          </p:nvPr>
        </p:nvSpPr>
        <p:spPr/>
        <p:txBody>
          <a:bodyPr/>
          <a:lstStyle/>
          <a:p>
            <a:fld id="{E2C80E3E-43DC-4E3A-9F7F-5FCC184A1D6A}" type="slidenum">
              <a:rPr lang="zh-CN" altLang="en-US" smtClean="0"/>
            </a:fld>
            <a:endParaRPr lang="zh-CN" altLang="en-US"/>
          </a:p>
        </p:txBody>
      </p:sp>
      <p:pic>
        <p:nvPicPr>
          <p:cNvPr id="28" name="图片 27"/>
          <p:cNvPicPr/>
          <p:nvPr/>
        </p:nvPicPr>
        <p:blipFill>
          <a:blip r:embed="rId1"/>
          <a:stretch>
            <a:fillRect/>
          </a:stretch>
        </p:blipFill>
        <p:spPr>
          <a:xfrm>
            <a:off x="1685290" y="3010535"/>
            <a:ext cx="8695690" cy="3514090"/>
          </a:xfrm>
          <a:prstGeom prst="rect">
            <a:avLst/>
          </a:prstGeom>
          <a:solidFill>
            <a:schemeClr val="accent4">
              <a:lumMod val="20000"/>
              <a:lumOff val="80000"/>
            </a:schemeClr>
          </a:solidFill>
          <a:ln>
            <a:noFill/>
          </a:ln>
        </p:spPr>
      </p:pic>
      <p:sp>
        <p:nvSpPr>
          <p:cNvPr id="2" name="内容占位符 2"/>
          <p:cNvSpPr>
            <a:spLocks noGrp="1"/>
          </p:cNvSpPr>
          <p:nvPr>
            <p:custDataLst>
              <p:tags r:id="rId2"/>
            </p:custDataLst>
          </p:nvPr>
        </p:nvSpPr>
        <p:spPr>
          <a:xfrm>
            <a:off x="176150" y="334626"/>
            <a:ext cx="8096720" cy="578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b="1" dirty="0">
                <a:latin typeface="华文楷体" panose="02010600040101010101" pitchFamily="2" charset="-122"/>
                <a:ea typeface="华文楷体" panose="02010600040101010101" pitchFamily="2" charset="-122"/>
                <a:sym typeface="+mn-ea"/>
              </a:rPr>
              <a:t>8.3 动物房开放时间</a:t>
            </a:r>
            <a:endParaRPr lang="zh-CN" altLang="en-US" b="1" dirty="0">
              <a:latin typeface="华文楷体" panose="02010600040101010101" pitchFamily="2" charset="-122"/>
              <a:ea typeface="华文楷体" panose="02010600040101010101" pitchFamily="2" charset="-122"/>
            </a:endParaRPr>
          </a:p>
          <a:p>
            <a:pPr marL="0" indent="0">
              <a:buNone/>
            </a:pPr>
            <a:endParaRPr lang="en-US" altLang="zh-CN" kern="100" dirty="0">
              <a:latin typeface="楷体" panose="02010609060101010101" pitchFamily="49" charset="-122"/>
              <a:ea typeface="楷体" panose="02010609060101010101" pitchFamily="49" charset="-122"/>
              <a:cs typeface="Times New Roman" panose="02020603050405020304" pitchFamily="18" charset="0"/>
            </a:endParaRPr>
          </a:p>
          <a:p>
            <a:pPr marL="0" indent="0">
              <a:buNone/>
            </a:pPr>
            <a:endParaRPr lang="zh-CN"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2"/>
          <a:stretch>
            <a:fillRect/>
          </a:stretch>
        </p:blipFill>
        <p:spPr>
          <a:xfrm>
            <a:off x="663575" y="935355"/>
            <a:ext cx="10987405" cy="5740400"/>
          </a:xfrm>
          <a:prstGeom prst="rect">
            <a:avLst/>
          </a:prstGeom>
        </p:spPr>
      </p:pic>
      <p:sp>
        <p:nvSpPr>
          <p:cNvPr id="3" name="内容占位符 2"/>
          <p:cNvSpPr>
            <a:spLocks noGrp="1"/>
          </p:cNvSpPr>
          <p:nvPr>
            <p:custDataLst>
              <p:tags r:id="rId3"/>
            </p:custDataLst>
          </p:nvPr>
        </p:nvSpPr>
        <p:spPr>
          <a:xfrm>
            <a:off x="67565" y="280651"/>
            <a:ext cx="8096720" cy="578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dirty="0">
                <a:latin typeface="华文楷体" panose="02010600040101010101" pitchFamily="2" charset="-122"/>
                <a:ea typeface="华文楷体" panose="02010600040101010101" pitchFamily="2" charset="-122"/>
                <a:sym typeface="+mn-ea"/>
              </a:rPr>
              <a:t>8.4《</a:t>
            </a:r>
            <a:r>
              <a:rPr lang="zh-CN" altLang="en-US" b="1" dirty="0">
                <a:latin typeface="华文楷体" panose="02010600040101010101" pitchFamily="2" charset="-122"/>
                <a:ea typeface="华文楷体" panose="02010600040101010101" pitchFamily="2" charset="-122"/>
                <a:sym typeface="+mn-ea"/>
              </a:rPr>
              <a:t>实验人员违规处理办法</a:t>
            </a:r>
            <a:r>
              <a:rPr lang="en-US" altLang="zh-CN" b="1" dirty="0">
                <a:latin typeface="华文楷体" panose="02010600040101010101" pitchFamily="2" charset="-122"/>
                <a:ea typeface="华文楷体" panose="02010600040101010101" pitchFamily="2" charset="-122"/>
                <a:sym typeface="+mn-ea"/>
              </a:rPr>
              <a:t>》</a:t>
            </a:r>
            <a:endParaRPr lang="zh-CN" altLang="en-US" dirty="0"/>
          </a:p>
        </p:txBody>
      </p:sp>
    </p:spTree>
    <p:custDataLst>
      <p:tags r:id="rId4"/>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normAutofit/>
          </a:bodyPr>
          <a:lstStyle/>
          <a:p>
            <a:fld id="{E2C80E3E-43DC-4E3A-9F7F-5FCC184A1D6A}" type="slidenum">
              <a:rPr lang="zh-CN" altLang="en-US" smtClean="0"/>
            </a:fld>
            <a:endParaRPr lang="zh-CN" altLang="en-US"/>
          </a:p>
        </p:txBody>
      </p:sp>
      <p:graphicFrame>
        <p:nvGraphicFramePr>
          <p:cNvPr id="7" name="表格 6"/>
          <p:cNvGraphicFramePr>
            <a:graphicFrameLocks noGrp="1"/>
          </p:cNvGraphicFramePr>
          <p:nvPr/>
        </p:nvGraphicFramePr>
        <p:xfrm>
          <a:off x="403860" y="2123167"/>
          <a:ext cx="3673930" cy="2611232"/>
        </p:xfrm>
        <a:graphic>
          <a:graphicData uri="http://schemas.openxmlformats.org/drawingml/2006/table">
            <a:tbl>
              <a:tblPr firstRow="1" firstCol="1" bandRow="1"/>
              <a:tblGrid>
                <a:gridCol w="286005"/>
                <a:gridCol w="85584"/>
                <a:gridCol w="187310"/>
                <a:gridCol w="85584"/>
                <a:gridCol w="187310"/>
                <a:gridCol w="593703"/>
                <a:gridCol w="2248434"/>
              </a:tblGrid>
              <a:tr h="167640">
                <a:tc gridSpan="7">
                  <a:txBody>
                    <a:bodyPr/>
                    <a:lstStyle/>
                    <a:p>
                      <a:pPr algn="ctr">
                        <a:spcAft>
                          <a:spcPts val="0"/>
                        </a:spcAft>
                      </a:pPr>
                      <a:r>
                        <a:rPr lang="zh-CN" sz="11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繁殖笼</a:t>
                      </a:r>
                      <a:endParaRPr lang="zh-CN" sz="1100"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cPr/>
                </a:tc>
                <a:tc hMerge="1">
                  <a:tcPr/>
                </a:tc>
                <a:tc hMerge="1">
                  <a:tcPr/>
                </a:tc>
                <a:tc hMerge="1">
                  <a:tcPr/>
                </a:tc>
                <a:tc hMerge="1">
                  <a:tcPr/>
                </a:tc>
                <a:tc hMerge="1">
                  <a:tcPr/>
                </a:tc>
              </a:tr>
              <a:tr h="294113">
                <a:tc gridSpan="2">
                  <a:txBody>
                    <a:bodyPr/>
                    <a:lstStyle/>
                    <a:p>
                      <a:pPr algn="l">
                        <a:spcAft>
                          <a:spcPts val="0"/>
                        </a:spcAft>
                      </a:pPr>
                      <a:r>
                        <a:rPr lang="zh-CN" sz="16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笼号：</a:t>
                      </a:r>
                      <a:endParaRPr lang="zh-CN" sz="1600"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cPr/>
                </a:tc>
                <a:tc gridSpan="4">
                  <a:txBody>
                    <a:bodyPr/>
                    <a:lstStyle/>
                    <a:p>
                      <a:pPr algn="l">
                        <a:spcAft>
                          <a:spcPts val="0"/>
                        </a:spcAft>
                      </a:pPr>
                      <a:r>
                        <a:rPr lang="zh-CN" sz="11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品系编号：</a:t>
                      </a:r>
                      <a:endParaRPr lang="zh-CN" sz="1100"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cPr/>
                </a:tc>
                <a:tc hMerge="1">
                  <a:tcPr/>
                </a:tc>
                <a:tc hMerge="1">
                  <a:tcPr/>
                </a:tc>
                <a:tc>
                  <a:txBody>
                    <a:bodyPr/>
                    <a:lstStyle/>
                    <a:p>
                      <a:pPr algn="ctr">
                        <a:spcAft>
                          <a:spcPts val="0"/>
                        </a:spcAft>
                      </a:pPr>
                      <a:r>
                        <a:rPr lang="zh-CN" sz="11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生仔记录</a:t>
                      </a:r>
                      <a:endParaRPr lang="zh-CN" sz="1100"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135680">
                <a:tc gridSpan="6">
                  <a:txBody>
                    <a:bodyPr/>
                    <a:lstStyle/>
                    <a:p>
                      <a:pPr algn="l">
                        <a:spcAft>
                          <a:spcPts val="0"/>
                        </a:spcAft>
                      </a:pPr>
                      <a:r>
                        <a:rPr lang="zh-CN" sz="1100" kern="0">
                          <a:solidFill>
                            <a:schemeClr val="tx1"/>
                          </a:solidFill>
                          <a:effectLst/>
                          <a:latin typeface="楷体" panose="02010609060101010101" pitchFamily="49" charset="-122"/>
                          <a:ea typeface="楷体" panose="02010609060101010101" pitchFamily="49" charset="-122"/>
                          <a:cs typeface="宋体" panose="02010600030101010101" pitchFamily="2" charset="-122"/>
                        </a:rPr>
                        <a:t>品系名称：</a:t>
                      </a:r>
                      <a:endParaRPr lang="zh-CN" sz="1100" kern="10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cPr/>
                </a:tc>
                <a:tc hMerge="1">
                  <a:tcPr/>
                </a:tc>
                <a:tc hMerge="1">
                  <a:tcPr/>
                </a:tc>
                <a:tc hMerge="1">
                  <a:tcPr/>
                </a:tc>
                <a:tc hMerge="1">
                  <a:tcPr/>
                </a:tc>
                <a:tc rowSpan="8">
                  <a:txBody>
                    <a:bodyPr/>
                    <a:lstStyle/>
                    <a:p>
                      <a:endParaRPr lang="zh-CN" sz="1100" kern="100" dirty="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135680">
                <a:tc gridSpan="6">
                  <a:txBody>
                    <a:bodyPr/>
                    <a:lstStyle/>
                    <a:p>
                      <a:pPr algn="l">
                        <a:spcAft>
                          <a:spcPts val="0"/>
                        </a:spcAft>
                      </a:pPr>
                      <a:r>
                        <a:rPr lang="zh-CN" sz="11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代数：</a:t>
                      </a:r>
                      <a:endParaRPr lang="zh-CN" sz="1100"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cPr/>
                </a:tc>
                <a:tc hMerge="1">
                  <a:tcPr/>
                </a:tc>
                <a:tc hMerge="1">
                  <a:tcPr/>
                </a:tc>
                <a:tc hMerge="1">
                  <a:tcPr/>
                </a:tc>
                <a:tc hMerge="1">
                  <a:tcPr/>
                </a:tc>
                <a:tc vMerge="1">
                  <a:tcPr/>
                </a:tc>
              </a:tr>
              <a:tr h="271361">
                <a:tc>
                  <a:txBody>
                    <a:bodyPr/>
                    <a:lstStyle/>
                    <a:p>
                      <a:pPr algn="ctr">
                        <a:spcAft>
                          <a:spcPts val="0"/>
                        </a:spcAft>
                      </a:pPr>
                      <a:r>
                        <a:rPr lang="zh-CN" sz="12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编号</a:t>
                      </a:r>
                      <a:endParaRPr lang="zh-CN" sz="1200"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gridSpan="2">
                  <a:txBody>
                    <a:bodyPr/>
                    <a:lstStyle/>
                    <a:p>
                      <a:pPr algn="ctr">
                        <a:spcAft>
                          <a:spcPts val="0"/>
                        </a:spcAft>
                      </a:pPr>
                      <a:r>
                        <a:rPr lang="zh-CN" sz="12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性别</a:t>
                      </a:r>
                      <a:endParaRPr lang="zh-CN" sz="1200"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cPr/>
                </a:tc>
                <a:tc gridSpan="2">
                  <a:txBody>
                    <a:bodyPr/>
                    <a:lstStyle/>
                    <a:p>
                      <a:pPr algn="ctr">
                        <a:spcAft>
                          <a:spcPts val="0"/>
                        </a:spcAft>
                      </a:pPr>
                      <a:r>
                        <a:rPr lang="zh-CN" sz="1200" kern="0">
                          <a:solidFill>
                            <a:schemeClr val="tx1"/>
                          </a:solidFill>
                          <a:effectLst/>
                          <a:latin typeface="楷体" panose="02010609060101010101" pitchFamily="49" charset="-122"/>
                          <a:ea typeface="楷体" panose="02010609060101010101" pitchFamily="49" charset="-122"/>
                          <a:cs typeface="宋体" panose="02010600030101010101" pitchFamily="2" charset="-122"/>
                        </a:rPr>
                        <a:t>生日</a:t>
                      </a:r>
                      <a:endParaRPr lang="zh-CN" sz="1200" kern="10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cPr/>
                </a:tc>
                <a:tc>
                  <a:txBody>
                    <a:bodyPr/>
                    <a:lstStyle/>
                    <a:p>
                      <a:pPr algn="ctr">
                        <a:spcAft>
                          <a:spcPts val="0"/>
                        </a:spcAft>
                      </a:pPr>
                      <a:r>
                        <a:rPr lang="zh-CN" sz="11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基因型</a:t>
                      </a:r>
                      <a:endParaRPr lang="zh-CN" sz="1100"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vMerge="1">
                  <a:tcPr/>
                </a:tc>
              </a:tr>
              <a:tr h="135680">
                <a:tc>
                  <a:txBody>
                    <a:bodyPr/>
                    <a:lstStyle/>
                    <a:p>
                      <a:endParaRPr lang="zh-CN" sz="12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gridSpan="2">
                  <a:txBody>
                    <a:bodyPr/>
                    <a:lstStyle/>
                    <a:p>
                      <a:endParaRPr lang="zh-CN" sz="1200" kern="100" dirty="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cPr/>
                </a:tc>
                <a:tc gridSpan="2">
                  <a:txBody>
                    <a:bodyPr/>
                    <a:lstStyle/>
                    <a:p>
                      <a:endParaRPr lang="zh-CN" sz="1200" kern="100" dirty="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cPr/>
                </a:tc>
                <a:tc>
                  <a:txBody>
                    <a:bodyPr/>
                    <a:lstStyle/>
                    <a:p>
                      <a:endParaRPr lang="zh-CN" sz="1100" kern="100" dirty="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vMerge="1">
                  <a:tcPr/>
                </a:tc>
              </a:tr>
              <a:tr h="135680">
                <a:tc>
                  <a:txBody>
                    <a:bodyPr/>
                    <a:lstStyle/>
                    <a:p>
                      <a:endParaRPr lang="zh-CN" sz="12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gridSpan="2">
                  <a:txBody>
                    <a:bodyPr/>
                    <a:lstStyle/>
                    <a:p>
                      <a:endParaRPr lang="zh-CN" sz="12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cPr/>
                </a:tc>
                <a:tc gridSpan="2">
                  <a:txBody>
                    <a:bodyPr/>
                    <a:lstStyle/>
                    <a:p>
                      <a:endParaRPr lang="zh-CN" sz="1200" kern="100" dirty="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cPr/>
                </a:tc>
                <a:tc>
                  <a:txBody>
                    <a:bodyPr/>
                    <a:lstStyle/>
                    <a:p>
                      <a:endParaRPr lang="zh-CN" sz="1100" kern="100" dirty="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vMerge="1">
                  <a:tcPr/>
                </a:tc>
              </a:tr>
              <a:tr h="135680">
                <a:tc>
                  <a:txBody>
                    <a:bodyPr/>
                    <a:lstStyle/>
                    <a:p>
                      <a:endParaRPr lang="zh-CN" sz="12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gridSpan="2">
                  <a:txBody>
                    <a:bodyPr/>
                    <a:lstStyle/>
                    <a:p>
                      <a:endParaRPr lang="zh-CN" sz="12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cPr/>
                </a:tc>
                <a:tc gridSpan="2">
                  <a:txBody>
                    <a:bodyPr/>
                    <a:lstStyle/>
                    <a:p>
                      <a:endParaRPr lang="zh-CN" sz="1200" kern="100" dirty="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cPr/>
                </a:tc>
                <a:tc>
                  <a:txBody>
                    <a:bodyPr/>
                    <a:lstStyle/>
                    <a:p>
                      <a:endParaRPr lang="zh-CN" sz="1100" kern="100" dirty="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vMerge="1">
                  <a:tcPr/>
                </a:tc>
              </a:tr>
              <a:tr h="271361">
                <a:tc gridSpan="4">
                  <a:txBody>
                    <a:bodyPr/>
                    <a:lstStyle/>
                    <a:p>
                      <a:pPr algn="l">
                        <a:spcAft>
                          <a:spcPts val="0"/>
                        </a:spcAft>
                      </a:pPr>
                      <a:r>
                        <a:rPr lang="zh-CN" sz="1200" kern="0">
                          <a:solidFill>
                            <a:schemeClr val="tx1"/>
                          </a:solidFill>
                          <a:effectLst/>
                          <a:latin typeface="楷体" panose="02010609060101010101" pitchFamily="49" charset="-122"/>
                          <a:ea typeface="楷体" panose="02010609060101010101" pitchFamily="49" charset="-122"/>
                          <a:cs typeface="宋体" panose="02010600030101010101" pitchFamily="2" charset="-122"/>
                        </a:rPr>
                        <a:t>合笼日期：</a:t>
                      </a:r>
                      <a:endParaRPr lang="zh-CN" sz="1200" kern="10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cPr/>
                </a:tc>
                <a:tc hMerge="1">
                  <a:tcPr/>
                </a:tc>
                <a:tc hMerge="1">
                  <a:tcPr/>
                </a:tc>
                <a:tc gridSpan="2">
                  <a:txBody>
                    <a:bodyPr/>
                    <a:lstStyle/>
                    <a:p>
                      <a:pPr algn="l">
                        <a:spcAft>
                          <a:spcPts val="0"/>
                        </a:spcAft>
                      </a:pPr>
                      <a:r>
                        <a:rPr lang="zh-CN" sz="12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负责人：</a:t>
                      </a:r>
                      <a:endParaRPr lang="zh-CN" sz="1200"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cPr/>
                </a:tc>
                <a:tc vMerge="1">
                  <a:tcPr/>
                </a:tc>
              </a:tr>
              <a:tr h="135680">
                <a:tc gridSpan="6">
                  <a:txBody>
                    <a:bodyPr/>
                    <a:lstStyle/>
                    <a:p>
                      <a:pPr algn="l">
                        <a:spcAft>
                          <a:spcPts val="0"/>
                        </a:spcAft>
                      </a:pPr>
                      <a:r>
                        <a:rPr lang="zh-CN" sz="11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备注：</a:t>
                      </a:r>
                      <a:endParaRPr lang="zh-CN" sz="1100"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cPr/>
                </a:tc>
                <a:tc hMerge="1">
                  <a:tcPr/>
                </a:tc>
                <a:tc hMerge="1">
                  <a:tcPr/>
                </a:tc>
                <a:tc hMerge="1">
                  <a:tcPr/>
                </a:tc>
                <a:tc hMerge="1">
                  <a:tcPr/>
                </a:tc>
                <a:tc vMerge="1">
                  <a:tcPr/>
                </a:tc>
              </a:tr>
              <a:tr h="172832">
                <a:tc gridSpan="7">
                  <a:txBody>
                    <a:bodyPr/>
                    <a:lstStyle/>
                    <a:p>
                      <a:pPr algn="l">
                        <a:spcAft>
                          <a:spcPts val="0"/>
                        </a:spcAft>
                      </a:pPr>
                      <a:r>
                        <a:rPr lang="zh-CN" sz="11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所属实验室：</a:t>
                      </a:r>
                      <a:r>
                        <a:rPr lang="en-US" sz="11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                            </a:t>
                      </a:r>
                      <a:r>
                        <a:rPr lang="zh-CN" sz="11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联系电话：</a:t>
                      </a:r>
                      <a:endParaRPr lang="zh-CN" sz="1100"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cPr/>
                </a:tc>
                <a:tc hMerge="1">
                  <a:tcPr/>
                </a:tc>
                <a:tc hMerge="1">
                  <a:tcPr/>
                </a:tc>
                <a:tc hMerge="1">
                  <a:tcPr/>
                </a:tc>
                <a:tc hMerge="1">
                  <a:tcPr/>
                </a:tc>
                <a:tc hMerge="1">
                  <a:tcPr/>
                </a:tc>
              </a:tr>
            </a:tbl>
          </a:graphicData>
        </a:graphic>
      </p:graphicFrame>
      <p:graphicFrame>
        <p:nvGraphicFramePr>
          <p:cNvPr id="8" name="表格 7"/>
          <p:cNvGraphicFramePr>
            <a:graphicFrameLocks noGrp="1"/>
          </p:cNvGraphicFramePr>
          <p:nvPr/>
        </p:nvGraphicFramePr>
        <p:xfrm>
          <a:off x="4328069" y="2117722"/>
          <a:ext cx="3352801" cy="2600325"/>
        </p:xfrm>
        <a:graphic>
          <a:graphicData uri="http://schemas.openxmlformats.org/drawingml/2006/table">
            <a:tbl>
              <a:tblPr firstRow="1" firstCol="1" bandRow="1"/>
              <a:tblGrid>
                <a:gridCol w="776611"/>
                <a:gridCol w="324657"/>
                <a:gridCol w="521970"/>
                <a:gridCol w="843969"/>
                <a:gridCol w="456992"/>
                <a:gridCol w="428602"/>
              </a:tblGrid>
              <a:tr h="173990">
                <a:tc gridSpan="6">
                  <a:txBody>
                    <a:bodyPr/>
                    <a:lstStyle/>
                    <a:p>
                      <a:pPr algn="ctr">
                        <a:spcAft>
                          <a:spcPts val="0"/>
                        </a:spcAft>
                      </a:pPr>
                      <a:r>
                        <a:rPr lang="zh-CN" sz="11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库存笼</a:t>
                      </a:r>
                      <a:endParaRPr lang="zh-CN" sz="1100"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cPr/>
                </a:tc>
                <a:tc hMerge="1">
                  <a:tcPr/>
                </a:tc>
                <a:tc hMerge="1">
                  <a:tcPr/>
                </a:tc>
                <a:tc hMerge="1">
                  <a:tcPr/>
                </a:tc>
                <a:tc hMerge="1">
                  <a:tcPr/>
                </a:tc>
              </a:tr>
              <a:tr h="174063">
                <a:tc gridSpan="2">
                  <a:txBody>
                    <a:bodyPr/>
                    <a:lstStyle/>
                    <a:p>
                      <a:pPr algn="l">
                        <a:spcAft>
                          <a:spcPts val="0"/>
                        </a:spcAft>
                      </a:pPr>
                      <a:r>
                        <a:rPr lang="zh-CN" sz="1100" kern="0">
                          <a:solidFill>
                            <a:schemeClr val="tx1"/>
                          </a:solidFill>
                          <a:effectLst/>
                          <a:latin typeface="楷体" panose="02010609060101010101" pitchFamily="49" charset="-122"/>
                          <a:ea typeface="楷体" panose="02010609060101010101" pitchFamily="49" charset="-122"/>
                          <a:cs typeface="宋体" panose="02010600030101010101" pitchFamily="2" charset="-122"/>
                        </a:rPr>
                        <a:t>品系编号：</a:t>
                      </a:r>
                      <a:endParaRPr lang="zh-CN" sz="1100" kern="10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cPr/>
                </a:tc>
                <a:tc gridSpan="2">
                  <a:txBody>
                    <a:bodyPr/>
                    <a:lstStyle/>
                    <a:p>
                      <a:pPr algn="l">
                        <a:spcAft>
                          <a:spcPts val="0"/>
                        </a:spcAft>
                      </a:pPr>
                      <a:r>
                        <a:rPr lang="zh-CN" sz="11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品系名称：</a:t>
                      </a:r>
                      <a:endParaRPr lang="zh-CN" sz="1100"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cPr/>
                </a:tc>
                <a:tc gridSpan="2">
                  <a:txBody>
                    <a:bodyPr/>
                    <a:lstStyle/>
                    <a:p>
                      <a:pPr algn="l">
                        <a:spcAft>
                          <a:spcPts val="0"/>
                        </a:spcAft>
                      </a:pPr>
                      <a:r>
                        <a:rPr lang="zh-CN" sz="1100" kern="0">
                          <a:solidFill>
                            <a:schemeClr val="tx1"/>
                          </a:solidFill>
                          <a:effectLst/>
                          <a:latin typeface="楷体" panose="02010609060101010101" pitchFamily="49" charset="-122"/>
                          <a:ea typeface="楷体" panose="02010609060101010101" pitchFamily="49" charset="-122"/>
                          <a:cs typeface="宋体" panose="02010600030101010101" pitchFamily="2" charset="-122"/>
                        </a:rPr>
                        <a:t>负责人：</a:t>
                      </a:r>
                      <a:endParaRPr lang="zh-CN" sz="1100" kern="10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cPr/>
                </a:tc>
              </a:tr>
              <a:tr h="322949">
                <a:tc>
                  <a:txBody>
                    <a:bodyPr/>
                    <a:lstStyle/>
                    <a:p>
                      <a:pPr algn="ctr">
                        <a:spcAft>
                          <a:spcPts val="0"/>
                        </a:spcAft>
                      </a:pPr>
                      <a:r>
                        <a:rPr lang="zh-CN" sz="11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小鼠编号</a:t>
                      </a:r>
                      <a:r>
                        <a:rPr lang="en-US" sz="11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a:t>
                      </a:r>
                      <a:r>
                        <a:rPr lang="zh-CN" sz="11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数量</a:t>
                      </a:r>
                      <a:endParaRPr lang="zh-CN" sz="1100"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1100" kern="0">
                          <a:solidFill>
                            <a:schemeClr val="tx1"/>
                          </a:solidFill>
                          <a:effectLst/>
                          <a:latin typeface="楷体" panose="02010609060101010101" pitchFamily="49" charset="-122"/>
                          <a:ea typeface="楷体" panose="02010609060101010101" pitchFamily="49" charset="-122"/>
                          <a:cs typeface="宋体" panose="02010600030101010101" pitchFamily="2" charset="-122"/>
                        </a:rPr>
                        <a:t>性别</a:t>
                      </a:r>
                      <a:endParaRPr lang="zh-CN" sz="1100" kern="10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11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生日</a:t>
                      </a:r>
                      <a:endParaRPr lang="zh-CN" sz="1100"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11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基因型</a:t>
                      </a:r>
                      <a:endParaRPr lang="zh-CN" sz="1100"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1100" kern="0">
                          <a:solidFill>
                            <a:schemeClr val="tx1"/>
                          </a:solidFill>
                          <a:effectLst/>
                          <a:latin typeface="楷体" panose="02010609060101010101" pitchFamily="49" charset="-122"/>
                          <a:ea typeface="楷体" panose="02010609060101010101" pitchFamily="49" charset="-122"/>
                          <a:cs typeface="宋体" panose="02010600030101010101" pitchFamily="2" charset="-122"/>
                        </a:rPr>
                        <a:t>代数</a:t>
                      </a:r>
                      <a:endParaRPr lang="zh-CN" sz="1100" kern="10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11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父母</a:t>
                      </a:r>
                      <a:endParaRPr lang="zh-CN" sz="1100"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234872">
                <a:tc>
                  <a:txBody>
                    <a:bodyPr/>
                    <a:lstStyle/>
                    <a:p>
                      <a:endParaRPr lang="zh-CN" sz="16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dirty="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dirty="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234872">
                <a:tc>
                  <a:txBody>
                    <a:bodyPr/>
                    <a:lstStyle/>
                    <a:p>
                      <a:endParaRPr lang="zh-CN" sz="16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dirty="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234872">
                <a:tc>
                  <a:txBody>
                    <a:bodyPr/>
                    <a:lstStyle/>
                    <a:p>
                      <a:endParaRPr lang="zh-CN" sz="16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dirty="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dirty="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234872">
                <a:tc>
                  <a:txBody>
                    <a:bodyPr/>
                    <a:lstStyle/>
                    <a:p>
                      <a:endParaRPr lang="zh-CN" sz="16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dirty="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234872">
                <a:tc>
                  <a:txBody>
                    <a:bodyPr/>
                    <a:lstStyle/>
                    <a:p>
                      <a:endParaRPr lang="zh-CN" sz="16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dirty="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234872">
                <a:tc>
                  <a:txBody>
                    <a:bodyPr/>
                    <a:lstStyle/>
                    <a:p>
                      <a:endParaRPr lang="zh-CN" sz="16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zh-CN" sz="1100" kern="100" dirty="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170194">
                <a:tc gridSpan="6">
                  <a:txBody>
                    <a:bodyPr/>
                    <a:lstStyle/>
                    <a:p>
                      <a:pPr algn="l">
                        <a:spcAft>
                          <a:spcPts val="0"/>
                        </a:spcAft>
                      </a:pPr>
                      <a:r>
                        <a:rPr lang="zh-CN" sz="11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备注：</a:t>
                      </a:r>
                      <a:endParaRPr lang="zh-CN" sz="1100"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cPr/>
                </a:tc>
                <a:tc hMerge="1">
                  <a:tcPr/>
                </a:tc>
                <a:tc hMerge="1">
                  <a:tcPr/>
                </a:tc>
                <a:tc hMerge="1">
                  <a:tcPr/>
                </a:tc>
                <a:tc hMerge="1">
                  <a:tcPr/>
                </a:tc>
              </a:tr>
              <a:tr h="283694">
                <a:tc gridSpan="6">
                  <a:txBody>
                    <a:bodyPr/>
                    <a:lstStyle/>
                    <a:p>
                      <a:pPr algn="l">
                        <a:spcAft>
                          <a:spcPts val="0"/>
                        </a:spcAft>
                      </a:pPr>
                      <a:r>
                        <a:rPr lang="zh-CN" sz="11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所属实验室：</a:t>
                      </a:r>
                      <a:r>
                        <a:rPr lang="en-US" sz="11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                    </a:t>
                      </a:r>
                      <a:r>
                        <a:rPr lang="zh-CN" sz="11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联系电话：</a:t>
                      </a:r>
                      <a:endParaRPr lang="zh-CN" sz="1100"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cPr/>
                </a:tc>
                <a:tc hMerge="1">
                  <a:tcPr/>
                </a:tc>
                <a:tc hMerge="1">
                  <a:tcPr/>
                </a:tc>
                <a:tc hMerge="1">
                  <a:tcPr/>
                </a:tc>
                <a:tc hMerge="1">
                  <a:tcPr/>
                </a:tc>
              </a:tr>
            </a:tbl>
          </a:graphicData>
        </a:graphic>
      </p:graphicFrame>
      <p:graphicFrame>
        <p:nvGraphicFramePr>
          <p:cNvPr id="10" name="表格 9"/>
          <p:cNvGraphicFramePr>
            <a:graphicFrameLocks noGrp="1"/>
          </p:cNvGraphicFramePr>
          <p:nvPr/>
        </p:nvGraphicFramePr>
        <p:xfrm>
          <a:off x="7931423" y="2156149"/>
          <a:ext cx="3761178" cy="2578381"/>
        </p:xfrm>
        <a:graphic>
          <a:graphicData uri="http://schemas.openxmlformats.org/drawingml/2006/table">
            <a:tbl>
              <a:tblPr firstRow="1" firstCol="1" bandRow="1"/>
              <a:tblGrid>
                <a:gridCol w="1090926"/>
                <a:gridCol w="1717105"/>
                <a:gridCol w="953147"/>
              </a:tblGrid>
              <a:tr h="243840">
                <a:tc gridSpan="3">
                  <a:txBody>
                    <a:bodyPr/>
                    <a:lstStyle/>
                    <a:p>
                      <a:pPr algn="ctr">
                        <a:spcAft>
                          <a:spcPts val="0"/>
                        </a:spcAft>
                      </a:pPr>
                      <a:r>
                        <a:rPr lang="zh-CN" sz="16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实验笼</a:t>
                      </a:r>
                      <a:endParaRPr lang="zh-CN" sz="1600"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cPr/>
                </a:tc>
                <a:tc hMerge="1">
                  <a:tcPr/>
                </a:tc>
              </a:tr>
              <a:tr h="229104">
                <a:tc>
                  <a:txBody>
                    <a:bodyPr/>
                    <a:lstStyle/>
                    <a:p>
                      <a:pPr algn="l">
                        <a:spcAft>
                          <a:spcPts val="0"/>
                        </a:spcAft>
                      </a:pPr>
                      <a:r>
                        <a:rPr lang="zh-CN" sz="1600" kern="0">
                          <a:solidFill>
                            <a:schemeClr val="tx1"/>
                          </a:solidFill>
                          <a:effectLst/>
                          <a:latin typeface="楷体" panose="02010609060101010101" pitchFamily="49" charset="-122"/>
                          <a:ea typeface="楷体" panose="02010609060101010101" pitchFamily="49" charset="-122"/>
                          <a:cs typeface="宋体" panose="02010600030101010101" pitchFamily="2" charset="-122"/>
                        </a:rPr>
                        <a:t>品系编号：</a:t>
                      </a:r>
                      <a:endParaRPr lang="zh-CN" sz="1600" kern="10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a:spcAft>
                          <a:spcPts val="0"/>
                        </a:spcAft>
                      </a:pPr>
                      <a:r>
                        <a:rPr lang="zh-CN" sz="16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品系名称：</a:t>
                      </a:r>
                      <a:endParaRPr lang="zh-CN" sz="1600"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a:spcAft>
                          <a:spcPts val="0"/>
                        </a:spcAft>
                      </a:pPr>
                      <a:r>
                        <a:rPr lang="zh-CN" sz="1600" kern="0">
                          <a:solidFill>
                            <a:schemeClr val="tx1"/>
                          </a:solidFill>
                          <a:effectLst/>
                          <a:latin typeface="楷体" panose="02010609060101010101" pitchFamily="49" charset="-122"/>
                          <a:ea typeface="楷体" panose="02010609060101010101" pitchFamily="49" charset="-122"/>
                          <a:cs typeface="宋体" panose="02010600030101010101" pitchFamily="2" charset="-122"/>
                        </a:rPr>
                        <a:t>负责人：</a:t>
                      </a:r>
                      <a:endParaRPr lang="zh-CN" sz="1600" kern="10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1603021">
                <a:tc gridSpan="3">
                  <a:txBody>
                    <a:bodyPr/>
                    <a:lstStyle/>
                    <a:p>
                      <a:endParaRPr lang="zh-CN" sz="1600" kern="100" dirty="0">
                        <a:solidFill>
                          <a:schemeClr val="tx1"/>
                        </a:solidFill>
                        <a:effectLst/>
                        <a:latin typeface="楷体" panose="02010609060101010101" pitchFamily="49" charset="-122"/>
                        <a:ea typeface="楷体" panose="02010609060101010101" pitchFamily="49" charset="-122"/>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cPr/>
                </a:tc>
                <a:tc hMerge="1">
                  <a:tcPr/>
                </a:tc>
              </a:tr>
              <a:tr h="487680">
                <a:tc gridSpan="3">
                  <a:txBody>
                    <a:bodyPr/>
                    <a:lstStyle/>
                    <a:p>
                      <a:pPr algn="l">
                        <a:spcAft>
                          <a:spcPts val="0"/>
                        </a:spcAft>
                      </a:pPr>
                      <a:r>
                        <a:rPr lang="zh-CN" sz="16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所属实验室：</a:t>
                      </a:r>
                      <a:r>
                        <a:rPr lang="en-US" sz="16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                            </a:t>
                      </a:r>
                      <a:r>
                        <a:rPr lang="zh-CN" sz="1600" kern="0"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联系电话：</a:t>
                      </a:r>
                      <a:endParaRPr lang="zh-CN" sz="1600" kern="100" dirty="0">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cPr/>
                </a:tc>
                <a:tc hMerge="1">
                  <a:tcPr/>
                </a:tc>
              </a:tr>
            </a:tbl>
          </a:graphicData>
        </a:graphic>
      </p:graphicFrame>
      <p:sp>
        <p:nvSpPr>
          <p:cNvPr id="3" name="内容占位符 2"/>
          <p:cNvSpPr>
            <a:spLocks noGrp="1"/>
          </p:cNvSpPr>
          <p:nvPr>
            <p:custDataLst>
              <p:tags r:id="rId1"/>
            </p:custDataLst>
          </p:nvPr>
        </p:nvSpPr>
        <p:spPr>
          <a:xfrm>
            <a:off x="67565" y="280651"/>
            <a:ext cx="8096720" cy="578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buClrTx/>
              <a:buSzTx/>
              <a:buNone/>
            </a:pPr>
            <a:r>
              <a:rPr lang="zh-CN" altLang="en-US" b="1" dirty="0">
                <a:latin typeface="华文楷体" panose="02010600040101010101" pitchFamily="2" charset="-122"/>
                <a:ea typeface="华文楷体" panose="02010600040101010101" pitchFamily="2" charset="-122"/>
                <a:sym typeface="+mn-ea"/>
              </a:rPr>
              <a:t>8.5 笼牌</a:t>
            </a:r>
            <a:endParaRPr lang="zh-CN" altLang="en-US" b="1" dirty="0">
              <a:latin typeface="华文楷体" panose="02010600040101010101" pitchFamily="2" charset="-122"/>
              <a:ea typeface="华文楷体" panose="02010600040101010101" pitchFamily="2"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sz="quarter" idx="13"/>
          </p:nvPr>
        </p:nvGraphicFramePr>
        <p:xfrm>
          <a:off x="2462758" y="1763487"/>
          <a:ext cx="7380514" cy="4140997"/>
        </p:xfrm>
        <a:graphic>
          <a:graphicData uri="http://schemas.openxmlformats.org/drawingml/2006/table">
            <a:tbl>
              <a:tblPr/>
              <a:tblGrid>
                <a:gridCol w="3486558"/>
                <a:gridCol w="326865"/>
                <a:gridCol w="3567091"/>
              </a:tblGrid>
              <a:tr h="130566">
                <a:tc rowSpan="7">
                  <a:txBody>
                    <a:bodyPr/>
                    <a:lstStyle/>
                    <a:p>
                      <a:pPr algn="ctr" fontAlgn="ctr"/>
                      <a:r>
                        <a:rPr lang="zh-CN" altLang="en-US" sz="2400" b="1" i="0" u="none" strike="noStrike">
                          <a:solidFill>
                            <a:srgbClr val="000000"/>
                          </a:solidFill>
                          <a:effectLst/>
                          <a:latin typeface="楷体" panose="02010609060101010101" pitchFamily="49" charset="-122"/>
                          <a:ea typeface="楷体" panose="02010609060101010101" pitchFamily="49" charset="-122"/>
                        </a:rPr>
                        <a:t>小鼠死亡</a:t>
                      </a:r>
                      <a:endParaRPr lang="zh-CN" altLang="en-US" sz="2400" b="1"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solidFill>
                      <a:srgbClr val="FF0000"/>
                    </a:solidFill>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rowSpan="7">
                  <a:txBody>
                    <a:bodyPr/>
                    <a:lstStyle/>
                    <a:p>
                      <a:pPr algn="ctr" fontAlgn="ctr"/>
                      <a:r>
                        <a:rPr lang="zh-CN" altLang="en-US" sz="2400" b="1" i="0" u="none" strike="noStrike">
                          <a:solidFill>
                            <a:srgbClr val="000000"/>
                          </a:solidFill>
                          <a:effectLst/>
                          <a:latin typeface="楷体" panose="02010609060101010101" pitchFamily="49" charset="-122"/>
                          <a:ea typeface="楷体" panose="02010609060101010101" pitchFamily="49" charset="-122"/>
                        </a:rPr>
                        <a:t>需剪脚趾</a:t>
                      </a:r>
                      <a:endParaRPr lang="zh-CN" altLang="en-US" sz="2400" b="1"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solidFill>
                      <a:srgbClr val="7030A0"/>
                    </a:solidFill>
                  </a:tcPr>
                </a:tc>
              </a:tr>
              <a:tr h="130566">
                <a:tc vMerge="1">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vMerge="1">
                  <a:tcPr/>
                </a:tc>
              </a:tr>
              <a:tr h="130566">
                <a:tc vMerge="1">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vMerge="1">
                  <a:tcPr/>
                </a:tc>
              </a:tr>
              <a:tr h="130566">
                <a:tc vMerge="1">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vMerge="1">
                  <a:tcPr/>
                </a:tc>
              </a:tr>
              <a:tr h="130566">
                <a:tc vMerge="1">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vMerge="1">
                  <a:tcPr/>
                </a:tc>
              </a:tr>
              <a:tr h="130566">
                <a:tc vMerge="1">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vMerge="1">
                  <a:tcPr/>
                </a:tc>
              </a:tr>
              <a:tr h="130566">
                <a:tc vMerge="1">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vMerge="1">
                  <a:tcPr/>
                </a:tc>
              </a:tr>
              <a:tr h="130566">
                <a:tc rowSpan="2">
                  <a:txBody>
                    <a:bodyPr/>
                    <a:lstStyle/>
                    <a:p>
                      <a:pPr algn="l" fontAlgn="ctr"/>
                      <a:r>
                        <a:rPr lang="zh-CN" altLang="en-US" sz="1200" b="0" i="0" u="none" strike="noStrike">
                          <a:solidFill>
                            <a:srgbClr val="000000"/>
                          </a:solidFill>
                          <a:effectLst/>
                          <a:latin typeface="楷体" panose="02010609060101010101" pitchFamily="49" charset="-122"/>
                          <a:ea typeface="楷体" panose="02010609060101010101" pitchFamily="49" charset="-122"/>
                        </a:rPr>
                        <a:t>日期：</a:t>
                      </a:r>
                      <a:endParaRPr lang="zh-CN" altLang="en-US" sz="12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solidFill>
                      <a:srgbClr val="FF0000"/>
                    </a:solidFill>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rowSpan="2">
                  <a:txBody>
                    <a:bodyPr/>
                    <a:lstStyle/>
                    <a:p>
                      <a:pPr algn="l" fontAlgn="ctr"/>
                      <a:r>
                        <a:rPr lang="zh-CN" altLang="en-US" sz="1200" b="0" i="0" u="none" strike="noStrike">
                          <a:solidFill>
                            <a:srgbClr val="000000"/>
                          </a:solidFill>
                          <a:effectLst/>
                          <a:latin typeface="楷体" panose="02010609060101010101" pitchFamily="49" charset="-122"/>
                          <a:ea typeface="楷体" panose="02010609060101010101" pitchFamily="49" charset="-122"/>
                        </a:rPr>
                        <a:t>日期：</a:t>
                      </a:r>
                      <a:endParaRPr lang="zh-CN" altLang="en-US" sz="12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solidFill>
                      <a:srgbClr val="7030A0"/>
                    </a:solidFill>
                  </a:tcPr>
                </a:tc>
              </a:tr>
              <a:tr h="130566">
                <a:tc vMerge="1">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vMerge="1">
                  <a:tcPr/>
                </a:tc>
              </a:tr>
              <a:tr h="130566">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r>
              <a:tr h="130566">
                <a:tc rowSpan="7">
                  <a:txBody>
                    <a:bodyPr/>
                    <a:lstStyle/>
                    <a:p>
                      <a:pPr algn="ctr" fontAlgn="ctr"/>
                      <a:r>
                        <a:rPr lang="zh-CN" altLang="en-US" sz="2400" b="1" i="0" u="none" strike="noStrike">
                          <a:solidFill>
                            <a:srgbClr val="000000"/>
                          </a:solidFill>
                          <a:effectLst/>
                          <a:latin typeface="楷体" panose="02010609060101010101" pitchFamily="49" charset="-122"/>
                          <a:ea typeface="楷体" panose="02010609060101010101" pitchFamily="49" charset="-122"/>
                        </a:rPr>
                        <a:t>需分笼</a:t>
                      </a:r>
                      <a:endParaRPr lang="zh-CN" altLang="en-US" sz="2400" b="1"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solidFill>
                      <a:srgbClr val="FFC000"/>
                    </a:solidFill>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rowSpan="7">
                  <a:txBody>
                    <a:bodyPr/>
                    <a:lstStyle/>
                    <a:p>
                      <a:pPr algn="ctr" fontAlgn="ctr"/>
                      <a:r>
                        <a:rPr lang="zh-CN" altLang="en-US" sz="2400" b="1" i="0" u="none" strike="noStrike">
                          <a:solidFill>
                            <a:srgbClr val="000000"/>
                          </a:solidFill>
                          <a:effectLst/>
                          <a:latin typeface="楷体" panose="02010609060101010101" pitchFamily="49" charset="-122"/>
                          <a:ea typeface="楷体" panose="02010609060101010101" pitchFamily="49" charset="-122"/>
                        </a:rPr>
                        <a:t>特殊护理</a:t>
                      </a:r>
                      <a:endParaRPr lang="zh-CN" altLang="en-US" sz="2400" b="1"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solidFill>
                      <a:srgbClr val="0070C0"/>
                    </a:solidFill>
                  </a:tcPr>
                </a:tc>
              </a:tr>
              <a:tr h="130566">
                <a:tc vMerge="1">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vMerge="1">
                  <a:tcPr/>
                </a:tc>
              </a:tr>
              <a:tr h="130566">
                <a:tc vMerge="1">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vMerge="1">
                  <a:tcPr/>
                </a:tc>
              </a:tr>
              <a:tr h="130566">
                <a:tc vMerge="1">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vMerge="1">
                  <a:tcPr/>
                </a:tc>
              </a:tr>
              <a:tr h="130566">
                <a:tc vMerge="1">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vMerge="1">
                  <a:tcPr/>
                </a:tc>
              </a:tr>
              <a:tr h="130566">
                <a:tc vMerge="1">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vMerge="1">
                  <a:tcPr/>
                </a:tc>
              </a:tr>
              <a:tr h="130566">
                <a:tc vMerge="1">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vMerge="1">
                  <a:tcPr/>
                </a:tc>
              </a:tr>
              <a:tr h="130566">
                <a:tc rowSpan="2">
                  <a:txBody>
                    <a:bodyPr/>
                    <a:lstStyle/>
                    <a:p>
                      <a:pPr algn="l" fontAlgn="ctr"/>
                      <a:r>
                        <a:rPr lang="zh-CN" altLang="en-US" sz="1200" b="0" i="0" u="none" strike="noStrike">
                          <a:solidFill>
                            <a:srgbClr val="000000"/>
                          </a:solidFill>
                          <a:effectLst/>
                          <a:latin typeface="楷体" panose="02010609060101010101" pitchFamily="49" charset="-122"/>
                          <a:ea typeface="楷体" panose="02010609060101010101" pitchFamily="49" charset="-122"/>
                        </a:rPr>
                        <a:t>日期：</a:t>
                      </a:r>
                      <a:endParaRPr lang="zh-CN" altLang="en-US" sz="12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solidFill>
                      <a:srgbClr val="FFC000"/>
                    </a:solidFill>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rowSpan="2">
                  <a:txBody>
                    <a:bodyPr/>
                    <a:lstStyle/>
                    <a:p>
                      <a:pPr algn="l" fontAlgn="ctr"/>
                      <a:r>
                        <a:rPr lang="zh-CN" altLang="en-US" sz="1200" b="0" i="0" u="none" strike="noStrike">
                          <a:solidFill>
                            <a:srgbClr val="000000"/>
                          </a:solidFill>
                          <a:effectLst/>
                          <a:latin typeface="楷体" panose="02010609060101010101" pitchFamily="49" charset="-122"/>
                          <a:ea typeface="楷体" panose="02010609060101010101" pitchFamily="49" charset="-122"/>
                        </a:rPr>
                        <a:t>日期：</a:t>
                      </a:r>
                      <a:endParaRPr lang="zh-CN" altLang="en-US" sz="12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solidFill>
                      <a:srgbClr val="0070C0"/>
                    </a:solidFill>
                  </a:tcPr>
                </a:tc>
              </a:tr>
              <a:tr h="130566">
                <a:tc vMerge="1">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vMerge="1">
                  <a:tcPr/>
                </a:tc>
              </a:tr>
              <a:tr h="130566">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r>
              <a:tr h="130566">
                <a:tc rowSpan="7">
                  <a:txBody>
                    <a:bodyPr/>
                    <a:lstStyle/>
                    <a:p>
                      <a:pPr algn="ctr" fontAlgn="ctr"/>
                      <a:r>
                        <a:rPr lang="zh-CN" altLang="en-US" sz="2400" b="1" i="0" u="none" strike="noStrike">
                          <a:solidFill>
                            <a:srgbClr val="000000"/>
                          </a:solidFill>
                          <a:effectLst/>
                          <a:latin typeface="楷体" panose="02010609060101010101" pitchFamily="49" charset="-122"/>
                          <a:ea typeface="楷体" panose="02010609060101010101" pitchFamily="49" charset="-122"/>
                        </a:rPr>
                        <a:t>特殊饲料</a:t>
                      </a:r>
                      <a:endParaRPr lang="zh-CN" altLang="en-US" sz="2400" b="1"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solidFill>
                      <a:srgbClr val="00B050"/>
                    </a:solidFill>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rowSpan="7">
                  <a:txBody>
                    <a:bodyPr/>
                    <a:lstStyle/>
                    <a:p>
                      <a:pPr algn="ctr" fontAlgn="ctr"/>
                      <a:r>
                        <a:rPr lang="zh-CN" altLang="en-US" sz="2400" b="1" i="0" u="none" strike="noStrike">
                          <a:solidFill>
                            <a:srgbClr val="000000"/>
                          </a:solidFill>
                          <a:effectLst/>
                          <a:latin typeface="楷体" panose="02010609060101010101" pitchFamily="49" charset="-122"/>
                          <a:ea typeface="楷体" panose="02010609060101010101" pitchFamily="49" charset="-122"/>
                        </a:rPr>
                        <a:t>异常小鼠</a:t>
                      </a:r>
                      <a:endParaRPr lang="zh-CN" altLang="en-US" sz="2400" b="1"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solidFill>
                      <a:srgbClr val="DA9694"/>
                    </a:solidFill>
                  </a:tcPr>
                </a:tc>
              </a:tr>
              <a:tr h="130566">
                <a:tc vMerge="1">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vMerge="1">
                  <a:tcPr/>
                </a:tc>
              </a:tr>
              <a:tr h="130566">
                <a:tc vMerge="1">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vMerge="1">
                  <a:tcPr/>
                </a:tc>
              </a:tr>
              <a:tr h="130566">
                <a:tc vMerge="1">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vMerge="1">
                  <a:tcPr/>
                </a:tc>
              </a:tr>
              <a:tr h="130566">
                <a:tc vMerge="1">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vMerge="1">
                  <a:tcPr/>
                </a:tc>
              </a:tr>
              <a:tr h="130566">
                <a:tc vMerge="1">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vMerge="1">
                  <a:tcPr/>
                </a:tc>
              </a:tr>
              <a:tr h="130566">
                <a:tc vMerge="1">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vMerge="1">
                  <a:tcPr/>
                </a:tc>
              </a:tr>
              <a:tr h="130566">
                <a:tc rowSpan="2">
                  <a:txBody>
                    <a:bodyPr/>
                    <a:lstStyle/>
                    <a:p>
                      <a:pPr algn="l" fontAlgn="ctr"/>
                      <a:r>
                        <a:rPr lang="zh-CN" altLang="en-US" sz="1200" b="0" i="0" u="none" strike="noStrike">
                          <a:solidFill>
                            <a:srgbClr val="000000"/>
                          </a:solidFill>
                          <a:effectLst/>
                          <a:latin typeface="楷体" panose="02010609060101010101" pitchFamily="49" charset="-122"/>
                          <a:ea typeface="楷体" panose="02010609060101010101" pitchFamily="49" charset="-122"/>
                        </a:rPr>
                        <a:t>日期：</a:t>
                      </a:r>
                      <a:endParaRPr lang="zh-CN" altLang="en-US" sz="12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solidFill>
                      <a:srgbClr val="00B050"/>
                    </a:solidFill>
                  </a:tcPr>
                </a:tc>
                <a:tc>
                  <a:txBody>
                    <a:bodyPr/>
                    <a:lstStyle/>
                    <a:p>
                      <a:pPr algn="l" fontAlgn="ctr"/>
                      <a:endParaRPr lang="zh-CN" altLang="en-US" sz="9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rowSpan="2">
                  <a:txBody>
                    <a:bodyPr/>
                    <a:lstStyle/>
                    <a:p>
                      <a:pPr algn="l" fontAlgn="ctr"/>
                      <a:r>
                        <a:rPr lang="zh-CN" altLang="en-US" sz="1200" b="0" i="0" u="none" strike="noStrike">
                          <a:solidFill>
                            <a:srgbClr val="000000"/>
                          </a:solidFill>
                          <a:effectLst/>
                          <a:latin typeface="楷体" panose="02010609060101010101" pitchFamily="49" charset="-122"/>
                          <a:ea typeface="楷体" panose="02010609060101010101" pitchFamily="49" charset="-122"/>
                        </a:rPr>
                        <a:t>日期：</a:t>
                      </a:r>
                      <a:endParaRPr lang="zh-CN" altLang="en-US" sz="1200" b="0" i="0" u="none" strike="noStrike">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solidFill>
                      <a:srgbClr val="DA9694"/>
                    </a:solidFill>
                  </a:tcPr>
                </a:tc>
              </a:tr>
              <a:tr h="130566">
                <a:tc vMerge="1">
                  <a:tcPr/>
                </a:tc>
                <a:tc>
                  <a:txBody>
                    <a:bodyPr/>
                    <a:lstStyle/>
                    <a:p>
                      <a:pPr algn="l" fontAlgn="ctr"/>
                      <a:endParaRPr lang="zh-CN" altLang="en-US" sz="900" b="0" i="0" u="none" strike="noStrike" dirty="0">
                        <a:solidFill>
                          <a:srgbClr val="000000"/>
                        </a:solidFill>
                        <a:effectLst/>
                        <a:latin typeface="楷体" panose="02010609060101010101" pitchFamily="49" charset="-122"/>
                        <a:ea typeface="楷体" panose="02010609060101010101" pitchFamily="49" charset="-122"/>
                      </a:endParaRPr>
                    </a:p>
                  </a:txBody>
                  <a:tcPr marL="5633" marR="5633" marT="5633" marB="0" anchor="ctr">
                    <a:lnL>
                      <a:noFill/>
                    </a:lnL>
                    <a:lnR>
                      <a:noFill/>
                    </a:lnR>
                    <a:lnT>
                      <a:noFill/>
                    </a:lnT>
                    <a:lnB>
                      <a:noFill/>
                    </a:lnB>
                  </a:tcPr>
                </a:tc>
                <a:tc vMerge="1">
                  <a:tcPr/>
                </a:tc>
              </a:tr>
            </a:tbl>
          </a:graphicData>
        </a:graphic>
      </p:graphicFrame>
      <p:sp>
        <p:nvSpPr>
          <p:cNvPr id="6" name="灯片编号占位符 5"/>
          <p:cNvSpPr>
            <a:spLocks noGrp="1"/>
          </p:cNvSpPr>
          <p:nvPr>
            <p:ph type="sldNum" sz="quarter" idx="12"/>
          </p:nvPr>
        </p:nvSpPr>
        <p:spPr/>
        <p:txBody>
          <a:bodyPr>
            <a:normAutofit/>
          </a:bodyPr>
          <a:lstStyle/>
          <a:p>
            <a:fld id="{E2C80E3E-43DC-4E3A-9F7F-5FCC184A1D6A}" type="slidenum">
              <a:rPr lang="zh-CN" altLang="en-US" smtClean="0"/>
            </a:fld>
            <a:endParaRPr lang="zh-CN" altLang="en-US"/>
          </a:p>
        </p:txBody>
      </p:sp>
      <p:sp>
        <p:nvSpPr>
          <p:cNvPr id="3" name="内容占位符 2"/>
          <p:cNvSpPr>
            <a:spLocks noGrp="1"/>
          </p:cNvSpPr>
          <p:nvPr>
            <p:custDataLst>
              <p:tags r:id="rId1"/>
            </p:custDataLst>
          </p:nvPr>
        </p:nvSpPr>
        <p:spPr>
          <a:xfrm>
            <a:off x="67565" y="280651"/>
            <a:ext cx="8096720" cy="578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buClrTx/>
              <a:buSzTx/>
              <a:buNone/>
            </a:pPr>
            <a:r>
              <a:rPr lang="zh-CN" altLang="en-US" b="1" dirty="0">
                <a:latin typeface="华文楷体" panose="02010600040101010101" pitchFamily="2" charset="-122"/>
                <a:ea typeface="华文楷体" panose="02010600040101010101" pitchFamily="2" charset="-122"/>
                <a:sym typeface="+mn-ea"/>
              </a:rPr>
              <a:t>8.6  动物中心提醒卡</a:t>
            </a:r>
            <a:endParaRPr lang="zh-CN" altLang="en-US" b="1" dirty="0">
              <a:latin typeface="华文楷体" panose="02010600040101010101" pitchFamily="2" charset="-122"/>
              <a:ea typeface="华文楷体" panose="02010600040101010101" pitchFamily="2"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sz="quarter" idx="13"/>
          </p:nvPr>
        </p:nvPicPr>
        <p:blipFill>
          <a:blip r:embed="rId1"/>
          <a:stretch>
            <a:fillRect/>
          </a:stretch>
        </p:blipFill>
        <p:spPr>
          <a:xfrm>
            <a:off x="2397860" y="2593651"/>
            <a:ext cx="6676190" cy="2428571"/>
          </a:xfrm>
          <a:prstGeom prst="rect">
            <a:avLst/>
          </a:prstGeom>
        </p:spPr>
      </p:pic>
      <p:sp>
        <p:nvSpPr>
          <p:cNvPr id="6" name="灯片编号占位符 5"/>
          <p:cNvSpPr>
            <a:spLocks noGrp="1"/>
          </p:cNvSpPr>
          <p:nvPr>
            <p:ph type="sldNum" sz="quarter" idx="12"/>
          </p:nvPr>
        </p:nvSpPr>
        <p:spPr/>
        <p:txBody>
          <a:bodyPr>
            <a:normAutofit/>
          </a:bodyPr>
          <a:lstStyle/>
          <a:p>
            <a:fld id="{E2C80E3E-43DC-4E3A-9F7F-5FCC184A1D6A}" type="slidenum">
              <a:rPr lang="zh-CN" altLang="en-US" smtClean="0"/>
            </a:fld>
            <a:endParaRPr lang="zh-CN" altLang="en-US"/>
          </a:p>
        </p:txBody>
      </p:sp>
      <p:sp>
        <p:nvSpPr>
          <p:cNvPr id="7" name="文本框 6"/>
          <p:cNvSpPr txBox="1"/>
          <p:nvPr/>
        </p:nvSpPr>
        <p:spPr>
          <a:xfrm>
            <a:off x="286385" y="1035050"/>
            <a:ext cx="11278870" cy="1198880"/>
          </a:xfrm>
          <a:prstGeom prst="rect">
            <a:avLst/>
          </a:prstGeom>
          <a:noFill/>
        </p:spPr>
        <p:txBody>
          <a:bodyPr wrap="square" rtlCol="0">
            <a:spAutoFit/>
          </a:bodyPr>
          <a:lstStyle/>
          <a:p>
            <a:pPr marL="342900" indent="-342900">
              <a:lnSpc>
                <a:spcPct val="150000"/>
              </a:lnSpc>
              <a:buFont typeface="Wingdings" panose="05000000000000000000" charset="0"/>
              <a:buChar char="Ø"/>
            </a:pPr>
            <a:r>
              <a:rPr lang="zh-CN" altLang="en-US" sz="2400" dirty="0"/>
              <a:t>仅作办公使用，不做娱乐使用。</a:t>
            </a:r>
            <a:endParaRPr lang="en-US" altLang="zh-CN" sz="2400" dirty="0"/>
          </a:p>
          <a:p>
            <a:pPr marL="342900" indent="-342900">
              <a:lnSpc>
                <a:spcPct val="150000"/>
              </a:lnSpc>
              <a:buFont typeface="Wingdings" panose="05000000000000000000" charset="0"/>
              <a:buChar char="Ø"/>
            </a:pPr>
            <a:r>
              <a:rPr lang="zh-CN" altLang="en-US" sz="2400" dirty="0"/>
              <a:t>规范使用，爱护保养，每次使用后登记，</a:t>
            </a:r>
            <a:r>
              <a:rPr lang="zh-CN" altLang="en-US" sz="2400" dirty="0">
                <a:sym typeface="+mn-ea"/>
              </a:rPr>
              <a:t>每日结束时关机</a:t>
            </a:r>
            <a:r>
              <a:rPr lang="zh-CN" altLang="en-US" sz="2400" dirty="0"/>
              <a:t>。</a:t>
            </a:r>
            <a:endParaRPr lang="zh-CN" altLang="en-US" sz="2400" dirty="0"/>
          </a:p>
        </p:txBody>
      </p:sp>
      <p:sp>
        <p:nvSpPr>
          <p:cNvPr id="3" name="内容占位符 2"/>
          <p:cNvSpPr>
            <a:spLocks noGrp="1"/>
          </p:cNvSpPr>
          <p:nvPr>
            <p:custDataLst>
              <p:tags r:id="rId2"/>
            </p:custDataLst>
          </p:nvPr>
        </p:nvSpPr>
        <p:spPr>
          <a:xfrm>
            <a:off x="67565" y="280651"/>
            <a:ext cx="8096720" cy="578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buClrTx/>
              <a:buSzTx/>
              <a:buNone/>
            </a:pPr>
            <a:r>
              <a:rPr lang="zh-CN" altLang="en-US" b="1" dirty="0">
                <a:latin typeface="华文楷体" panose="02010600040101010101" pitchFamily="2" charset="-122"/>
                <a:ea typeface="华文楷体" panose="02010600040101010101" pitchFamily="2" charset="-122"/>
                <a:sym typeface="+mn-ea"/>
              </a:rPr>
              <a:t>8.7</a:t>
            </a:r>
            <a:r>
              <a:rPr lang="en-US" altLang="zh-CN" b="1" dirty="0">
                <a:latin typeface="华文楷体" panose="02010600040101010101" pitchFamily="2" charset="-122"/>
                <a:ea typeface="华文楷体" panose="02010600040101010101" pitchFamily="2" charset="-122"/>
                <a:sym typeface="+mn-ea"/>
              </a:rPr>
              <a:t> </a:t>
            </a:r>
            <a:r>
              <a:rPr lang="zh-CN" altLang="en-US" b="1" dirty="0">
                <a:latin typeface="华文楷体" panose="02010600040101010101" pitchFamily="2" charset="-122"/>
                <a:ea typeface="华文楷体" panose="02010600040101010101" pitchFamily="2" charset="-122"/>
                <a:sym typeface="+mn-ea"/>
              </a:rPr>
              <a:t>设施内共用仪器—电脑</a:t>
            </a:r>
            <a:endParaRPr lang="zh-CN" altLang="en-US" b="1" dirty="0">
              <a:latin typeface="华文楷体" panose="02010600040101010101" pitchFamily="2" charset="-122"/>
              <a:ea typeface="华文楷体" panose="02010600040101010101" pitchFamily="2"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normAutofit/>
          </a:bodyPr>
          <a:lstStyle/>
          <a:p>
            <a:fld id="{E2C80E3E-43DC-4E3A-9F7F-5FCC184A1D6A}" type="slidenum">
              <a:rPr lang="zh-CN" altLang="en-US" smtClean="0"/>
            </a:fld>
            <a:endParaRPr lang="zh-CN" altLang="en-US"/>
          </a:p>
        </p:txBody>
      </p:sp>
      <p:pic>
        <p:nvPicPr>
          <p:cNvPr id="7" name="图片 6"/>
          <p:cNvPicPr>
            <a:picLocks noChangeAspect="1"/>
          </p:cNvPicPr>
          <p:nvPr/>
        </p:nvPicPr>
        <p:blipFill rotWithShape="1">
          <a:blip r:embed="rId1"/>
          <a:srcRect b="35334"/>
          <a:stretch>
            <a:fillRect/>
          </a:stretch>
        </p:blipFill>
        <p:spPr>
          <a:xfrm>
            <a:off x="2280465" y="3200400"/>
            <a:ext cx="7984765" cy="2449286"/>
          </a:xfrm>
          <a:prstGeom prst="rect">
            <a:avLst/>
          </a:prstGeom>
        </p:spPr>
      </p:pic>
      <p:sp>
        <p:nvSpPr>
          <p:cNvPr id="8" name="文本框 7"/>
          <p:cNvSpPr txBox="1"/>
          <p:nvPr/>
        </p:nvSpPr>
        <p:spPr>
          <a:xfrm>
            <a:off x="274955" y="948690"/>
            <a:ext cx="11257280" cy="1337945"/>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dirty="0"/>
              <a:t>仅作必用的实验用品储藏使用，不做长期储藏使用。</a:t>
            </a:r>
            <a:endParaRPr lang="zh-CN" altLang="en-US" dirty="0"/>
          </a:p>
          <a:p>
            <a:pPr marL="285750" indent="-285750">
              <a:lnSpc>
                <a:spcPct val="150000"/>
              </a:lnSpc>
              <a:buFont typeface="Wingdings" panose="05000000000000000000" pitchFamily="2" charset="2"/>
              <a:buChar char="l"/>
            </a:pPr>
            <a:r>
              <a:rPr lang="zh-CN" altLang="en-US" dirty="0"/>
              <a:t>标记清楚、规范使用、爱护保养，每次使用后登记。</a:t>
            </a:r>
            <a:endParaRPr lang="zh-CN" altLang="en-US" dirty="0"/>
          </a:p>
          <a:p>
            <a:pPr marL="285750" indent="-285750">
              <a:lnSpc>
                <a:spcPct val="150000"/>
              </a:lnSpc>
              <a:buFont typeface="Wingdings" panose="05000000000000000000" pitchFamily="2" charset="2"/>
              <a:buChar char="l"/>
            </a:pPr>
            <a:r>
              <a:rPr lang="zh-CN" altLang="en-US" dirty="0"/>
              <a:t>实验结束后，清理冰箱内保存物品。</a:t>
            </a:r>
            <a:endParaRPr lang="zh-CN" altLang="en-US" dirty="0"/>
          </a:p>
        </p:txBody>
      </p:sp>
      <p:sp>
        <p:nvSpPr>
          <p:cNvPr id="3" name="内容占位符 2"/>
          <p:cNvSpPr>
            <a:spLocks noGrp="1"/>
          </p:cNvSpPr>
          <p:nvPr>
            <p:custDataLst>
              <p:tags r:id="rId2"/>
            </p:custDataLst>
          </p:nvPr>
        </p:nvSpPr>
        <p:spPr>
          <a:xfrm>
            <a:off x="67565" y="280651"/>
            <a:ext cx="8096720" cy="578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buClrTx/>
              <a:buSzTx/>
              <a:buNone/>
            </a:pPr>
            <a:r>
              <a:rPr lang="zh-CN" altLang="en-US" b="1" dirty="0">
                <a:latin typeface="华文楷体" panose="02010600040101010101" pitchFamily="2" charset="-122"/>
                <a:ea typeface="华文楷体" panose="02010600040101010101" pitchFamily="2" charset="-122"/>
                <a:sym typeface="+mn-ea"/>
              </a:rPr>
              <a:t>8.7</a:t>
            </a:r>
            <a:r>
              <a:rPr lang="en-US" altLang="zh-CN" b="1" dirty="0">
                <a:latin typeface="华文楷体" panose="02010600040101010101" pitchFamily="2" charset="-122"/>
                <a:ea typeface="华文楷体" panose="02010600040101010101" pitchFamily="2" charset="-122"/>
                <a:sym typeface="+mn-ea"/>
              </a:rPr>
              <a:t> </a:t>
            </a:r>
            <a:r>
              <a:rPr lang="zh-CN" altLang="en-US" b="1" dirty="0">
                <a:latin typeface="华文楷体" panose="02010600040101010101" pitchFamily="2" charset="-122"/>
                <a:ea typeface="华文楷体" panose="02010600040101010101" pitchFamily="2" charset="-122"/>
                <a:sym typeface="+mn-ea"/>
              </a:rPr>
              <a:t>设施内共用仪器—冰箱</a:t>
            </a:r>
            <a:endParaRPr lang="en-US" altLang="zh-CN" b="1" dirty="0">
              <a:latin typeface="华文楷体" panose="02010600040101010101" pitchFamily="2" charset="-122"/>
              <a:ea typeface="华文楷体" panose="02010600040101010101" pitchFamily="2" charset="-122"/>
              <a:sym typeface="+mn-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a:blip r:embed="rId1"/>
          <a:stretch>
            <a:fillRect/>
          </a:stretch>
        </p:blipFill>
        <p:spPr>
          <a:xfrm>
            <a:off x="5709285" y="859155"/>
            <a:ext cx="4277360" cy="2975610"/>
          </a:xfrm>
          <a:prstGeom prst="rect">
            <a:avLst/>
          </a:prstGeom>
        </p:spPr>
      </p:pic>
      <p:sp>
        <p:nvSpPr>
          <p:cNvPr id="50" name="矩形 49"/>
          <p:cNvSpPr/>
          <p:nvPr/>
        </p:nvSpPr>
        <p:spPr>
          <a:xfrm>
            <a:off x="933450" y="3834765"/>
            <a:ext cx="10159365" cy="2639060"/>
          </a:xfrm>
          <a:prstGeom prst="rect">
            <a:avLst/>
          </a:prstGeom>
        </p:spPr>
        <p:txBody>
          <a:bodyPr wrap="square">
            <a:noAutofit/>
          </a:bodyPr>
          <a:lstStyle/>
          <a:p>
            <a:r>
              <a:rPr lang="zh-CN" altLang="en-US" sz="2400" b="1" dirty="0">
                <a:latin typeface="+mn-ea"/>
              </a:rPr>
              <a:t>呼吸麻醉机（</a:t>
            </a:r>
            <a:r>
              <a:rPr lang="en-US" altLang="zh-CN" sz="2400" b="1" dirty="0">
                <a:latin typeface="+mn-ea"/>
              </a:rPr>
              <a:t>E\L\M</a:t>
            </a:r>
            <a:r>
              <a:rPr lang="zh-CN" altLang="en-US" sz="2400" b="1" dirty="0">
                <a:latin typeface="+mn-ea"/>
              </a:rPr>
              <a:t>）</a:t>
            </a:r>
            <a:r>
              <a:rPr lang="zh-CN" altLang="en-US" sz="2400" b="1" dirty="0">
                <a:latin typeface="+mn-ea"/>
                <a:sym typeface="+mn-ea"/>
              </a:rPr>
              <a:t>；</a:t>
            </a:r>
            <a:r>
              <a:rPr lang="en-US" altLang="zh-CN" sz="2400" b="1" dirty="0">
                <a:latin typeface="+mn-ea"/>
              </a:rPr>
              <a:t> </a:t>
            </a:r>
            <a:r>
              <a:rPr lang="zh-CN" altLang="en-US" sz="2400" b="1" dirty="0">
                <a:latin typeface="+mn-ea"/>
                <a:sym typeface="+mn-ea"/>
              </a:rPr>
              <a:t>呼吸机（</a:t>
            </a:r>
            <a:r>
              <a:rPr lang="en-US" altLang="zh-CN" sz="2400" b="1" dirty="0">
                <a:latin typeface="+mn-ea"/>
                <a:sym typeface="+mn-ea"/>
              </a:rPr>
              <a:t>D</a:t>
            </a:r>
            <a:r>
              <a:rPr lang="zh-CN" altLang="en-US" sz="2400" b="1" dirty="0">
                <a:latin typeface="+mn-ea"/>
                <a:sym typeface="+mn-ea"/>
              </a:rPr>
              <a:t>）；</a:t>
            </a:r>
            <a:endParaRPr lang="zh-CN" altLang="en-US" sz="2400" b="1" dirty="0">
              <a:latin typeface="+mn-ea"/>
            </a:endParaRPr>
          </a:p>
          <a:p>
            <a:r>
              <a:rPr lang="zh-CN" altLang="en-US" sz="2400" b="1" dirty="0">
                <a:latin typeface="+mn-ea"/>
              </a:rPr>
              <a:t>尾静脉注射仪</a:t>
            </a:r>
            <a:r>
              <a:rPr lang="en-US" altLang="zh-CN" sz="2400" b="1" dirty="0">
                <a:latin typeface="+mn-ea"/>
              </a:rPr>
              <a:t> (E\D\L\M\Z\K)</a:t>
            </a:r>
            <a:r>
              <a:rPr lang="zh-CN" altLang="en-US" sz="2400" b="1" dirty="0">
                <a:latin typeface="+mn-ea"/>
              </a:rPr>
              <a:t>；</a:t>
            </a:r>
            <a:endParaRPr lang="zh-CN" altLang="en-US" sz="2400" b="1" dirty="0">
              <a:latin typeface="+mn-ea"/>
            </a:endParaRPr>
          </a:p>
          <a:p>
            <a:r>
              <a:rPr lang="zh-CN" altLang="en-US" sz="2400" b="1" dirty="0">
                <a:latin typeface="+mn-ea"/>
              </a:rPr>
              <a:t>体式显微镜</a:t>
            </a:r>
            <a:r>
              <a:rPr lang="en-US" altLang="zh-CN" sz="2400" b="1" dirty="0">
                <a:latin typeface="+mn-ea"/>
              </a:rPr>
              <a:t> (E\D) ; </a:t>
            </a:r>
            <a:r>
              <a:rPr lang="zh-CN" altLang="en-US" sz="2400" b="1" dirty="0">
                <a:latin typeface="+mn-ea"/>
              </a:rPr>
              <a:t>万向</a:t>
            </a:r>
            <a:r>
              <a:rPr lang="zh-CN" altLang="en-US" sz="2400" b="1" dirty="0">
                <a:latin typeface="+mn-ea"/>
                <a:sym typeface="+mn-ea"/>
              </a:rPr>
              <a:t>体式显微镜</a:t>
            </a:r>
            <a:r>
              <a:rPr lang="en-US" altLang="zh-CN" sz="2400" b="1" dirty="0">
                <a:latin typeface="+mn-ea"/>
                <a:sym typeface="+mn-ea"/>
              </a:rPr>
              <a:t> (E\L\M) </a:t>
            </a:r>
            <a:r>
              <a:rPr lang="zh-CN" altLang="en-US" sz="2400" b="1" dirty="0">
                <a:latin typeface="+mn-ea"/>
                <a:sym typeface="+mn-ea"/>
              </a:rPr>
              <a:t>；</a:t>
            </a:r>
            <a:endParaRPr lang="en-US" altLang="zh-CN" sz="2400" b="1" dirty="0">
              <a:latin typeface="+mn-ea"/>
              <a:sym typeface="+mn-ea"/>
            </a:endParaRPr>
          </a:p>
          <a:p>
            <a:r>
              <a:rPr lang="en-US" altLang="zh-CN" sz="2400" b="1" dirty="0">
                <a:latin typeface="+mn-ea"/>
                <a:sym typeface="+mn-ea"/>
              </a:rPr>
              <a:t>脑立体定位仪+微型手持颅钻  (E\D) </a:t>
            </a:r>
            <a:r>
              <a:rPr lang="zh-CN" altLang="en-US" sz="2400" b="1" dirty="0">
                <a:latin typeface="+mn-ea"/>
                <a:sym typeface="+mn-ea"/>
              </a:rPr>
              <a:t>；</a:t>
            </a:r>
            <a:endParaRPr lang="zh-CN" altLang="en-US" sz="2400" b="1" dirty="0">
              <a:latin typeface="+mn-ea"/>
            </a:endParaRPr>
          </a:p>
          <a:p>
            <a:r>
              <a:rPr lang="zh-CN" altLang="en-US" sz="2400" b="1" dirty="0">
                <a:latin typeface="+mn-ea"/>
              </a:rPr>
              <a:t>热垫</a:t>
            </a:r>
            <a:r>
              <a:rPr lang="en-US" altLang="zh-CN" sz="2400" b="1" dirty="0">
                <a:latin typeface="+mn-ea"/>
              </a:rPr>
              <a:t> </a:t>
            </a:r>
            <a:r>
              <a:rPr lang="en-US" altLang="zh-CN" sz="2400" b="1" dirty="0">
                <a:latin typeface="+mn-ea"/>
                <a:sym typeface="+mn-ea"/>
              </a:rPr>
              <a:t>(E\D\L\M) </a:t>
            </a:r>
            <a:r>
              <a:rPr lang="zh-CN" altLang="en-US" sz="2400" b="1" dirty="0">
                <a:latin typeface="+mn-ea"/>
                <a:sym typeface="+mn-ea"/>
              </a:rPr>
              <a:t>；</a:t>
            </a:r>
            <a:endParaRPr lang="en-US" altLang="zh-CN" sz="2400" b="1" dirty="0">
              <a:latin typeface="+mn-ea"/>
            </a:endParaRPr>
          </a:p>
          <a:p>
            <a:r>
              <a:rPr lang="en-US" altLang="zh-CN" sz="2400" b="1" dirty="0">
                <a:latin typeface="+mn-ea"/>
                <a:sym typeface="+mn-ea"/>
              </a:rPr>
              <a:t>玻璃珠灭菌器 (E</a:t>
            </a:r>
            <a:r>
              <a:rPr lang="en-US" altLang="zh-CN" sz="2400" b="1" dirty="0">
                <a:latin typeface="+mn-ea"/>
                <a:sym typeface="+mn-ea"/>
              </a:rPr>
              <a:t>\D</a:t>
            </a:r>
            <a:r>
              <a:rPr lang="en-US" altLang="zh-CN" sz="2400" b="1" dirty="0">
                <a:latin typeface="+mn-ea"/>
                <a:sym typeface="+mn-ea"/>
              </a:rPr>
              <a:t>) </a:t>
            </a:r>
            <a:r>
              <a:rPr lang="zh-CN" altLang="en-US" sz="2400" b="1" dirty="0">
                <a:latin typeface="+mn-ea"/>
                <a:sym typeface="+mn-ea"/>
              </a:rPr>
              <a:t>；</a:t>
            </a:r>
            <a:endParaRPr lang="en-US" altLang="zh-CN" sz="2400" b="1" dirty="0">
              <a:latin typeface="+mn-ea"/>
            </a:endParaRPr>
          </a:p>
          <a:p>
            <a:r>
              <a:rPr lang="zh-CN" altLang="en-US" sz="2400" b="1" dirty="0">
                <a:latin typeface="+mn-ea"/>
              </a:rPr>
              <a:t>剪刀、镊子、游标卡尺、</a:t>
            </a:r>
            <a:r>
              <a:rPr lang="en-US" altLang="zh-CN" sz="2400" b="1" dirty="0">
                <a:latin typeface="+mn-ea"/>
              </a:rPr>
              <a:t>EP</a:t>
            </a:r>
            <a:r>
              <a:rPr lang="zh-CN" altLang="en-US" sz="2400" b="1" dirty="0">
                <a:latin typeface="+mn-ea"/>
              </a:rPr>
              <a:t>管、管架、酒精棉球、</a:t>
            </a:r>
            <a:r>
              <a:rPr lang="en-US" altLang="zh-CN" sz="2400" b="1" dirty="0">
                <a:latin typeface="+mn-ea"/>
              </a:rPr>
              <a:t>1</a:t>
            </a:r>
            <a:r>
              <a:rPr lang="zh-CN" altLang="en-US" sz="2400" b="1" dirty="0">
                <a:latin typeface="+mn-ea"/>
              </a:rPr>
              <a:t>毫升注射器</a:t>
            </a:r>
            <a:endParaRPr lang="en-US" altLang="zh-CN" sz="2400" b="1" dirty="0">
              <a:latin typeface="+mn-ea"/>
            </a:endParaRPr>
          </a:p>
          <a:p>
            <a:endParaRPr lang="en-US" altLang="zh-CN" sz="2400" b="1" dirty="0">
              <a:latin typeface="+mn-ea"/>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450" y="859155"/>
            <a:ext cx="4288790" cy="2976245"/>
          </a:xfrm>
          <a:prstGeom prst="rect">
            <a:avLst/>
          </a:prstGeom>
        </p:spPr>
      </p:pic>
      <p:sp>
        <p:nvSpPr>
          <p:cNvPr id="5" name="灯片编号占位符 4"/>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3" name="内容占位符 2"/>
          <p:cNvSpPr>
            <a:spLocks noGrp="1"/>
          </p:cNvSpPr>
          <p:nvPr>
            <p:custDataLst>
              <p:tags r:id="rId3"/>
            </p:custDataLst>
          </p:nvPr>
        </p:nvSpPr>
        <p:spPr>
          <a:xfrm>
            <a:off x="67565" y="280651"/>
            <a:ext cx="8096720" cy="578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buClrTx/>
              <a:buSzTx/>
              <a:buNone/>
            </a:pPr>
            <a:r>
              <a:rPr lang="zh-CN" altLang="en-US" b="1" dirty="0">
                <a:latin typeface="华文楷体" panose="02010600040101010101" pitchFamily="2" charset="-122"/>
                <a:ea typeface="华文楷体" panose="02010600040101010101" pitchFamily="2" charset="-122"/>
                <a:sym typeface="+mn-ea"/>
              </a:rPr>
              <a:t>8.7</a:t>
            </a:r>
            <a:r>
              <a:rPr lang="en-US" altLang="zh-CN" b="1" dirty="0">
                <a:latin typeface="华文楷体" panose="02010600040101010101" pitchFamily="2" charset="-122"/>
                <a:ea typeface="华文楷体" panose="02010600040101010101" pitchFamily="2" charset="-122"/>
                <a:sym typeface="+mn-ea"/>
              </a:rPr>
              <a:t> </a:t>
            </a:r>
            <a:r>
              <a:rPr lang="zh-CN" altLang="en-US" b="1" dirty="0">
                <a:latin typeface="华文楷体" panose="02010600040101010101" pitchFamily="2" charset="-122"/>
                <a:ea typeface="华文楷体" panose="02010600040101010101" pitchFamily="2" charset="-122"/>
                <a:sym typeface="+mn-ea"/>
              </a:rPr>
              <a:t>设施内其它仪器和</a:t>
            </a:r>
            <a:r>
              <a:rPr lang="zh-CN" altLang="en-US" b="1" dirty="0">
                <a:latin typeface="华文楷体" panose="02010600040101010101" pitchFamily="2" charset="-122"/>
                <a:ea typeface="华文楷体" panose="02010600040101010101" pitchFamily="2" charset="-122"/>
                <a:sym typeface="+mn-ea"/>
              </a:rPr>
              <a:t>用品</a:t>
            </a:r>
            <a:endParaRPr lang="zh-CN" altLang="en-US" b="1" dirty="0">
              <a:latin typeface="华文楷体" panose="02010600040101010101" pitchFamily="2" charset="-122"/>
              <a:ea typeface="华文楷体" panose="02010600040101010101" pitchFamily="2" charset="-122"/>
              <a:sym typeface="+mn-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normAutofit/>
          </a:bodyPr>
          <a:lstStyle/>
          <a:p>
            <a:fld id="{E2C80E3E-43DC-4E3A-9F7F-5FCC184A1D6A}" type="slidenum">
              <a:rPr lang="zh-CN" altLang="en-US" smtClean="0"/>
            </a:fld>
            <a:endParaRPr lang="zh-CN" altLang="en-US"/>
          </a:p>
        </p:txBody>
      </p:sp>
      <p:sp>
        <p:nvSpPr>
          <p:cNvPr id="7" name="圆角矩形 6"/>
          <p:cNvSpPr/>
          <p:nvPr/>
        </p:nvSpPr>
        <p:spPr>
          <a:xfrm>
            <a:off x="8934203" y="407558"/>
            <a:ext cx="1733797" cy="58616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lumMod val="85000"/>
                    <a:lumOff val="15000"/>
                  </a:schemeClr>
                </a:solidFill>
                <a:latin typeface="华文行楷" panose="02010800040101010101" pitchFamily="2" charset="-122"/>
                <a:ea typeface="华文行楷" panose="02010800040101010101" pitchFamily="2" charset="-122"/>
              </a:rPr>
              <a:t>饲养部办公室</a:t>
            </a:r>
            <a:r>
              <a:rPr lang="en-US" altLang="zh-CN" b="1" dirty="0">
                <a:solidFill>
                  <a:schemeClr val="tx1">
                    <a:lumMod val="85000"/>
                    <a:lumOff val="15000"/>
                  </a:schemeClr>
                </a:solidFill>
                <a:latin typeface="华文行楷" panose="02010800040101010101" pitchFamily="2" charset="-122"/>
                <a:ea typeface="华文行楷" panose="02010800040101010101" pitchFamily="2" charset="-122"/>
              </a:rPr>
              <a:t>113</a:t>
            </a:r>
            <a:endParaRPr lang="en-US" altLang="zh-CN" b="1" dirty="0">
              <a:solidFill>
                <a:schemeClr val="tx1">
                  <a:lumMod val="85000"/>
                  <a:lumOff val="15000"/>
                </a:schemeClr>
              </a:solidFill>
              <a:latin typeface="华文行楷" panose="02010800040101010101" pitchFamily="2" charset="-122"/>
              <a:ea typeface="华文行楷" panose="02010800040101010101" pitchFamily="2" charset="-122"/>
            </a:endParaRPr>
          </a:p>
        </p:txBody>
      </p:sp>
      <p:sp>
        <p:nvSpPr>
          <p:cNvPr id="8" name="矩形 7"/>
          <p:cNvSpPr/>
          <p:nvPr/>
        </p:nvSpPr>
        <p:spPr>
          <a:xfrm>
            <a:off x="2996540" y="2733906"/>
            <a:ext cx="523802" cy="1888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rPr>
              <a:t>饲养费</a:t>
            </a:r>
            <a:endParaRPr lang="en-US" altLang="zh-CN" sz="2400" dirty="0">
              <a:solidFill>
                <a:schemeClr val="tx1">
                  <a:lumMod val="95000"/>
                  <a:lumOff val="5000"/>
                </a:schemeClr>
              </a:solidFill>
              <a:latin typeface="华文行楷" panose="02010800040101010101" pitchFamily="2" charset="-122"/>
              <a:ea typeface="华文行楷" panose="02010800040101010101" pitchFamily="2" charset="-122"/>
            </a:endParaRPr>
          </a:p>
        </p:txBody>
      </p:sp>
      <p:sp>
        <p:nvSpPr>
          <p:cNvPr id="9" name="矩形 8"/>
          <p:cNvSpPr/>
          <p:nvPr/>
        </p:nvSpPr>
        <p:spPr>
          <a:xfrm>
            <a:off x="4932204" y="2999101"/>
            <a:ext cx="448972" cy="1429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rPr>
              <a:t>取明细</a:t>
            </a:r>
            <a:endParaRPr lang="en-US" altLang="zh-CN" sz="2400" dirty="0">
              <a:solidFill>
                <a:schemeClr val="tx1">
                  <a:lumMod val="95000"/>
                  <a:lumOff val="5000"/>
                </a:schemeClr>
              </a:solidFill>
              <a:latin typeface="华文行楷" panose="02010800040101010101" pitchFamily="2" charset="-122"/>
              <a:ea typeface="华文行楷" panose="02010800040101010101" pitchFamily="2" charset="-122"/>
            </a:endParaRPr>
          </a:p>
        </p:txBody>
      </p:sp>
      <p:sp>
        <p:nvSpPr>
          <p:cNvPr id="10" name="矩形 9"/>
          <p:cNvSpPr/>
          <p:nvPr/>
        </p:nvSpPr>
        <p:spPr>
          <a:xfrm>
            <a:off x="5916525" y="3197849"/>
            <a:ext cx="525199" cy="1429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rPr>
              <a:t>完成缴费</a:t>
            </a:r>
            <a:endParaRPr lang="en-US" altLang="zh-CN" sz="2400" dirty="0">
              <a:solidFill>
                <a:schemeClr val="tx1">
                  <a:lumMod val="95000"/>
                  <a:lumOff val="5000"/>
                </a:schemeClr>
              </a:solidFill>
              <a:latin typeface="华文行楷" panose="02010800040101010101" pitchFamily="2" charset="-122"/>
              <a:ea typeface="华文行楷" panose="02010800040101010101" pitchFamily="2" charset="-122"/>
            </a:endParaRPr>
          </a:p>
        </p:txBody>
      </p:sp>
      <p:cxnSp>
        <p:nvCxnSpPr>
          <p:cNvPr id="13" name="直接箭头连接符 12"/>
          <p:cNvCxnSpPr/>
          <p:nvPr/>
        </p:nvCxnSpPr>
        <p:spPr>
          <a:xfrm>
            <a:off x="1963384" y="2532286"/>
            <a:ext cx="7183567" cy="18545"/>
          </a:xfrm>
          <a:prstGeom prst="straightConnector1">
            <a:avLst/>
          </a:prstGeom>
          <a:ln w="38100">
            <a:prstDash val="dash"/>
            <a:tailEnd type="arrow"/>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2129642" y="1784692"/>
            <a:ext cx="2112014" cy="76613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95000"/>
                    <a:lumOff val="5000"/>
                  </a:schemeClr>
                </a:solidFill>
              </a:rPr>
              <a:t>N</a:t>
            </a:r>
            <a:r>
              <a:rPr lang="zh-CN" altLang="en-US" dirty="0">
                <a:solidFill>
                  <a:schemeClr val="tx1">
                    <a:lumMod val="95000"/>
                    <a:lumOff val="5000"/>
                  </a:schemeClr>
                </a:solidFill>
              </a:rPr>
              <a:t>月</a:t>
            </a:r>
            <a:endParaRPr lang="zh-CN" altLang="en-US" dirty="0">
              <a:solidFill>
                <a:schemeClr val="tx1">
                  <a:lumMod val="95000"/>
                  <a:lumOff val="5000"/>
                </a:schemeClr>
              </a:solidFill>
            </a:endParaRPr>
          </a:p>
        </p:txBody>
      </p:sp>
      <p:sp>
        <p:nvSpPr>
          <p:cNvPr id="15" name="矩形 14"/>
          <p:cNvSpPr/>
          <p:nvPr/>
        </p:nvSpPr>
        <p:spPr>
          <a:xfrm>
            <a:off x="4241657" y="1769423"/>
            <a:ext cx="2032851" cy="76613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95000"/>
                    <a:lumOff val="5000"/>
                  </a:schemeClr>
                </a:solidFill>
              </a:rPr>
              <a:t>N+1</a:t>
            </a:r>
            <a:r>
              <a:rPr lang="zh-CN" altLang="en-US" dirty="0">
                <a:solidFill>
                  <a:schemeClr val="tx1">
                    <a:lumMod val="95000"/>
                    <a:lumOff val="5000"/>
                  </a:schemeClr>
                </a:solidFill>
              </a:rPr>
              <a:t>月</a:t>
            </a:r>
            <a:endParaRPr lang="zh-CN" altLang="en-US" dirty="0">
              <a:solidFill>
                <a:schemeClr val="tx1">
                  <a:lumMod val="95000"/>
                  <a:lumOff val="5000"/>
                </a:schemeClr>
              </a:solidFill>
            </a:endParaRPr>
          </a:p>
        </p:txBody>
      </p:sp>
      <p:sp>
        <p:nvSpPr>
          <p:cNvPr id="16" name="矩形 15"/>
          <p:cNvSpPr/>
          <p:nvPr/>
        </p:nvSpPr>
        <p:spPr>
          <a:xfrm>
            <a:off x="6179124" y="1769423"/>
            <a:ext cx="2398819" cy="76286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95000"/>
                    <a:lumOff val="5000"/>
                  </a:schemeClr>
                </a:solidFill>
              </a:rPr>
              <a:t>N+2</a:t>
            </a:r>
            <a:r>
              <a:rPr lang="zh-CN" altLang="en-US" dirty="0">
                <a:solidFill>
                  <a:schemeClr val="tx1">
                    <a:lumMod val="95000"/>
                    <a:lumOff val="5000"/>
                  </a:schemeClr>
                </a:solidFill>
              </a:rPr>
              <a:t>月</a:t>
            </a:r>
            <a:endParaRPr lang="zh-CN" altLang="en-US" dirty="0">
              <a:solidFill>
                <a:schemeClr val="tx1">
                  <a:lumMod val="95000"/>
                  <a:lumOff val="5000"/>
                </a:schemeClr>
              </a:solidFill>
            </a:endParaRPr>
          </a:p>
        </p:txBody>
      </p:sp>
      <p:cxnSp>
        <p:nvCxnSpPr>
          <p:cNvPr id="18" name="直接连接符 17"/>
          <p:cNvCxnSpPr/>
          <p:nvPr/>
        </p:nvCxnSpPr>
        <p:spPr>
          <a:xfrm>
            <a:off x="5154975" y="2555512"/>
            <a:ext cx="0" cy="573691"/>
          </a:xfrm>
          <a:prstGeom prst="line">
            <a:avLst/>
          </a:prstGeom>
          <a:ln w="28575">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3243941" y="2494583"/>
            <a:ext cx="0" cy="623269"/>
          </a:xfrm>
          <a:prstGeom prst="line">
            <a:avLst/>
          </a:prstGeom>
          <a:ln w="28575">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6179124" y="2493955"/>
            <a:ext cx="0" cy="623269"/>
          </a:xfrm>
          <a:prstGeom prst="line">
            <a:avLst/>
          </a:prstGeom>
          <a:ln w="28575">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7735425" y="3099465"/>
            <a:ext cx="823126" cy="2135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rtlCol="0" anchor="ctr"/>
          <a:lstStyle/>
          <a:p>
            <a:r>
              <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rPr>
              <a:t>失信名单</a:t>
            </a:r>
            <a:endParaRPr lang="en-US" altLang="zh-CN" sz="2400" dirty="0">
              <a:solidFill>
                <a:schemeClr val="tx1">
                  <a:lumMod val="95000"/>
                  <a:lumOff val="5000"/>
                </a:schemeClr>
              </a:solidFill>
              <a:latin typeface="华文行楷" panose="02010800040101010101" pitchFamily="2" charset="-122"/>
              <a:ea typeface="华文行楷" panose="02010800040101010101" pitchFamily="2" charset="-122"/>
            </a:endParaRPr>
          </a:p>
        </p:txBody>
      </p:sp>
      <p:cxnSp>
        <p:nvCxnSpPr>
          <p:cNvPr id="23" name="直接连接符 22"/>
          <p:cNvCxnSpPr/>
          <p:nvPr/>
        </p:nvCxnSpPr>
        <p:spPr>
          <a:xfrm>
            <a:off x="8610125" y="2607020"/>
            <a:ext cx="0" cy="623269"/>
          </a:xfrm>
          <a:prstGeom prst="line">
            <a:avLst/>
          </a:prstGeom>
          <a:ln w="28575">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6689778" y="2123435"/>
            <a:ext cx="461426" cy="235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7748254" y="2312784"/>
            <a:ext cx="829688" cy="2313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solidFill>
              </a:rPr>
              <a:t>第</a:t>
            </a:r>
            <a:r>
              <a:rPr lang="en-US" altLang="zh-CN" sz="1400" b="1" dirty="0">
                <a:solidFill>
                  <a:schemeClr val="tx1"/>
                </a:solidFill>
              </a:rPr>
              <a:t>20</a:t>
            </a:r>
            <a:r>
              <a:rPr lang="zh-CN" altLang="en-US" sz="1400" b="1" dirty="0">
                <a:solidFill>
                  <a:schemeClr val="tx1"/>
                </a:solidFill>
              </a:rPr>
              <a:t>日</a:t>
            </a:r>
            <a:endParaRPr lang="zh-CN" altLang="en-US" sz="1400" b="1" dirty="0">
              <a:solidFill>
                <a:schemeClr val="tx1"/>
              </a:solidFill>
            </a:endParaRPr>
          </a:p>
        </p:txBody>
      </p:sp>
      <p:sp>
        <p:nvSpPr>
          <p:cNvPr id="28" name="矩形 27"/>
          <p:cNvSpPr/>
          <p:nvPr/>
        </p:nvSpPr>
        <p:spPr>
          <a:xfrm>
            <a:off x="6179125" y="2312171"/>
            <a:ext cx="699374" cy="2293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solidFill>
              </a:rPr>
              <a:t>第</a:t>
            </a:r>
            <a:r>
              <a:rPr lang="en-US" altLang="zh-CN" sz="1400" b="1" dirty="0">
                <a:solidFill>
                  <a:schemeClr val="tx1"/>
                </a:solidFill>
              </a:rPr>
              <a:t>5</a:t>
            </a:r>
            <a:r>
              <a:rPr lang="zh-CN" altLang="en-US" sz="1400" b="1" dirty="0">
                <a:solidFill>
                  <a:schemeClr val="tx1"/>
                </a:solidFill>
              </a:rPr>
              <a:t>日</a:t>
            </a:r>
            <a:endParaRPr lang="zh-CN" altLang="en-US" sz="1400" b="1" dirty="0">
              <a:solidFill>
                <a:schemeClr val="tx1"/>
              </a:solidFill>
            </a:endParaRPr>
          </a:p>
        </p:txBody>
      </p:sp>
      <p:cxnSp>
        <p:nvCxnSpPr>
          <p:cNvPr id="29" name="直接连接符 28"/>
          <p:cNvCxnSpPr/>
          <p:nvPr/>
        </p:nvCxnSpPr>
        <p:spPr>
          <a:xfrm>
            <a:off x="6667953" y="2596904"/>
            <a:ext cx="0" cy="623269"/>
          </a:xfrm>
          <a:prstGeom prst="line">
            <a:avLst/>
          </a:prstGeom>
          <a:ln w="28575">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6303829" y="2801047"/>
            <a:ext cx="785702" cy="2574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rPr>
              <a:t>催缴告知函</a:t>
            </a:r>
            <a:endParaRPr lang="en-US" altLang="zh-CN" sz="2400" dirty="0">
              <a:solidFill>
                <a:schemeClr val="tx1">
                  <a:lumMod val="95000"/>
                  <a:lumOff val="5000"/>
                </a:schemeClr>
              </a:solidFill>
              <a:latin typeface="华文行楷" panose="02010800040101010101" pitchFamily="2" charset="-122"/>
              <a:ea typeface="华文行楷" panose="02010800040101010101" pitchFamily="2" charset="-122"/>
            </a:endParaRPr>
          </a:p>
        </p:txBody>
      </p:sp>
      <p:sp>
        <p:nvSpPr>
          <p:cNvPr id="43" name="矩形 42"/>
          <p:cNvSpPr/>
          <p:nvPr/>
        </p:nvSpPr>
        <p:spPr>
          <a:xfrm>
            <a:off x="4241657" y="2312171"/>
            <a:ext cx="913319" cy="2433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solidFill>
              </a:rPr>
              <a:t>第</a:t>
            </a:r>
            <a:r>
              <a:rPr lang="en-US" altLang="zh-CN" sz="1400" b="1" dirty="0">
                <a:solidFill>
                  <a:schemeClr val="tx1"/>
                </a:solidFill>
              </a:rPr>
              <a:t>15</a:t>
            </a:r>
            <a:r>
              <a:rPr lang="zh-CN" altLang="en-US" sz="1400" b="1" dirty="0">
                <a:solidFill>
                  <a:schemeClr val="tx1"/>
                </a:solidFill>
              </a:rPr>
              <a:t>日</a:t>
            </a:r>
            <a:endParaRPr lang="zh-CN" altLang="en-US" sz="1400" b="1" dirty="0">
              <a:solidFill>
                <a:schemeClr val="tx1"/>
              </a:solidFill>
            </a:endParaRPr>
          </a:p>
        </p:txBody>
      </p:sp>
      <p:sp>
        <p:nvSpPr>
          <p:cNvPr id="44" name="矩形 43"/>
          <p:cNvSpPr/>
          <p:nvPr/>
        </p:nvSpPr>
        <p:spPr>
          <a:xfrm>
            <a:off x="5156690" y="2312171"/>
            <a:ext cx="1022434" cy="2433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solidFill>
              </a:rPr>
              <a:t>月底前</a:t>
            </a:r>
            <a:endParaRPr lang="zh-CN" altLang="en-US" sz="1400" b="1" dirty="0">
              <a:solidFill>
                <a:schemeClr val="tx1"/>
              </a:solidFill>
            </a:endParaRPr>
          </a:p>
        </p:txBody>
      </p:sp>
      <p:sp>
        <p:nvSpPr>
          <p:cNvPr id="46" name="矩形 45"/>
          <p:cNvSpPr/>
          <p:nvPr/>
        </p:nvSpPr>
        <p:spPr>
          <a:xfrm>
            <a:off x="8432116" y="2983818"/>
            <a:ext cx="2235883" cy="539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altLang="zh-CN" dirty="0">
                <a:solidFill>
                  <a:srgbClr val="FF0000"/>
                </a:solidFill>
                <a:latin typeface="华文行楷" panose="02010800040101010101" pitchFamily="2" charset="-122"/>
                <a:ea typeface="华文行楷" panose="02010800040101010101" pitchFamily="2" charset="-122"/>
              </a:rPr>
              <a:t>1.</a:t>
            </a:r>
            <a:r>
              <a:rPr lang="zh-CN" altLang="en-US" dirty="0">
                <a:solidFill>
                  <a:srgbClr val="FF0000"/>
                </a:solidFill>
                <a:latin typeface="华文行楷" panose="02010800040101010101" pitchFamily="2" charset="-122"/>
                <a:ea typeface="华文行楷" panose="02010800040101010101" pitchFamily="2" charset="-122"/>
              </a:rPr>
              <a:t>动物视为无主处理</a:t>
            </a:r>
            <a:endParaRPr lang="en-US" altLang="zh-CN" dirty="0">
              <a:solidFill>
                <a:srgbClr val="FF0000"/>
              </a:solidFill>
              <a:latin typeface="华文行楷" panose="02010800040101010101" pitchFamily="2" charset="-122"/>
              <a:ea typeface="华文行楷" panose="02010800040101010101" pitchFamily="2" charset="-122"/>
            </a:endParaRPr>
          </a:p>
        </p:txBody>
      </p:sp>
      <p:sp>
        <p:nvSpPr>
          <p:cNvPr id="47" name="矩形 46"/>
          <p:cNvSpPr/>
          <p:nvPr/>
        </p:nvSpPr>
        <p:spPr>
          <a:xfrm>
            <a:off x="8377804" y="3708394"/>
            <a:ext cx="2135816" cy="539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altLang="zh-CN" dirty="0">
                <a:solidFill>
                  <a:srgbClr val="FF0000"/>
                </a:solidFill>
                <a:latin typeface="华文行楷" panose="02010800040101010101" pitchFamily="2" charset="-122"/>
                <a:ea typeface="华文行楷" panose="02010800040101010101" pitchFamily="2" charset="-122"/>
              </a:rPr>
              <a:t>2.</a:t>
            </a:r>
            <a:r>
              <a:rPr lang="zh-CN" altLang="en-US" dirty="0">
                <a:solidFill>
                  <a:srgbClr val="FF0000"/>
                </a:solidFill>
                <a:latin typeface="华文行楷" panose="02010800040101010101" pitchFamily="2" charset="-122"/>
                <a:ea typeface="华文行楷" panose="02010800040101010101" pitchFamily="2" charset="-122"/>
              </a:rPr>
              <a:t>债务追缴</a:t>
            </a:r>
            <a:endParaRPr lang="en-US" altLang="zh-CN" dirty="0">
              <a:solidFill>
                <a:srgbClr val="FF0000"/>
              </a:solidFill>
              <a:latin typeface="华文行楷" panose="02010800040101010101" pitchFamily="2" charset="-122"/>
              <a:ea typeface="华文行楷" panose="02010800040101010101" pitchFamily="2" charset="-122"/>
            </a:endParaRPr>
          </a:p>
        </p:txBody>
      </p:sp>
      <p:sp>
        <p:nvSpPr>
          <p:cNvPr id="48" name="矩形 47"/>
          <p:cNvSpPr/>
          <p:nvPr/>
        </p:nvSpPr>
        <p:spPr>
          <a:xfrm>
            <a:off x="8341977" y="4524027"/>
            <a:ext cx="2207269" cy="539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altLang="zh-CN" dirty="0">
                <a:solidFill>
                  <a:srgbClr val="FF0000"/>
                </a:solidFill>
                <a:latin typeface="华文行楷" panose="02010800040101010101" pitchFamily="2" charset="-122"/>
                <a:ea typeface="华文行楷" panose="02010800040101010101" pitchFamily="2" charset="-122"/>
              </a:rPr>
              <a:t>3.</a:t>
            </a:r>
            <a:r>
              <a:rPr lang="zh-CN" altLang="en-US" dirty="0">
                <a:solidFill>
                  <a:srgbClr val="FF0000"/>
                </a:solidFill>
                <a:latin typeface="华文行楷" panose="02010800040101010101" pitchFamily="2" charset="-122"/>
                <a:ea typeface="华文行楷" panose="02010800040101010101" pitchFamily="2" charset="-122"/>
              </a:rPr>
              <a:t>一年内不接收申请</a:t>
            </a:r>
            <a:endParaRPr lang="en-US" altLang="zh-CN" dirty="0">
              <a:solidFill>
                <a:srgbClr val="FF0000"/>
              </a:solidFill>
              <a:latin typeface="华文行楷" panose="02010800040101010101" pitchFamily="2" charset="-122"/>
              <a:ea typeface="华文行楷" panose="02010800040101010101" pitchFamily="2" charset="-122"/>
            </a:endParaRPr>
          </a:p>
        </p:txBody>
      </p:sp>
      <p:sp>
        <p:nvSpPr>
          <p:cNvPr id="51" name="左大括号 50"/>
          <p:cNvSpPr/>
          <p:nvPr/>
        </p:nvSpPr>
        <p:spPr>
          <a:xfrm>
            <a:off x="8211380" y="3230288"/>
            <a:ext cx="261192" cy="154844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2" name="矩形 51"/>
          <p:cNvSpPr/>
          <p:nvPr/>
        </p:nvSpPr>
        <p:spPr>
          <a:xfrm>
            <a:off x="6878497" y="2312784"/>
            <a:ext cx="869758" cy="2313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solidFill>
              </a:rPr>
              <a:t>第</a:t>
            </a:r>
            <a:r>
              <a:rPr lang="en-US" altLang="zh-CN" sz="1400" b="1" dirty="0">
                <a:solidFill>
                  <a:schemeClr val="tx1"/>
                </a:solidFill>
              </a:rPr>
              <a:t>10</a:t>
            </a:r>
            <a:r>
              <a:rPr lang="zh-CN" altLang="en-US" sz="1400" b="1" dirty="0">
                <a:solidFill>
                  <a:schemeClr val="tx1"/>
                </a:solidFill>
              </a:rPr>
              <a:t>日</a:t>
            </a:r>
            <a:endParaRPr lang="zh-CN" altLang="en-US" sz="1400" b="1" dirty="0">
              <a:solidFill>
                <a:schemeClr val="tx1"/>
              </a:solidFill>
            </a:endParaRPr>
          </a:p>
        </p:txBody>
      </p:sp>
      <p:cxnSp>
        <p:nvCxnSpPr>
          <p:cNvPr id="53" name="直接连接符 52"/>
          <p:cNvCxnSpPr/>
          <p:nvPr/>
        </p:nvCxnSpPr>
        <p:spPr>
          <a:xfrm>
            <a:off x="7162218" y="2562092"/>
            <a:ext cx="0" cy="623269"/>
          </a:xfrm>
          <a:prstGeom prst="line">
            <a:avLst/>
          </a:prstGeom>
          <a:ln w="28575">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54" name="矩形 53"/>
          <p:cNvSpPr/>
          <p:nvPr/>
        </p:nvSpPr>
        <p:spPr>
          <a:xfrm>
            <a:off x="6920491" y="2983817"/>
            <a:ext cx="649199" cy="1104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rPr>
              <a:t>禁入</a:t>
            </a:r>
            <a:endParaRPr lang="en-US" altLang="zh-CN" sz="2400" dirty="0">
              <a:solidFill>
                <a:schemeClr val="tx1">
                  <a:lumMod val="95000"/>
                  <a:lumOff val="5000"/>
                </a:schemeClr>
              </a:solidFill>
              <a:latin typeface="华文行楷" panose="02010800040101010101" pitchFamily="2" charset="-122"/>
              <a:ea typeface="华文行楷" panose="02010800040101010101" pitchFamily="2" charset="-122"/>
            </a:endParaRPr>
          </a:p>
        </p:txBody>
      </p:sp>
      <p:sp>
        <p:nvSpPr>
          <p:cNvPr id="6" name="右大括号 5"/>
          <p:cNvSpPr/>
          <p:nvPr/>
        </p:nvSpPr>
        <p:spPr>
          <a:xfrm rot="16200000">
            <a:off x="7151076" y="3658149"/>
            <a:ext cx="324600" cy="71007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矩形 10"/>
          <p:cNvSpPr/>
          <p:nvPr/>
        </p:nvSpPr>
        <p:spPr>
          <a:xfrm>
            <a:off x="6801740" y="4438272"/>
            <a:ext cx="392886" cy="13806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FF0000"/>
                </a:solidFill>
                <a:latin typeface="华文行楷" panose="02010800040101010101" pitchFamily="2" charset="-122"/>
                <a:ea typeface="华文行楷" panose="02010800040101010101" pitchFamily="2" charset="-122"/>
              </a:rPr>
              <a:t>全组人员禁入</a:t>
            </a:r>
            <a:endParaRPr lang="zh-CN" altLang="en-US" dirty="0">
              <a:solidFill>
                <a:srgbClr val="FF0000"/>
              </a:solidFill>
              <a:latin typeface="华文行楷" panose="02010800040101010101" pitchFamily="2" charset="-122"/>
              <a:ea typeface="华文行楷" panose="02010800040101010101" pitchFamily="2" charset="-122"/>
            </a:endParaRPr>
          </a:p>
        </p:txBody>
      </p:sp>
      <p:sp>
        <p:nvSpPr>
          <p:cNvPr id="36" name="矩形 35"/>
          <p:cNvSpPr/>
          <p:nvPr/>
        </p:nvSpPr>
        <p:spPr>
          <a:xfrm>
            <a:off x="7089531" y="4454550"/>
            <a:ext cx="392886" cy="1633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FF0000"/>
                </a:solidFill>
                <a:latin typeface="华文行楷" panose="02010800040101010101" pitchFamily="2" charset="-122"/>
                <a:ea typeface="华文行楷" panose="02010800040101010101" pitchFamily="2" charset="-122"/>
              </a:rPr>
              <a:t>暂停进动物审批</a:t>
            </a:r>
            <a:endParaRPr lang="zh-CN" altLang="en-US" dirty="0">
              <a:solidFill>
                <a:srgbClr val="FF0000"/>
              </a:solidFill>
              <a:latin typeface="华文行楷" panose="02010800040101010101" pitchFamily="2" charset="-122"/>
              <a:ea typeface="华文行楷" panose="02010800040101010101" pitchFamily="2" charset="-122"/>
            </a:endParaRPr>
          </a:p>
        </p:txBody>
      </p:sp>
      <p:sp>
        <p:nvSpPr>
          <p:cNvPr id="37" name="矩形 36"/>
          <p:cNvSpPr/>
          <p:nvPr/>
        </p:nvSpPr>
        <p:spPr>
          <a:xfrm>
            <a:off x="7470542" y="4347675"/>
            <a:ext cx="392886" cy="105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FF0000"/>
                </a:solidFill>
                <a:latin typeface="华文行楷" panose="02010800040101010101" pitchFamily="2" charset="-122"/>
                <a:ea typeface="华文行楷" panose="02010800040101010101" pitchFamily="2" charset="-122"/>
              </a:rPr>
              <a:t>暂停代繁</a:t>
            </a:r>
            <a:endParaRPr lang="zh-CN" altLang="en-US" dirty="0">
              <a:solidFill>
                <a:srgbClr val="FF0000"/>
              </a:solidFill>
              <a:latin typeface="华文行楷" panose="02010800040101010101" pitchFamily="2" charset="-122"/>
              <a:ea typeface="华文行楷" panose="02010800040101010101" pitchFamily="2" charset="-122"/>
            </a:endParaRPr>
          </a:p>
        </p:txBody>
      </p:sp>
      <p:sp>
        <p:nvSpPr>
          <p:cNvPr id="38" name="圆角矩形 37"/>
          <p:cNvSpPr/>
          <p:nvPr/>
        </p:nvSpPr>
        <p:spPr>
          <a:xfrm>
            <a:off x="8934203" y="1006167"/>
            <a:ext cx="1733797" cy="58616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lumMod val="85000"/>
                    <a:lumOff val="15000"/>
                  </a:schemeClr>
                </a:solidFill>
                <a:latin typeface="华文行楷" panose="02010800040101010101" pitchFamily="2" charset="-122"/>
                <a:ea typeface="华文行楷" panose="02010800040101010101" pitchFamily="2" charset="-122"/>
              </a:rPr>
              <a:t>财务缴费</a:t>
            </a:r>
            <a:r>
              <a:rPr lang="en-US" altLang="zh-CN" b="1" dirty="0">
                <a:solidFill>
                  <a:schemeClr val="tx1">
                    <a:lumMod val="85000"/>
                    <a:lumOff val="15000"/>
                  </a:schemeClr>
                </a:solidFill>
                <a:latin typeface="华文行楷" panose="02010800040101010101" pitchFamily="2" charset="-122"/>
                <a:ea typeface="华文行楷" panose="02010800040101010101" pitchFamily="2" charset="-122"/>
              </a:rPr>
              <a:t>——</a:t>
            </a:r>
            <a:r>
              <a:rPr lang="zh-CN" altLang="en-US" b="1" dirty="0">
                <a:solidFill>
                  <a:schemeClr val="tx1">
                    <a:lumMod val="85000"/>
                    <a:lumOff val="15000"/>
                  </a:schemeClr>
                </a:solidFill>
                <a:latin typeface="华文行楷" panose="02010800040101010101" pitchFamily="2" charset="-122"/>
                <a:ea typeface="华文行楷" panose="02010800040101010101" pitchFamily="2" charset="-122"/>
              </a:rPr>
              <a:t>办公室</a:t>
            </a:r>
            <a:r>
              <a:rPr lang="en-US" altLang="zh-CN" b="1" dirty="0">
                <a:solidFill>
                  <a:schemeClr val="tx1">
                    <a:lumMod val="85000"/>
                    <a:lumOff val="15000"/>
                  </a:schemeClr>
                </a:solidFill>
                <a:latin typeface="华文行楷" panose="02010800040101010101" pitchFamily="2" charset="-122"/>
                <a:ea typeface="华文行楷" panose="02010800040101010101" pitchFamily="2" charset="-122"/>
              </a:rPr>
              <a:t>106</a:t>
            </a:r>
            <a:endParaRPr lang="en-US" altLang="zh-CN" b="1" dirty="0">
              <a:solidFill>
                <a:schemeClr val="tx1">
                  <a:lumMod val="85000"/>
                  <a:lumOff val="15000"/>
                </a:schemeClr>
              </a:solidFill>
              <a:latin typeface="华文行楷" panose="02010800040101010101" pitchFamily="2" charset="-122"/>
              <a:ea typeface="华文行楷" panose="02010800040101010101" pitchFamily="2" charset="-122"/>
            </a:endParaRPr>
          </a:p>
        </p:txBody>
      </p:sp>
      <p:sp>
        <p:nvSpPr>
          <p:cNvPr id="3" name="标题 1"/>
          <p:cNvSpPr txBox="1"/>
          <p:nvPr>
            <p:custDataLst>
              <p:tags r:id="rId1"/>
            </p:custDataLst>
          </p:nvPr>
        </p:nvSpPr>
        <p:spPr>
          <a:xfrm>
            <a:off x="69278" y="60"/>
            <a:ext cx="7633742" cy="7606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buClrTx/>
              <a:buSzTx/>
              <a:buFontTx/>
            </a:pPr>
            <a:r>
              <a:rPr lang="zh-CN" altLang="en-US" cap="none" dirty="0">
                <a:latin typeface="微软雅黑" panose="020B0503020204020204" pitchFamily="34" charset="-122"/>
                <a:ea typeface="微软雅黑" panose="020B0503020204020204" pitchFamily="34" charset="-122"/>
                <a:cs typeface="微软雅黑" panose="020B0503020204020204" pitchFamily="34" charset="-122"/>
                <a:sym typeface="+mn-ea"/>
              </a:rPr>
              <a:t>9</a:t>
            </a:r>
            <a:r>
              <a:rPr lang="en-US" altLang="zh-CN" cap="none"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cap="none" dirty="0">
                <a:latin typeface="微软雅黑" panose="020B0503020204020204" pitchFamily="34" charset="-122"/>
                <a:ea typeface="微软雅黑" panose="020B0503020204020204" pitchFamily="34" charset="-122"/>
                <a:cs typeface="微软雅黑" panose="020B0503020204020204" pitchFamily="34" charset="-122"/>
                <a:sym typeface="+mn-ea"/>
              </a:rPr>
              <a:t> 饲养费用结算</a:t>
            </a:r>
            <a:endParaRPr lang="zh-CN" altLang="en-US" cap="none"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内容占位符 2"/>
          <p:cNvSpPr>
            <a:spLocks noGrp="1"/>
          </p:cNvSpPr>
          <p:nvPr>
            <p:custDataLst>
              <p:tags r:id="rId2"/>
            </p:custDataLst>
          </p:nvPr>
        </p:nvSpPr>
        <p:spPr>
          <a:xfrm>
            <a:off x="114555" y="796271"/>
            <a:ext cx="8096720" cy="578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buClrTx/>
              <a:buSzTx/>
              <a:buNone/>
            </a:pPr>
            <a:r>
              <a:rPr lang="en-US" b="1" dirty="0">
                <a:latin typeface="华文楷体" panose="02010600040101010101" pitchFamily="2" charset="-122"/>
                <a:ea typeface="华文楷体" panose="02010600040101010101" pitchFamily="2" charset="-122"/>
                <a:sym typeface="+mn-ea"/>
              </a:rPr>
              <a:t>9.1</a:t>
            </a:r>
            <a:r>
              <a:rPr lang="zh-CN" altLang="en-US" b="1" dirty="0">
                <a:latin typeface="华文楷体" panose="02010600040101010101" pitchFamily="2" charset="-122"/>
                <a:ea typeface="华文楷体" panose="02010600040101010101" pitchFamily="2" charset="-122"/>
                <a:sym typeface="+mn-ea"/>
              </a:rPr>
              <a:t>费用结算程序及要求</a:t>
            </a:r>
            <a:endParaRPr lang="zh-CN" altLang="en-US" b="1" dirty="0">
              <a:latin typeface="华文楷体" panose="02010600040101010101" pitchFamily="2" charset="-122"/>
              <a:ea typeface="华文楷体" panose="0201060004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74375" y="1063244"/>
            <a:ext cx="4773439" cy="391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灯片编号占位符 7"/>
          <p:cNvSpPr>
            <a:spLocks noGrp="1"/>
          </p:cNvSpPr>
          <p:nvPr>
            <p:ph type="sldNum" sz="quarter" idx="12"/>
          </p:nvPr>
        </p:nvSpPr>
        <p:spPr/>
        <p:txBody>
          <a:bodyPr/>
          <a:lstStyle/>
          <a:p>
            <a:fld id="{E2C80E3E-43DC-4E3A-9F7F-5FCC184A1D6A}" type="slidenum">
              <a:rPr lang="zh-CN" altLang="en-US" smtClean="0"/>
            </a:fld>
            <a:endParaRPr lang="zh-CN" altLang="en-US"/>
          </a:p>
        </p:txBody>
      </p:sp>
      <p:pic>
        <p:nvPicPr>
          <p:cNvPr id="5" name="Picture 2" descr="http://www.njmu.edu.cn/_upload/article/images/8a/80/dbc6c0be449ab44cbd11079376fe/3e7789cb-282d-4c43-9390-4b1b1dffcc09.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1000"/>
                    </a14:imgEffect>
                  </a14:imgLayer>
                </a14:imgProps>
              </a:ext>
              <a:ext uri="{28A0092B-C50C-407E-A947-70E740481C1C}">
                <a14:useLocalDpi xmlns:a14="http://schemas.microsoft.com/office/drawing/2010/main" val="0"/>
              </a:ext>
            </a:extLst>
          </a:blip>
          <a:srcRect t="30585" r="-965" b="14498"/>
          <a:stretch>
            <a:fillRect/>
          </a:stretch>
        </p:blipFill>
        <p:spPr bwMode="auto">
          <a:xfrm>
            <a:off x="6779260" y="1834515"/>
            <a:ext cx="4574540" cy="2374265"/>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sp>
        <p:nvSpPr>
          <p:cNvPr id="6" name="内容占位符 2"/>
          <p:cNvSpPr txBox="1"/>
          <p:nvPr/>
        </p:nvSpPr>
        <p:spPr>
          <a:xfrm>
            <a:off x="1991360" y="5394325"/>
            <a:ext cx="9606280" cy="123063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zh-CN" altLang="en-US" sz="2400" dirty="0">
                <a:solidFill>
                  <a:schemeClr val="tx2"/>
                </a:solidFill>
                <a:latin typeface="微软雅黑" panose="020B0503020204020204" pitchFamily="34" charset="-122"/>
                <a:ea typeface="微软雅黑" panose="020B0503020204020204" pitchFamily="34" charset="-122"/>
              </a:rPr>
              <a:t>设施地址：南京市江宁区龙眠大道</a:t>
            </a:r>
            <a:r>
              <a:rPr lang="en-US" altLang="zh-CN" sz="2400" dirty="0">
                <a:solidFill>
                  <a:schemeClr val="tx2"/>
                </a:solidFill>
                <a:latin typeface="微软雅黑" panose="020B0503020204020204" pitchFamily="34" charset="-122"/>
                <a:ea typeface="微软雅黑" panose="020B0503020204020204" pitchFamily="34" charset="-122"/>
              </a:rPr>
              <a:t>101</a:t>
            </a:r>
            <a:r>
              <a:rPr lang="zh-CN" altLang="en-US" sz="2400" dirty="0">
                <a:solidFill>
                  <a:schemeClr val="tx2"/>
                </a:solidFill>
                <a:latin typeface="微软雅黑" panose="020B0503020204020204" pitchFamily="34" charset="-122"/>
                <a:ea typeface="微软雅黑" panose="020B0503020204020204" pitchFamily="34" charset="-122"/>
              </a:rPr>
              <a:t>号</a:t>
            </a:r>
            <a:r>
              <a:rPr lang="en-US" altLang="zh-CN" sz="2400" dirty="0">
                <a:solidFill>
                  <a:schemeClr val="tx2"/>
                </a:solidFill>
                <a:latin typeface="微软雅黑" panose="020B0503020204020204" pitchFamily="34" charset="-122"/>
                <a:ea typeface="微软雅黑" panose="020B0503020204020204" pitchFamily="34" charset="-122"/>
              </a:rPr>
              <a:t> </a:t>
            </a:r>
            <a:r>
              <a:rPr lang="zh-CN" altLang="en-US" sz="2400" dirty="0">
                <a:solidFill>
                  <a:schemeClr val="tx2"/>
                </a:solidFill>
                <a:latin typeface="微软雅黑" panose="020B0503020204020204" pitchFamily="34" charset="-122"/>
                <a:ea typeface="微软雅黑" panose="020B0503020204020204" pitchFamily="34" charset="-122"/>
              </a:rPr>
              <a:t>医药实验动物中心</a:t>
            </a:r>
            <a:endParaRPr lang="zh-CN" altLang="en-US" sz="2400" dirty="0">
              <a:solidFill>
                <a:schemeClr val="tx2"/>
              </a:solidFill>
              <a:latin typeface="微软雅黑" panose="020B0503020204020204" pitchFamily="34" charset="-122"/>
              <a:ea typeface="微软雅黑" panose="020B0503020204020204" pitchFamily="34" charset="-122"/>
            </a:endParaRPr>
          </a:p>
          <a:p>
            <a:pPr algn="l">
              <a:buSzTx/>
            </a:pPr>
            <a:r>
              <a:rPr lang="zh-CN" altLang="en-US" sz="2400" dirty="0">
                <a:solidFill>
                  <a:schemeClr val="tx2"/>
                </a:solidFill>
                <a:latin typeface="微软雅黑" panose="020B0503020204020204" pitchFamily="34" charset="-122"/>
                <a:ea typeface="微软雅黑" panose="020B0503020204020204" pitchFamily="34" charset="-122"/>
              </a:rPr>
              <a:t>办公电话：86867161</a:t>
            </a:r>
            <a:endParaRPr lang="zh-CN" altLang="en-US" sz="2400" dirty="0">
              <a:solidFill>
                <a:schemeClr val="tx2"/>
              </a:solidFill>
              <a:latin typeface="微软雅黑" panose="020B0503020204020204" pitchFamily="34" charset="-122"/>
              <a:ea typeface="微软雅黑" panose="020B0503020204020204" pitchFamily="34" charset="-122"/>
            </a:endParaRPr>
          </a:p>
        </p:txBody>
      </p:sp>
      <p:sp>
        <p:nvSpPr>
          <p:cNvPr id="7" name="标题 1"/>
          <p:cNvSpPr>
            <a:spLocks noGrp="1"/>
          </p:cNvSpPr>
          <p:nvPr>
            <p:custDataLst>
              <p:tags r:id="rId4"/>
            </p:custDataLst>
          </p:nvPr>
        </p:nvSpPr>
        <p:spPr>
          <a:xfrm>
            <a:off x="112395" y="0"/>
            <a:ext cx="7764780" cy="92138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buClrTx/>
              <a:buSzTx/>
              <a:buFontTx/>
              <a:defRPr/>
            </a:pPr>
            <a:r>
              <a:rPr lang="zh-CN" altLang="en-US" sz="4000" dirty="0">
                <a:latin typeface="微软雅黑" panose="020B0503020204020204" pitchFamily="34" charset="-122"/>
                <a:ea typeface="微软雅黑" panose="020B0503020204020204" pitchFamily="34" charset="-122"/>
                <a:cs typeface="Times New Roman" panose="02020603050405020304" pitchFamily="18" charset="0"/>
                <a:sym typeface="+mn-ea"/>
              </a:rPr>
              <a:t>一、基本情况</a:t>
            </a:r>
            <a:r>
              <a:rPr lang="en-US" altLang="zh-CN" sz="4000" dirty="0">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sz="4000" dirty="0">
                <a:latin typeface="微软雅黑" panose="020B0503020204020204" pitchFamily="34" charset="-122"/>
                <a:ea typeface="微软雅黑" panose="020B0503020204020204" pitchFamily="34" charset="-122"/>
                <a:cs typeface="Times New Roman" panose="02020603050405020304" pitchFamily="18" charset="0"/>
              </a:rPr>
              <a:t>饲养部介绍（</a:t>
            </a:r>
            <a:r>
              <a:rPr lang="zh-CN" altLang="en-US" sz="4000" dirty="0">
                <a:latin typeface="微软雅黑" panose="020B0503020204020204" pitchFamily="34" charset="-122"/>
                <a:ea typeface="微软雅黑" panose="020B0503020204020204" pitchFamily="34" charset="-122"/>
                <a:cs typeface="Times New Roman" panose="02020603050405020304" pitchFamily="18" charset="0"/>
              </a:rPr>
              <a:t>江宁）</a:t>
            </a:r>
            <a:endParaRPr lang="en-US" sz="40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945" y="0"/>
            <a:ext cx="10515600" cy="1325563"/>
          </a:xfrm>
        </p:spPr>
        <p:txBody>
          <a:bodyPr>
            <a:normAutofit/>
          </a:bodyPr>
          <a:lstStyle/>
          <a:p>
            <a:pPr indent="-228600" algn="l">
              <a:spcBef>
                <a:spcPts val="1000"/>
              </a:spcBef>
              <a:buClrTx/>
              <a:buSzTx/>
              <a:buFont typeface="Arial" panose="020B0604020202020204" pitchFamily="34" charset="0"/>
            </a:pPr>
            <a:r>
              <a:rPr lang="zh-CN" altLang="en-US" sz="2800" b="1" dirty="0">
                <a:latin typeface="华文楷体" panose="02010600040101010101" pitchFamily="2" charset="-122"/>
                <a:ea typeface="华文楷体" panose="02010600040101010101" pitchFamily="2" charset="-122"/>
                <a:cs typeface="+mn-cs"/>
              </a:rPr>
              <a:t>9.2 饲养收费标准</a:t>
            </a:r>
            <a:endParaRPr lang="zh-CN" altLang="en-US" sz="2800" b="1" dirty="0">
              <a:latin typeface="华文楷体" panose="02010600040101010101" pitchFamily="2" charset="-122"/>
              <a:ea typeface="华文楷体" panose="02010600040101010101" pitchFamily="2" charset="-122"/>
              <a:cs typeface="+mn-cs"/>
            </a:endParaRPr>
          </a:p>
        </p:txBody>
      </p:sp>
      <p:sp>
        <p:nvSpPr>
          <p:cNvPr id="6" name="灯片编号占位符 5"/>
          <p:cNvSpPr>
            <a:spLocks noGrp="1"/>
          </p:cNvSpPr>
          <p:nvPr>
            <p:ph type="sldNum" sz="quarter" idx="12"/>
          </p:nvPr>
        </p:nvSpPr>
        <p:spPr/>
        <p:txBody>
          <a:bodyPr>
            <a:normAutofit/>
          </a:bodyPr>
          <a:lstStyle/>
          <a:p>
            <a:fld id="{E2C80E3E-43DC-4E3A-9F7F-5FCC184A1D6A}" type="slidenum">
              <a:rPr lang="zh-CN" altLang="en-US" smtClean="0"/>
            </a:fld>
            <a:endParaRPr lang="zh-CN" altLang="en-US"/>
          </a:p>
        </p:txBody>
      </p:sp>
      <p:pic>
        <p:nvPicPr>
          <p:cNvPr id="5" name="图片 4"/>
          <p:cNvPicPr>
            <a:picLocks noChangeAspect="1"/>
          </p:cNvPicPr>
          <p:nvPr/>
        </p:nvPicPr>
        <p:blipFill>
          <a:blip r:embed="rId1"/>
          <a:stretch>
            <a:fillRect/>
          </a:stretch>
        </p:blipFill>
        <p:spPr>
          <a:xfrm>
            <a:off x="1152525" y="1676400"/>
            <a:ext cx="9886950" cy="416496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normAutofit/>
          </a:bodyPr>
          <a:lstStyle/>
          <a:p>
            <a:fld id="{E2C80E3E-43DC-4E3A-9F7F-5FCC184A1D6A}" type="slidenum">
              <a:rPr lang="zh-CN" altLang="en-US" smtClean="0"/>
            </a:fld>
            <a:endParaRPr lang="zh-CN" altLang="en-US"/>
          </a:p>
        </p:txBody>
      </p:sp>
      <p:sp>
        <p:nvSpPr>
          <p:cNvPr id="7" name="矩形 6"/>
          <p:cNvSpPr/>
          <p:nvPr/>
        </p:nvSpPr>
        <p:spPr>
          <a:xfrm>
            <a:off x="1492565" y="2858454"/>
            <a:ext cx="2766951" cy="36813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rPr>
              <a:t>中心饲养动物</a:t>
            </a:r>
            <a:endPar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endParaRPr>
          </a:p>
        </p:txBody>
      </p:sp>
      <p:sp>
        <p:nvSpPr>
          <p:cNvPr id="8" name="矩形 7"/>
          <p:cNvSpPr/>
          <p:nvPr/>
        </p:nvSpPr>
        <p:spPr>
          <a:xfrm>
            <a:off x="1492563" y="3367113"/>
            <a:ext cx="2766951" cy="35824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rPr>
              <a:t>安乐死</a:t>
            </a:r>
            <a:endPar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endParaRPr>
          </a:p>
        </p:txBody>
      </p:sp>
      <p:sp>
        <p:nvSpPr>
          <p:cNvPr id="9" name="矩形 8"/>
          <p:cNvSpPr/>
          <p:nvPr/>
        </p:nvSpPr>
        <p:spPr>
          <a:xfrm>
            <a:off x="1492564" y="3873795"/>
            <a:ext cx="5876314" cy="36813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rPr>
              <a:t>中心统一尸体处理</a:t>
            </a:r>
            <a:endPar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endParaRPr>
          </a:p>
        </p:txBody>
      </p:sp>
      <p:cxnSp>
        <p:nvCxnSpPr>
          <p:cNvPr id="10" name="直接连接符 9"/>
          <p:cNvCxnSpPr>
            <a:stCxn id="7" idx="2"/>
            <a:endCxn id="8" idx="0"/>
          </p:cNvCxnSpPr>
          <p:nvPr/>
        </p:nvCxnSpPr>
        <p:spPr>
          <a:xfrm flipH="1">
            <a:off x="2876038" y="3226589"/>
            <a:ext cx="2" cy="14052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2876035" y="3742176"/>
            <a:ext cx="2" cy="14052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4601930" y="2838661"/>
            <a:ext cx="2766951" cy="36813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rPr>
              <a:t>实验室内处理动物</a:t>
            </a:r>
            <a:endPar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endParaRPr>
          </a:p>
        </p:txBody>
      </p:sp>
      <p:sp>
        <p:nvSpPr>
          <p:cNvPr id="13" name="矩形 12"/>
          <p:cNvSpPr/>
          <p:nvPr/>
        </p:nvSpPr>
        <p:spPr>
          <a:xfrm>
            <a:off x="4601928" y="3347320"/>
            <a:ext cx="2766951" cy="35824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rPr>
              <a:t>安乐死取材</a:t>
            </a:r>
            <a:endPar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endParaRPr>
          </a:p>
        </p:txBody>
      </p:sp>
      <p:cxnSp>
        <p:nvCxnSpPr>
          <p:cNvPr id="15" name="直接连接符 14"/>
          <p:cNvCxnSpPr>
            <a:stCxn id="12" idx="2"/>
            <a:endCxn id="13" idx="0"/>
          </p:cNvCxnSpPr>
          <p:nvPr/>
        </p:nvCxnSpPr>
        <p:spPr>
          <a:xfrm flipH="1">
            <a:off x="5985403" y="3206796"/>
            <a:ext cx="2" cy="14052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5985400" y="3722383"/>
            <a:ext cx="2" cy="14052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7711440" y="2999105"/>
            <a:ext cx="3041015" cy="8832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a:t>
            </a:r>
            <a:r>
              <a:rPr lang="zh-CN" altLang="en-US" sz="2400" b="1" dirty="0"/>
              <a:t>动物进出实验室备案记录</a:t>
            </a:r>
            <a:r>
              <a:rPr lang="en-US" altLang="zh-CN" sz="2400" b="1" dirty="0"/>
              <a:t>》</a:t>
            </a:r>
            <a:endParaRPr lang="zh-CN" altLang="en-US" sz="2400" b="1" dirty="0"/>
          </a:p>
        </p:txBody>
      </p:sp>
      <p:cxnSp>
        <p:nvCxnSpPr>
          <p:cNvPr id="21" name="直接连接符 20"/>
          <p:cNvCxnSpPr/>
          <p:nvPr/>
        </p:nvCxnSpPr>
        <p:spPr>
          <a:xfrm>
            <a:off x="7368880" y="3510609"/>
            <a:ext cx="34636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标题 1"/>
          <p:cNvSpPr txBox="1"/>
          <p:nvPr>
            <p:custDataLst>
              <p:tags r:id="rId1"/>
            </p:custDataLst>
          </p:nvPr>
        </p:nvSpPr>
        <p:spPr>
          <a:xfrm>
            <a:off x="69278" y="60"/>
            <a:ext cx="7633742" cy="7606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buClrTx/>
              <a:buSzTx/>
              <a:buFontTx/>
            </a:pPr>
            <a:r>
              <a:rPr lang="zh-CN" altLang="en-US" cap="none" dirty="0">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en-US" altLang="zh-CN" cap="none"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cap="none" dirty="0">
                <a:latin typeface="微软雅黑" panose="020B0503020204020204" pitchFamily="34" charset="-122"/>
                <a:ea typeface="微软雅黑" panose="020B0503020204020204" pitchFamily="34" charset="-122"/>
                <a:cs typeface="微软雅黑" panose="020B0503020204020204" pitchFamily="34" charset="-122"/>
                <a:sym typeface="+mn-ea"/>
              </a:rPr>
              <a:t> 动物尸体处理</a:t>
            </a:r>
            <a:endParaRPr lang="zh-CN" altLang="en-US" cap="none"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sz="quarter" idx="13"/>
          </p:nvPr>
        </p:nvSpPr>
        <p:spPr>
          <a:xfrm>
            <a:off x="1280469" y="1419226"/>
            <a:ext cx="3294334" cy="549234"/>
          </a:xfrm>
        </p:spPr>
        <p:txBody>
          <a:bodyPr>
            <a:normAutofit/>
          </a:bodyPr>
          <a:lstStyle/>
          <a:p>
            <a:pPr marL="0" indent="0">
              <a:buNone/>
            </a:pPr>
            <a:r>
              <a:rPr lang="zh-CN" altLang="en-US" dirty="0">
                <a:latin typeface="华文行楷" panose="02010800040101010101" pitchFamily="2" charset="-122"/>
                <a:ea typeface="华文行楷" panose="02010800040101010101" pitchFamily="2" charset="-122"/>
                <a:cs typeface="+mj-cs"/>
              </a:rPr>
              <a:t>动物发票</a:t>
            </a:r>
            <a:endParaRPr lang="zh-CN" altLang="en-US" dirty="0">
              <a:latin typeface="华文行楷" panose="02010800040101010101" pitchFamily="2" charset="-122"/>
              <a:ea typeface="华文行楷" panose="02010800040101010101" pitchFamily="2" charset="-122"/>
              <a:cs typeface="+mj-cs"/>
            </a:endParaRPr>
          </a:p>
        </p:txBody>
      </p:sp>
      <p:sp>
        <p:nvSpPr>
          <p:cNvPr id="5" name="灯片编号占位符 4"/>
          <p:cNvSpPr>
            <a:spLocks noGrp="1"/>
          </p:cNvSpPr>
          <p:nvPr>
            <p:ph type="sldNum" sz="quarter" idx="12"/>
          </p:nvPr>
        </p:nvSpPr>
        <p:spPr/>
        <p:txBody>
          <a:bodyPr>
            <a:normAutofit/>
          </a:bodyPr>
          <a:lstStyle/>
          <a:p>
            <a:fld id="{E2C80E3E-43DC-4E3A-9F7F-5FCC184A1D6A}" type="slidenum">
              <a:rPr lang="zh-CN" altLang="en-US" smtClean="0"/>
            </a:fld>
            <a:endParaRPr lang="zh-CN" altLang="en-US"/>
          </a:p>
        </p:txBody>
      </p:sp>
      <p:sp>
        <p:nvSpPr>
          <p:cNvPr id="7" name="矩形 6"/>
          <p:cNvSpPr/>
          <p:nvPr/>
        </p:nvSpPr>
        <p:spPr>
          <a:xfrm>
            <a:off x="1679205" y="2122839"/>
            <a:ext cx="2766951" cy="36813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rPr>
              <a:t>中心代订购动物</a:t>
            </a:r>
            <a:endParaRPr lang="en-US" altLang="zh-CN" sz="2400" dirty="0">
              <a:solidFill>
                <a:schemeClr val="tx1">
                  <a:lumMod val="95000"/>
                  <a:lumOff val="5000"/>
                </a:schemeClr>
              </a:solidFill>
              <a:latin typeface="华文行楷" panose="02010800040101010101" pitchFamily="2" charset="-122"/>
              <a:ea typeface="华文行楷" panose="02010800040101010101" pitchFamily="2" charset="-122"/>
            </a:endParaRPr>
          </a:p>
        </p:txBody>
      </p:sp>
      <p:sp>
        <p:nvSpPr>
          <p:cNvPr id="9" name="矩形 8"/>
          <p:cNvSpPr/>
          <p:nvPr/>
        </p:nvSpPr>
        <p:spPr>
          <a:xfrm>
            <a:off x="1679203" y="2631498"/>
            <a:ext cx="2766951" cy="35824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rPr>
              <a:t>统一审核发票</a:t>
            </a:r>
            <a:endParaRPr lang="en-US" altLang="zh-CN" sz="2400" dirty="0">
              <a:solidFill>
                <a:schemeClr val="tx1">
                  <a:lumMod val="95000"/>
                  <a:lumOff val="5000"/>
                </a:schemeClr>
              </a:solidFill>
              <a:latin typeface="华文行楷" panose="02010800040101010101" pitchFamily="2" charset="-122"/>
              <a:ea typeface="华文行楷" panose="02010800040101010101" pitchFamily="2" charset="-122"/>
            </a:endParaRPr>
          </a:p>
        </p:txBody>
      </p:sp>
      <p:sp>
        <p:nvSpPr>
          <p:cNvPr id="10" name="矩形 9"/>
          <p:cNvSpPr/>
          <p:nvPr/>
        </p:nvSpPr>
        <p:spPr>
          <a:xfrm>
            <a:off x="1679205" y="3138180"/>
            <a:ext cx="2766951" cy="36813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rPr>
              <a:t>课题组报销</a:t>
            </a:r>
            <a:endParaRPr lang="zh-CN" altLang="en-US" sz="2400" dirty="0">
              <a:solidFill>
                <a:schemeClr val="tx1">
                  <a:lumMod val="95000"/>
                  <a:lumOff val="5000"/>
                </a:schemeClr>
              </a:solidFill>
            </a:endParaRPr>
          </a:p>
        </p:txBody>
      </p:sp>
      <p:cxnSp>
        <p:nvCxnSpPr>
          <p:cNvPr id="12" name="直接连接符 11"/>
          <p:cNvCxnSpPr>
            <a:stCxn id="7" idx="2"/>
            <a:endCxn id="9" idx="0"/>
          </p:cNvCxnSpPr>
          <p:nvPr/>
        </p:nvCxnSpPr>
        <p:spPr>
          <a:xfrm flipH="1">
            <a:off x="3062678" y="2490974"/>
            <a:ext cx="2" cy="14052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3062675" y="3006561"/>
            <a:ext cx="2" cy="14052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788570" y="2103046"/>
            <a:ext cx="2766951" cy="36813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rPr>
              <a:t>课题组自订购动物</a:t>
            </a:r>
            <a:endParaRPr lang="en-US" altLang="zh-CN" sz="2400" dirty="0">
              <a:solidFill>
                <a:schemeClr val="tx1">
                  <a:lumMod val="95000"/>
                  <a:lumOff val="5000"/>
                </a:schemeClr>
              </a:solidFill>
              <a:latin typeface="华文行楷" panose="02010800040101010101" pitchFamily="2" charset="-122"/>
              <a:ea typeface="华文行楷" panose="02010800040101010101" pitchFamily="2" charset="-122"/>
            </a:endParaRPr>
          </a:p>
        </p:txBody>
      </p:sp>
      <p:sp>
        <p:nvSpPr>
          <p:cNvPr id="15" name="矩形 14"/>
          <p:cNvSpPr/>
          <p:nvPr/>
        </p:nvSpPr>
        <p:spPr>
          <a:xfrm>
            <a:off x="4788568" y="2611705"/>
            <a:ext cx="2766951" cy="35824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rPr>
              <a:t>发票审核</a:t>
            </a:r>
            <a:endParaRPr lang="en-US" altLang="zh-CN" sz="2400" dirty="0">
              <a:solidFill>
                <a:schemeClr val="tx1">
                  <a:lumMod val="95000"/>
                  <a:lumOff val="5000"/>
                </a:schemeClr>
              </a:solidFill>
              <a:latin typeface="华文行楷" panose="02010800040101010101" pitchFamily="2" charset="-122"/>
              <a:ea typeface="华文行楷" panose="02010800040101010101" pitchFamily="2" charset="-122"/>
            </a:endParaRPr>
          </a:p>
        </p:txBody>
      </p:sp>
      <p:sp>
        <p:nvSpPr>
          <p:cNvPr id="16" name="矩形 15"/>
          <p:cNvSpPr/>
          <p:nvPr/>
        </p:nvSpPr>
        <p:spPr>
          <a:xfrm>
            <a:off x="4788570" y="3118387"/>
            <a:ext cx="2766951" cy="36813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lumMod val="95000"/>
                    <a:lumOff val="5000"/>
                  </a:schemeClr>
                </a:solidFill>
                <a:latin typeface="华文行楷" panose="02010800040101010101" pitchFamily="2" charset="-122"/>
                <a:ea typeface="华文行楷" panose="02010800040101010101" pitchFamily="2" charset="-122"/>
              </a:rPr>
              <a:t>课题组报销</a:t>
            </a:r>
            <a:endParaRPr lang="zh-CN" altLang="en-US" sz="2400" dirty="0">
              <a:solidFill>
                <a:schemeClr val="tx1">
                  <a:lumMod val="95000"/>
                  <a:lumOff val="5000"/>
                </a:schemeClr>
              </a:solidFill>
            </a:endParaRPr>
          </a:p>
        </p:txBody>
      </p:sp>
      <p:cxnSp>
        <p:nvCxnSpPr>
          <p:cNvPr id="17" name="直接连接符 16"/>
          <p:cNvCxnSpPr>
            <a:stCxn id="14" idx="2"/>
            <a:endCxn id="15" idx="0"/>
          </p:cNvCxnSpPr>
          <p:nvPr/>
        </p:nvCxnSpPr>
        <p:spPr>
          <a:xfrm flipH="1">
            <a:off x="6172043" y="2471181"/>
            <a:ext cx="2" cy="14052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6172040" y="2986768"/>
            <a:ext cx="2" cy="14052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圆角矩形 18"/>
          <p:cNvSpPr/>
          <p:nvPr/>
        </p:nvSpPr>
        <p:spPr>
          <a:xfrm>
            <a:off x="8934203" y="288808"/>
            <a:ext cx="1733797" cy="58616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lumMod val="85000"/>
                    <a:lumOff val="15000"/>
                  </a:schemeClr>
                </a:solidFill>
                <a:latin typeface="华文行楷" panose="02010800040101010101" pitchFamily="2" charset="-122"/>
                <a:ea typeface="华文行楷" panose="02010800040101010101" pitchFamily="2" charset="-122"/>
              </a:rPr>
              <a:t>饲养部</a:t>
            </a:r>
            <a:endParaRPr lang="en-US" altLang="zh-CN" b="1" dirty="0">
              <a:solidFill>
                <a:schemeClr val="tx1">
                  <a:lumMod val="85000"/>
                  <a:lumOff val="15000"/>
                </a:schemeClr>
              </a:solidFill>
              <a:latin typeface="华文行楷" panose="02010800040101010101" pitchFamily="2" charset="-122"/>
              <a:ea typeface="华文行楷" panose="02010800040101010101" pitchFamily="2" charset="-122"/>
            </a:endParaRPr>
          </a:p>
          <a:p>
            <a:pPr algn="ctr"/>
            <a:r>
              <a:rPr lang="en-US" altLang="zh-CN" b="1" dirty="0">
                <a:solidFill>
                  <a:schemeClr val="tx1">
                    <a:lumMod val="85000"/>
                    <a:lumOff val="15000"/>
                  </a:schemeClr>
                </a:solidFill>
                <a:latin typeface="华文行楷" panose="02010800040101010101" pitchFamily="2" charset="-122"/>
                <a:ea typeface="华文行楷" panose="02010800040101010101" pitchFamily="2" charset="-122"/>
              </a:rPr>
              <a:t>113</a:t>
            </a:r>
            <a:endParaRPr lang="en-US" altLang="zh-CN" b="1" dirty="0">
              <a:solidFill>
                <a:schemeClr val="tx1">
                  <a:lumMod val="85000"/>
                  <a:lumOff val="15000"/>
                </a:schemeClr>
              </a:solidFill>
              <a:latin typeface="华文行楷" panose="02010800040101010101" pitchFamily="2" charset="-122"/>
              <a:ea typeface="华文行楷" panose="02010800040101010101" pitchFamily="2" charset="-122"/>
            </a:endParaRPr>
          </a:p>
        </p:txBody>
      </p:sp>
      <p:sp>
        <p:nvSpPr>
          <p:cNvPr id="20" name="左大括号 19"/>
          <p:cNvSpPr/>
          <p:nvPr/>
        </p:nvSpPr>
        <p:spPr>
          <a:xfrm>
            <a:off x="7555513" y="2165340"/>
            <a:ext cx="342410" cy="119744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 name="矩形 20"/>
          <p:cNvSpPr/>
          <p:nvPr/>
        </p:nvSpPr>
        <p:spPr>
          <a:xfrm>
            <a:off x="7901877" y="1924514"/>
            <a:ext cx="1615038" cy="368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t>动物质量合格证</a:t>
            </a:r>
            <a:endParaRPr lang="zh-CN" altLang="en-US" sz="1400" b="1" dirty="0"/>
          </a:p>
        </p:txBody>
      </p:sp>
      <p:sp>
        <p:nvSpPr>
          <p:cNvPr id="22" name="矩形 21"/>
          <p:cNvSpPr/>
          <p:nvPr/>
        </p:nvSpPr>
        <p:spPr>
          <a:xfrm>
            <a:off x="7915620" y="2975829"/>
            <a:ext cx="1757539" cy="523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t>动物进出实验室备案记录</a:t>
            </a:r>
            <a:endParaRPr lang="zh-CN" altLang="en-US" sz="1400" b="1" dirty="0"/>
          </a:p>
        </p:txBody>
      </p:sp>
      <p:sp>
        <p:nvSpPr>
          <p:cNvPr id="23" name="内容占位符 5"/>
          <p:cNvSpPr txBox="1"/>
          <p:nvPr/>
        </p:nvSpPr>
        <p:spPr>
          <a:xfrm>
            <a:off x="1280469" y="3816062"/>
            <a:ext cx="8378950" cy="1513114"/>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panose="05000000000000000000"/>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panose="05020102010507070707"/>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panose="05000000000000000000"/>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panose="05000000000000000000"/>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panose="05000000000000000000"/>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panose="05000000000000000000"/>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panose="05000000000000000000"/>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panose="05000000000000000000"/>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panose="05000000000000000000"/>
              <a:buChar char="§"/>
              <a:defRPr kumimoji="0" sz="1800" kern="1200" baseline="0">
                <a:solidFill>
                  <a:schemeClr val="tx1"/>
                </a:solidFill>
                <a:latin typeface="+mn-lt"/>
                <a:ea typeface="+mn-ea"/>
                <a:cs typeface="+mn-cs"/>
              </a:defRPr>
            </a:lvl9pPr>
          </a:lstStyle>
          <a:p>
            <a:pPr marL="0" indent="0">
              <a:buNone/>
            </a:pPr>
            <a:r>
              <a:rPr lang="zh-CN" altLang="en-US" sz="2800" dirty="0">
                <a:solidFill>
                  <a:schemeClr val="tx1">
                    <a:lumMod val="85000"/>
                    <a:lumOff val="15000"/>
                  </a:schemeClr>
                </a:solidFill>
                <a:latin typeface="华文行楷" panose="02010800040101010101" pitchFamily="2" charset="-122"/>
                <a:ea typeface="华文行楷" panose="02010800040101010101" pitchFamily="2" charset="-122"/>
                <a:cs typeface="+mj-cs"/>
              </a:rPr>
              <a:t>饲料</a:t>
            </a:r>
            <a:r>
              <a:rPr lang="en-US" altLang="zh-CN" sz="2800" dirty="0">
                <a:solidFill>
                  <a:schemeClr val="tx1">
                    <a:lumMod val="85000"/>
                    <a:lumOff val="15000"/>
                  </a:schemeClr>
                </a:solidFill>
                <a:latin typeface="华文行楷" panose="02010800040101010101" pitchFamily="2" charset="-122"/>
                <a:ea typeface="华文行楷" panose="02010800040101010101" pitchFamily="2" charset="-122"/>
                <a:cs typeface="+mj-cs"/>
              </a:rPr>
              <a:t>/</a:t>
            </a:r>
            <a:r>
              <a:rPr lang="zh-CN" altLang="en-US" sz="2800" dirty="0">
                <a:solidFill>
                  <a:schemeClr val="tx1">
                    <a:lumMod val="85000"/>
                    <a:lumOff val="15000"/>
                  </a:schemeClr>
                </a:solidFill>
                <a:latin typeface="华文行楷" panose="02010800040101010101" pitchFamily="2" charset="-122"/>
                <a:ea typeface="华文行楷" panose="02010800040101010101" pitchFamily="2" charset="-122"/>
                <a:cs typeface="+mj-cs"/>
              </a:rPr>
              <a:t>垫料发票</a:t>
            </a:r>
            <a:endParaRPr lang="en-US" altLang="zh-CN" sz="2800" dirty="0">
              <a:solidFill>
                <a:schemeClr val="tx1">
                  <a:lumMod val="85000"/>
                  <a:lumOff val="15000"/>
                </a:schemeClr>
              </a:solidFill>
              <a:latin typeface="华文行楷" panose="02010800040101010101" pitchFamily="2" charset="-122"/>
              <a:ea typeface="华文行楷" panose="02010800040101010101" pitchFamily="2" charset="-122"/>
              <a:cs typeface="+mj-cs"/>
            </a:endParaRPr>
          </a:p>
          <a:p>
            <a:pPr marL="0" indent="457200">
              <a:buNone/>
            </a:pPr>
            <a:r>
              <a:rPr lang="zh-CN" altLang="en-US" sz="2800" dirty="0">
                <a:latin typeface="华文行楷" panose="02010800040101010101" pitchFamily="2" charset="-122"/>
                <a:ea typeface="华文行楷" panose="02010800040101010101" pitchFamily="2" charset="-122"/>
                <a:cs typeface="+mj-cs"/>
              </a:rPr>
              <a:t>有符合要求的使用地点证明，例如高脂饲料的动物中心签收证明，公卫设施使用证明。</a:t>
            </a:r>
            <a:endParaRPr lang="zh-CN" altLang="en-US" sz="2800" dirty="0">
              <a:latin typeface="华文行楷" panose="02010800040101010101" pitchFamily="2" charset="-122"/>
              <a:ea typeface="华文行楷" panose="02010800040101010101" pitchFamily="2" charset="-122"/>
              <a:cs typeface="+mj-cs"/>
            </a:endParaRPr>
          </a:p>
        </p:txBody>
      </p:sp>
      <p:sp>
        <p:nvSpPr>
          <p:cNvPr id="24" name="矩形 23"/>
          <p:cNvSpPr/>
          <p:nvPr/>
        </p:nvSpPr>
        <p:spPr>
          <a:xfrm>
            <a:off x="7915619" y="2450171"/>
            <a:ext cx="1615038" cy="368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t>发货单</a:t>
            </a:r>
            <a:endParaRPr lang="zh-CN" altLang="en-US" sz="1400" b="1" dirty="0"/>
          </a:p>
        </p:txBody>
      </p:sp>
      <p:sp>
        <p:nvSpPr>
          <p:cNvPr id="3" name="标题 1"/>
          <p:cNvSpPr txBox="1"/>
          <p:nvPr>
            <p:custDataLst>
              <p:tags r:id="rId1"/>
            </p:custDataLst>
          </p:nvPr>
        </p:nvSpPr>
        <p:spPr>
          <a:xfrm>
            <a:off x="69278" y="60"/>
            <a:ext cx="7633742" cy="7606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buClrTx/>
              <a:buSzTx/>
              <a:buFontTx/>
            </a:pPr>
            <a:r>
              <a:rPr lang="zh-CN" altLang="en-US" cap="none" dirty="0">
                <a:latin typeface="微软雅黑" panose="020B0503020204020204" pitchFamily="34" charset="-122"/>
                <a:ea typeface="微软雅黑" panose="020B0503020204020204" pitchFamily="34" charset="-122"/>
                <a:cs typeface="微软雅黑" panose="020B0503020204020204" pitchFamily="34" charset="-122"/>
                <a:sym typeface="+mn-ea"/>
              </a:rPr>
              <a:t>11</a:t>
            </a:r>
            <a:r>
              <a:rPr lang="en-US" altLang="zh-CN" cap="none"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cap="none" dirty="0">
                <a:latin typeface="微软雅黑" panose="020B0503020204020204" pitchFamily="34" charset="-122"/>
                <a:ea typeface="微软雅黑" panose="020B0503020204020204" pitchFamily="34" charset="-122"/>
                <a:cs typeface="微软雅黑" panose="020B0503020204020204" pitchFamily="34" charset="-122"/>
                <a:sym typeface="+mn-ea"/>
              </a:rPr>
              <a:t> 发票审核</a:t>
            </a:r>
            <a:endParaRPr lang="zh-CN" altLang="en-US" cap="none"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99" name="矩形 3"/>
          <p:cNvSpPr>
            <a:spLocks noChangeArrowheads="1"/>
          </p:cNvSpPr>
          <p:nvPr/>
        </p:nvSpPr>
        <p:spPr bwMode="auto">
          <a:xfrm>
            <a:off x="1916628" y="41620"/>
            <a:ext cx="8335736" cy="1198880"/>
          </a:xfrm>
          <a:prstGeom prst="rect">
            <a:avLst/>
          </a:prstGeom>
          <a:noFill/>
          <a:ln w="9525">
            <a:noFill/>
            <a:miter lim="800000"/>
          </a:ln>
        </p:spPr>
        <p:txBody>
          <a:bodyPr wrap="square">
            <a:spAutoFit/>
          </a:bodyPr>
          <a:lstStyle/>
          <a:p>
            <a:pPr algn="ctr" eaLnBrk="0" hangingPunct="0"/>
            <a:r>
              <a:rPr lang="zh-CN" altLang="en-US" sz="3600" b="1" dirty="0">
                <a:solidFill>
                  <a:srgbClr val="0070C0"/>
                </a:solidFill>
                <a:latin typeface="hakuyoxingshu7000" pitchFamily="2" charset="-122"/>
                <a:ea typeface="hakuyoxingshu7000" pitchFamily="2" charset="-122"/>
                <a:cs typeface="hakuyoxingshu7000" pitchFamily="2" charset="-122"/>
              </a:rPr>
              <a:t>疑问求解</a:t>
            </a:r>
            <a:endParaRPr lang="en-US" altLang="zh-CN" sz="3600" b="1" dirty="0">
              <a:solidFill>
                <a:srgbClr val="0070C0"/>
              </a:solidFill>
              <a:latin typeface="hakuyoxingshu7000" pitchFamily="2" charset="-122"/>
              <a:ea typeface="hakuyoxingshu7000" pitchFamily="2" charset="-122"/>
              <a:cs typeface="hakuyoxingshu7000" pitchFamily="2" charset="-122"/>
            </a:endParaRPr>
          </a:p>
          <a:p>
            <a:pPr algn="ctr" eaLnBrk="0" hangingPunct="0"/>
            <a:r>
              <a:rPr lang="en-US" altLang="zh-CN" sz="3600" b="1" dirty="0">
                <a:solidFill>
                  <a:srgbClr val="0070C0"/>
                </a:solidFill>
                <a:latin typeface="Arial Unicode MS" panose="020B0604020202020204" charset="-122"/>
                <a:ea typeface="Arial Unicode MS" panose="020B0604020202020204" charset="-122"/>
                <a:cs typeface="Arial Unicode MS" panose="020B0604020202020204" charset="-122"/>
              </a:rPr>
              <a:t>https://iacuc.njmu.edu.cn/main.htm</a:t>
            </a:r>
            <a:endParaRPr lang="en-US" altLang="zh-CN" sz="3600" b="1" dirty="0">
              <a:solidFill>
                <a:srgbClr val="0070C0"/>
              </a:solidFill>
              <a:latin typeface="Arial Unicode MS" panose="020B0604020202020204" charset="-122"/>
              <a:ea typeface="Arial Unicode MS" panose="020B0604020202020204" charset="-122"/>
              <a:cs typeface="Arial Unicode MS" panose="020B0604020202020204" charset="-122"/>
            </a:endParaRPr>
          </a:p>
        </p:txBody>
      </p:sp>
      <p:sp>
        <p:nvSpPr>
          <p:cNvPr id="5" name="灯片编号占位符 4"/>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9" name="文本框 8"/>
          <p:cNvSpPr txBox="1"/>
          <p:nvPr/>
        </p:nvSpPr>
        <p:spPr>
          <a:xfrm>
            <a:off x="1741368" y="5143977"/>
            <a:ext cx="3360198" cy="1477328"/>
          </a:xfrm>
          <a:prstGeom prst="rect">
            <a:avLst/>
          </a:prstGeom>
          <a:noFill/>
        </p:spPr>
        <p:txBody>
          <a:bodyPr wrap="square">
            <a:spAutoFit/>
          </a:bodyPr>
          <a:lstStyle/>
          <a:p>
            <a:endParaRPr lang="en-US" altLang="zh-CN" kern="100"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kern="100" dirty="0">
                <a:latin typeface="华文楷体" panose="02010600040101010101" pitchFamily="2" charset="-122"/>
                <a:ea typeface="华文楷体" panose="02010600040101010101" pitchFamily="2" charset="-122"/>
                <a:cs typeface="Times New Roman" panose="02020603050405020304" pitchFamily="18" charset="0"/>
              </a:rPr>
              <a:t>办公地点：</a:t>
            </a:r>
            <a:r>
              <a:rPr lang="zh-CN" altLang="en-US" kern="100" dirty="0">
                <a:latin typeface="华文楷体" panose="02010600040101010101" pitchFamily="2" charset="-122"/>
                <a:ea typeface="华文楷体" panose="02010600040101010101" pitchFamily="2" charset="-122"/>
                <a:cs typeface="Times New Roman" panose="02020603050405020304" pitchFamily="18" charset="0"/>
              </a:rPr>
              <a:t>动物中心</a:t>
            </a:r>
            <a:r>
              <a:rPr lang="en-US" altLang="zh-CN" kern="100" dirty="0">
                <a:latin typeface="华文楷体" panose="02010600040101010101" pitchFamily="2" charset="-122"/>
                <a:ea typeface="华文楷体" panose="02010600040101010101" pitchFamily="2" charset="-122"/>
                <a:cs typeface="Times New Roman" panose="02020603050405020304" pitchFamily="18" charset="0"/>
              </a:rPr>
              <a:t>113</a:t>
            </a:r>
            <a:r>
              <a:rPr lang="zh-CN" altLang="en-US" kern="100" dirty="0">
                <a:latin typeface="华文楷体" panose="02010600040101010101" pitchFamily="2" charset="-122"/>
                <a:ea typeface="华文楷体" panose="02010600040101010101" pitchFamily="2" charset="-122"/>
                <a:cs typeface="Times New Roman" panose="02020603050405020304" pitchFamily="18" charset="0"/>
              </a:rPr>
              <a:t>室；</a:t>
            </a:r>
            <a:endParaRPr lang="en-US" altLang="zh-CN" kern="100"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kern="100" dirty="0">
                <a:latin typeface="华文楷体" panose="02010600040101010101" pitchFamily="2" charset="-122"/>
                <a:ea typeface="华文楷体" panose="02010600040101010101" pitchFamily="2" charset="-122"/>
                <a:cs typeface="Times New Roman" panose="02020603050405020304" pitchFamily="18" charset="0"/>
              </a:rPr>
              <a:t>办公电话：</a:t>
            </a:r>
            <a:r>
              <a:rPr lang="en-US" altLang="zh-CN" kern="100" dirty="0">
                <a:latin typeface="华文楷体" panose="02010600040101010101" pitchFamily="2" charset="-122"/>
                <a:ea typeface="华文楷体" panose="02010600040101010101" pitchFamily="2" charset="-122"/>
                <a:cs typeface="Times New Roman" panose="02020603050405020304" pitchFamily="18" charset="0"/>
              </a:rPr>
              <a:t>86867161</a:t>
            </a:r>
            <a:r>
              <a:rPr lang="zh-CN" altLang="en-US" kern="100" dirty="0">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kern="100"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kern="100" dirty="0">
                <a:latin typeface="华文楷体" panose="02010600040101010101" pitchFamily="2" charset="-122"/>
                <a:ea typeface="华文楷体" panose="02010600040101010101" pitchFamily="2" charset="-122"/>
                <a:cs typeface="Times New Roman" panose="02020603050405020304" pitchFamily="18" charset="0"/>
              </a:rPr>
              <a:t>邮箱：</a:t>
            </a:r>
            <a:r>
              <a:rPr lang="en-US" altLang="zh-CN" kern="100" dirty="0">
                <a:latin typeface="华文楷体" panose="02010600040101010101" pitchFamily="2" charset="-122"/>
                <a:ea typeface="华文楷体" panose="02010600040101010101" pitchFamily="2" charset="-122"/>
                <a:cs typeface="Times New Roman" panose="02020603050405020304" pitchFamily="18" charset="0"/>
                <a:hlinkClick r:id="rId1"/>
              </a:rPr>
              <a:t>jdwsq@njmu.edu.cn</a:t>
            </a:r>
            <a:r>
              <a:rPr lang="zh-CN" altLang="en-US" kern="100" dirty="0">
                <a:latin typeface="华文楷体" panose="02010600040101010101" pitchFamily="2" charset="-122"/>
                <a:ea typeface="华文楷体" panose="02010600040101010101" pitchFamily="2" charset="-122"/>
                <a:cs typeface="Times New Roman" panose="02020603050405020304" pitchFamily="18" charset="0"/>
              </a:rPr>
              <a:t>；</a:t>
            </a:r>
            <a:endParaRPr lang="en-US" altLang="zh-CN" kern="100" dirty="0">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kern="100" dirty="0">
                <a:latin typeface="华文楷体" panose="02010600040101010101" pitchFamily="2" charset="-122"/>
                <a:ea typeface="华文楷体" panose="02010600040101010101" pitchFamily="2" charset="-122"/>
                <a:cs typeface="Times New Roman" panose="02020603050405020304" pitchFamily="18" charset="0"/>
              </a:rPr>
              <a:t>微信群、饲养间</a:t>
            </a:r>
            <a:r>
              <a:rPr lang="en-US" altLang="zh-CN" b="1" kern="100" dirty="0" err="1">
                <a:latin typeface="华文楷体" panose="02010600040101010101" pitchFamily="2" charset="-122"/>
                <a:ea typeface="华文楷体" panose="02010600040101010101" pitchFamily="2" charset="-122"/>
                <a:cs typeface="Times New Roman" panose="02020603050405020304" pitchFamily="18" charset="0"/>
              </a:rPr>
              <a:t>qq</a:t>
            </a:r>
            <a:r>
              <a:rPr lang="zh-CN" altLang="en-US" b="1" kern="100" dirty="0">
                <a:latin typeface="华文楷体" panose="02010600040101010101" pitchFamily="2" charset="-122"/>
                <a:ea typeface="华文楷体" panose="02010600040101010101" pitchFamily="2" charset="-122"/>
                <a:cs typeface="Times New Roman" panose="02020603050405020304" pitchFamily="18" charset="0"/>
              </a:rPr>
              <a:t>群</a:t>
            </a:r>
            <a:endParaRPr lang="en-US" altLang="zh-CN" b="1" kern="100" dirty="0">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4" name="内容占位符 3"/>
          <p:cNvPicPr>
            <a:picLocks noChangeAspect="1"/>
          </p:cNvPicPr>
          <p:nvPr/>
        </p:nvPicPr>
        <p:blipFill>
          <a:blip r:embed="rId2"/>
          <a:stretch>
            <a:fillRect/>
          </a:stretch>
        </p:blipFill>
        <p:spPr>
          <a:xfrm>
            <a:off x="502920" y="1464310"/>
            <a:ext cx="5836285" cy="3751580"/>
          </a:xfrm>
          <a:prstGeom prst="rect">
            <a:avLst/>
          </a:prstGeom>
        </p:spPr>
      </p:pic>
      <p:pic>
        <p:nvPicPr>
          <p:cNvPr id="3" name="图片 2"/>
          <p:cNvPicPr>
            <a:picLocks noChangeAspect="1"/>
          </p:cNvPicPr>
          <p:nvPr/>
        </p:nvPicPr>
        <p:blipFill>
          <a:blip r:embed="rId3"/>
          <a:stretch>
            <a:fillRect/>
          </a:stretch>
        </p:blipFill>
        <p:spPr>
          <a:xfrm>
            <a:off x="6044565" y="1446530"/>
            <a:ext cx="5919470" cy="47040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4035" y="2438400"/>
            <a:ext cx="11416665" cy="1325880"/>
          </a:xfrm>
        </p:spPr>
        <p:txBody>
          <a:bodyPr>
            <a:normAutofit fontScale="90000"/>
          </a:bodyPr>
          <a:lstStyle/>
          <a:p>
            <a:pPr algn="ctr"/>
            <a:r>
              <a:rPr lang="zh-CN" altLang="en-US" sz="49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BSL-2类实验开展的要求</a:t>
            </a:r>
            <a:br>
              <a:rPr lang="zh-CN" altLang="en-US" sz="49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49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（以下</a:t>
            </a:r>
            <a:r>
              <a:rPr lang="zh-CN" altLang="en-US" sz="49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内容供相关实验者</a:t>
            </a:r>
            <a:r>
              <a:rPr lang="zh-CN" altLang="en-US" sz="49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学习）</a:t>
            </a:r>
            <a:endParaRPr lang="zh-CN" altLang="en-US" sz="49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4035" y="365125"/>
            <a:ext cx="11416665" cy="1325880"/>
          </a:xfrm>
        </p:spPr>
        <p:txBody>
          <a:bodyPr>
            <a:normAutofit/>
          </a:bodyPr>
          <a:lstStyle/>
          <a:p>
            <a:r>
              <a:rPr lang="zh-CN" altLang="en-US" sz="49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BSL-2类实验开展的要求</a:t>
            </a:r>
            <a:endParaRPr lang="zh-CN" altLang="en-US" sz="49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内容占位符 2"/>
          <p:cNvSpPr>
            <a:spLocks noGrp="1"/>
          </p:cNvSpPr>
          <p:nvPr>
            <p:ph sz="quarter" idx="13"/>
          </p:nvPr>
        </p:nvSpPr>
        <p:spPr>
          <a:xfrm>
            <a:off x="1572260" y="1873250"/>
            <a:ext cx="9364980" cy="3423920"/>
          </a:xfrm>
        </p:spPr>
        <p:txBody>
          <a:bodyPr>
            <a:normAutofit lnSpcReduction="20000"/>
          </a:bodyPr>
          <a:lstStyle/>
          <a:p>
            <a:pPr>
              <a:lnSpc>
                <a:spcPct val="150000"/>
              </a:lnSpc>
              <a:buClr>
                <a:srgbClr val="00B0F0"/>
              </a:buClr>
              <a:buFont typeface="Wingdings" panose="05000000000000000000" charset="0"/>
              <a:buChar char="Ø"/>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课题动物实验伦理审查</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Clr>
                <a:srgbClr val="00B0F0"/>
              </a:buClr>
              <a:buFont typeface="Wingdings" panose="05000000000000000000" charset="0"/>
              <a:buChar char="Ø"/>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生物安全相关法律法规培训</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Clr>
                <a:srgbClr val="00B0F0"/>
              </a:buClr>
              <a:buFont typeface="Wingdings" panose="05000000000000000000" charset="0"/>
              <a:buChar char="Ø"/>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病原生物安全分类、具体相关操作、防护要求和应急处理培训</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课题组负责培训并提交文件和培训记录</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Clr>
                <a:srgbClr val="00B0F0"/>
              </a:buClr>
              <a:buFont typeface="Wingdings" panose="05000000000000000000" charset="0"/>
              <a:buChar char="Ø"/>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动物实验操作防护和应急处理培训</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10345" y="319405"/>
            <a:ext cx="949960" cy="4490720"/>
          </a:xfrm>
        </p:spPr>
        <p:txBody>
          <a:bodyPr>
            <a:normAutofit/>
          </a:bodyPr>
          <a:lstStyle/>
          <a:p>
            <a:r>
              <a:rPr lang="zh-CN" altLang="en-US" sz="311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生物安全相关法律法规</a:t>
            </a:r>
            <a:endParaRPr lang="zh-CN" altLang="en-US" sz="311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 name="内容占位符 6"/>
          <p:cNvPicPr>
            <a:picLocks noGrp="1" noChangeAspect="1"/>
          </p:cNvPicPr>
          <p:nvPr>
            <p:ph sz="quarter" idx="13"/>
          </p:nvPr>
        </p:nvPicPr>
        <p:blipFill>
          <a:blip r:embed="rId1"/>
          <a:stretch>
            <a:fillRect/>
          </a:stretch>
        </p:blipFill>
        <p:spPr>
          <a:xfrm>
            <a:off x="2510156" y="1823721"/>
            <a:ext cx="5304155" cy="2986405"/>
          </a:xfrm>
          <a:prstGeom prst="rect">
            <a:avLst/>
          </a:prstGeom>
        </p:spPr>
      </p:pic>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pic>
        <p:nvPicPr>
          <p:cNvPr id="9" name="图片 8"/>
          <p:cNvPicPr>
            <a:picLocks noChangeAspect="1"/>
          </p:cNvPicPr>
          <p:nvPr/>
        </p:nvPicPr>
        <p:blipFill>
          <a:blip r:embed="rId2"/>
          <a:stretch>
            <a:fillRect/>
          </a:stretch>
        </p:blipFill>
        <p:spPr>
          <a:xfrm>
            <a:off x="689987" y="167006"/>
            <a:ext cx="5820410" cy="3313430"/>
          </a:xfrm>
          <a:prstGeom prst="rect">
            <a:avLst/>
          </a:prstGeom>
        </p:spPr>
      </p:pic>
      <p:pic>
        <p:nvPicPr>
          <p:cNvPr id="8" name="图片 7"/>
          <p:cNvPicPr>
            <a:picLocks noChangeAspect="1"/>
          </p:cNvPicPr>
          <p:nvPr/>
        </p:nvPicPr>
        <p:blipFill>
          <a:blip r:embed="rId3"/>
          <a:stretch>
            <a:fillRect/>
          </a:stretch>
        </p:blipFill>
        <p:spPr>
          <a:xfrm>
            <a:off x="3699511" y="4394835"/>
            <a:ext cx="5476875" cy="25146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p:txBody>
          <a:bodyPr/>
          <a:lstStyle/>
          <a:p>
            <a:endParaRPr lang="zh-CN" altLang="en-US"/>
          </a:p>
        </p:txBody>
      </p:sp>
      <p:sp>
        <p:nvSpPr>
          <p:cNvPr id="6" name="副标题 5"/>
          <p:cNvSpPr>
            <a:spLocks noGrp="1"/>
          </p:cNvSpPr>
          <p:nvPr>
            <p:ph type="subTitle" idx="1"/>
          </p:nvPr>
        </p:nvSpPr>
        <p:spPr/>
        <p:txBody>
          <a:bodyPr/>
          <a:lstStyle/>
          <a:p>
            <a:endParaRPr lang="zh-CN" altLang="en-US" dirty="0"/>
          </a:p>
        </p:txBody>
      </p:sp>
      <p:pic>
        <p:nvPicPr>
          <p:cNvPr id="8" name="图片 7"/>
          <p:cNvPicPr>
            <a:picLocks noChangeAspect="1"/>
          </p:cNvPicPr>
          <p:nvPr/>
        </p:nvPicPr>
        <p:blipFill>
          <a:blip r:embed="rId1"/>
          <a:stretch>
            <a:fillRect/>
          </a:stretch>
        </p:blipFill>
        <p:spPr>
          <a:xfrm>
            <a:off x="867437" y="1438275"/>
            <a:ext cx="8429901" cy="4723130"/>
          </a:xfrm>
          <a:prstGeom prst="rect">
            <a:avLst/>
          </a:prstGeom>
        </p:spPr>
      </p:pic>
      <p:sp>
        <p:nvSpPr>
          <p:cNvPr id="10" name="标题 1"/>
          <p:cNvSpPr>
            <a:spLocks noGrp="1"/>
          </p:cNvSpPr>
          <p:nvPr/>
        </p:nvSpPr>
        <p:spPr>
          <a:xfrm>
            <a:off x="-409408" y="60856"/>
            <a:ext cx="7773338" cy="1596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zh-CN" altLang="en-US" b="1" dirty="0">
                <a:solidFill>
                  <a:srgbClr val="0070C0"/>
                </a:solidFill>
                <a:latin typeface="微软雅黑" panose="020B0503020204020204" pitchFamily="34" charset="-122"/>
                <a:ea typeface="微软雅黑" panose="020B0503020204020204" pitchFamily="34" charset="-122"/>
              </a:rPr>
              <a:t>生物安全管理乃国之大计</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2" name="矩形: 圆角 1"/>
          <p:cNvSpPr/>
          <p:nvPr/>
        </p:nvSpPr>
        <p:spPr>
          <a:xfrm>
            <a:off x="7886699" y="2152650"/>
            <a:ext cx="2067201" cy="73342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dirty="0"/>
              <a:t>2019</a:t>
            </a:r>
            <a:endParaRPr lang="en-US" altLang="zh-CN" dirty="0"/>
          </a:p>
          <a:p>
            <a:pPr algn="ctr"/>
            <a:r>
              <a:rPr lang="en-US" altLang="zh-CN" dirty="0"/>
              <a:t>SARS-COVID-19</a:t>
            </a:r>
            <a:endParaRPr lang="zh-CN"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sz="3600" b="1" dirty="0">
                <a:solidFill>
                  <a:srgbClr val="0070C0"/>
                </a:solidFill>
                <a:latin typeface="微软雅黑" panose="020B0503020204020204" pitchFamily="34" charset="-122"/>
                <a:ea typeface="微软雅黑" panose="020B0503020204020204" pitchFamily="34" charset="-122"/>
              </a:rPr>
              <a:t>《中华人民共和国生物安全法》</a:t>
            </a:r>
            <a:r>
              <a:rPr lang="zh-CN" altLang="en-US" sz="3600" b="1" dirty="0">
                <a:solidFill>
                  <a:srgbClr val="0070C0"/>
                </a:solidFill>
                <a:latin typeface="微软雅黑" panose="020B0503020204020204" pitchFamily="34" charset="-122"/>
                <a:ea typeface="微软雅黑" panose="020B0503020204020204" pitchFamily="34" charset="-122"/>
                <a:sym typeface="+mn-ea"/>
              </a:rPr>
              <a:t>（共十章</a:t>
            </a:r>
            <a:r>
              <a:rPr lang="en-US" altLang="zh-CN" sz="3600" b="1" dirty="0">
                <a:solidFill>
                  <a:srgbClr val="0070C0"/>
                </a:solidFill>
                <a:latin typeface="微软雅黑" panose="020B0503020204020204" pitchFamily="34" charset="-122"/>
                <a:ea typeface="微软雅黑" panose="020B0503020204020204" pitchFamily="34" charset="-122"/>
                <a:sym typeface="+mn-ea"/>
              </a:rPr>
              <a:t>85</a:t>
            </a:r>
            <a:r>
              <a:rPr lang="zh-CN" altLang="en-US" sz="3600" b="1" dirty="0">
                <a:solidFill>
                  <a:srgbClr val="0070C0"/>
                </a:solidFill>
                <a:latin typeface="微软雅黑" panose="020B0503020204020204" pitchFamily="34" charset="-122"/>
                <a:ea typeface="微软雅黑" panose="020B0503020204020204" pitchFamily="34" charset="-122"/>
                <a:sym typeface="+mn-ea"/>
              </a:rPr>
              <a:t>条）</a:t>
            </a:r>
            <a:endParaRPr lang="zh-CN" altLang="en-US" sz="3600" dirty="0">
              <a:solidFill>
                <a:srgbClr val="0070C0"/>
              </a:solidFill>
              <a:latin typeface="微软雅黑" panose="020B0503020204020204" pitchFamily="34" charset="-122"/>
              <a:ea typeface="微软雅黑" panose="020B0503020204020204" pitchFamily="34" charset="-122"/>
            </a:endParaRPr>
          </a:p>
        </p:txBody>
      </p:sp>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4" name="矩形 3"/>
          <p:cNvSpPr/>
          <p:nvPr/>
        </p:nvSpPr>
        <p:spPr>
          <a:xfrm>
            <a:off x="466725" y="1997332"/>
            <a:ext cx="6096000" cy="2723823"/>
          </a:xfrm>
          <a:prstGeom prst="rect">
            <a:avLst/>
          </a:prstGeom>
        </p:spPr>
        <p:txBody>
          <a:bodyPr>
            <a:spAutoFit/>
          </a:bodyPr>
          <a:lstStyle/>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　　第一章　总　　则</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　　第二章　生物安全风险防控体制</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　　第三章　防控重大新发突发传染病、动植物疫情</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　　第四章　生物技术研究、开发与应用安全</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　　第五章　病原微生物实验室生物安全</a:t>
            </a:r>
            <a:endParaRPr lang="zh-CN" altLang="en-US" dirty="0">
              <a:solidFill>
                <a:srgbClr val="4C4C4C"/>
              </a:solidFill>
              <a:latin typeface="微软雅黑" panose="020B0503020204020204" pitchFamily="34" charset="-122"/>
              <a:ea typeface="微软雅黑" panose="020B0503020204020204" pitchFamily="34" charset="-122"/>
            </a:endParaRPr>
          </a:p>
          <a:p>
            <a:r>
              <a:rPr lang="zh-CN" altLang="en-US" dirty="0">
                <a:solidFill>
                  <a:srgbClr val="4C4C4C"/>
                </a:solidFill>
                <a:latin typeface="微软雅黑" panose="020B0503020204020204" pitchFamily="34" charset="-122"/>
                <a:ea typeface="微软雅黑" panose="020B0503020204020204" pitchFamily="34" charset="-122"/>
              </a:rPr>
              <a:t>　　</a:t>
            </a:r>
            <a:br>
              <a:rPr lang="zh-CN" altLang="en-US" dirty="0"/>
            </a:br>
            <a:endParaRPr lang="zh-CN" altLang="en-US" dirty="0"/>
          </a:p>
        </p:txBody>
      </p:sp>
      <p:sp>
        <p:nvSpPr>
          <p:cNvPr id="5" name="矩形 4"/>
          <p:cNvSpPr/>
          <p:nvPr/>
        </p:nvSpPr>
        <p:spPr>
          <a:xfrm>
            <a:off x="1309831" y="5544235"/>
            <a:ext cx="6096000" cy="646331"/>
          </a:xfrm>
          <a:prstGeom prst="rect">
            <a:avLst/>
          </a:prstGeom>
        </p:spPr>
        <p:txBody>
          <a:bodyPr>
            <a:spAutoFit/>
          </a:bodyPr>
          <a:lstStyle/>
          <a:p>
            <a:pPr algn="ctr"/>
            <a:r>
              <a:rPr lang="zh-CN" altLang="en-US" b="1" dirty="0">
                <a:solidFill>
                  <a:srgbClr val="4C4C4C"/>
                </a:solidFill>
                <a:latin typeface="微软雅黑" panose="020B0503020204020204" pitchFamily="34" charset="-122"/>
                <a:ea typeface="微软雅黑" panose="020B0503020204020204" pitchFamily="34" charset="-122"/>
              </a:rPr>
              <a:t>（</a:t>
            </a:r>
            <a:r>
              <a:rPr lang="en-US" altLang="zh-CN" b="1" dirty="0">
                <a:solidFill>
                  <a:srgbClr val="4C4C4C"/>
                </a:solidFill>
                <a:latin typeface="微软雅黑" panose="020B0503020204020204" pitchFamily="34" charset="-122"/>
                <a:ea typeface="微软雅黑" panose="020B0503020204020204" pitchFamily="34" charset="-122"/>
              </a:rPr>
              <a:t>2020</a:t>
            </a:r>
            <a:r>
              <a:rPr lang="zh-CN" altLang="en-US" b="1" dirty="0">
                <a:solidFill>
                  <a:srgbClr val="4C4C4C"/>
                </a:solidFill>
                <a:latin typeface="微软雅黑" panose="020B0503020204020204" pitchFamily="34" charset="-122"/>
                <a:ea typeface="微软雅黑" panose="020B0503020204020204" pitchFamily="34" charset="-122"/>
              </a:rPr>
              <a:t>年</a:t>
            </a:r>
            <a:r>
              <a:rPr lang="en-US" altLang="zh-CN" b="1" dirty="0">
                <a:solidFill>
                  <a:srgbClr val="4C4C4C"/>
                </a:solidFill>
                <a:latin typeface="微软雅黑" panose="020B0503020204020204" pitchFamily="34" charset="-122"/>
                <a:ea typeface="微软雅黑" panose="020B0503020204020204" pitchFamily="34" charset="-122"/>
              </a:rPr>
              <a:t>10</a:t>
            </a:r>
            <a:r>
              <a:rPr lang="zh-CN" altLang="en-US" b="1" dirty="0">
                <a:solidFill>
                  <a:srgbClr val="4C4C4C"/>
                </a:solidFill>
                <a:latin typeface="微软雅黑" panose="020B0503020204020204" pitchFamily="34" charset="-122"/>
                <a:ea typeface="微软雅黑" panose="020B0503020204020204" pitchFamily="34" charset="-122"/>
              </a:rPr>
              <a:t>月</a:t>
            </a:r>
            <a:r>
              <a:rPr lang="en-US" altLang="zh-CN" b="1" dirty="0">
                <a:solidFill>
                  <a:srgbClr val="4C4C4C"/>
                </a:solidFill>
                <a:latin typeface="微软雅黑" panose="020B0503020204020204" pitchFamily="34" charset="-122"/>
                <a:ea typeface="微软雅黑" panose="020B0503020204020204" pitchFamily="34" charset="-122"/>
              </a:rPr>
              <a:t>17</a:t>
            </a:r>
            <a:r>
              <a:rPr lang="zh-CN" altLang="en-US" b="1" dirty="0">
                <a:solidFill>
                  <a:srgbClr val="4C4C4C"/>
                </a:solidFill>
                <a:latin typeface="微软雅黑" panose="020B0503020204020204" pitchFamily="34" charset="-122"/>
                <a:ea typeface="微软雅黑" panose="020B0503020204020204" pitchFamily="34" charset="-122"/>
              </a:rPr>
              <a:t>日第十三届全国人民代表大会常务委员会第二十二次会议通过）</a:t>
            </a:r>
            <a:endParaRPr lang="zh-CN" altLang="en-US" dirty="0">
              <a:solidFill>
                <a:srgbClr val="4C4C4C"/>
              </a:solidFill>
              <a:latin typeface="微软雅黑" panose="020B0503020204020204" pitchFamily="34" charset="-122"/>
              <a:ea typeface="微软雅黑" panose="020B0503020204020204" pitchFamily="34" charset="-122"/>
            </a:endParaRPr>
          </a:p>
        </p:txBody>
      </p:sp>
      <p:sp>
        <p:nvSpPr>
          <p:cNvPr id="10" name="矩形 9"/>
          <p:cNvSpPr/>
          <p:nvPr/>
        </p:nvSpPr>
        <p:spPr>
          <a:xfrm>
            <a:off x="6562725" y="1997332"/>
            <a:ext cx="6096000" cy="2120902"/>
          </a:xfrm>
          <a:prstGeom prst="rect">
            <a:avLst/>
          </a:prstGeom>
        </p:spPr>
        <p:txBody>
          <a:bodyPr>
            <a:spAutoFit/>
          </a:bodyPr>
          <a:lstStyle/>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第六章　人类遗传资源与生物资源安全</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第七章　防范生物恐怖与生物武器威胁</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第八章　生物安全能力建设</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第九章　法律责任</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第十章　附　　则</a:t>
            </a:r>
            <a:endParaRPr lang="zh-CN" altLang="en-US" dirty="0">
              <a:solidFill>
                <a:srgbClr val="4C4C4C"/>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b="1" dirty="0">
                <a:solidFill>
                  <a:srgbClr val="0070C0"/>
                </a:solidFill>
                <a:latin typeface="微软雅黑" panose="020B0503020204020204" pitchFamily="34" charset="-122"/>
                <a:ea typeface="微软雅黑" panose="020B0503020204020204" pitchFamily="34" charset="-122"/>
                <a:sym typeface="+mn-ea"/>
              </a:rPr>
              <a:t>《中华人民共和国生物安全法》</a:t>
            </a:r>
            <a:r>
              <a:rPr lang="en-US" altLang="zh-CN" b="1" dirty="0">
                <a:solidFill>
                  <a:srgbClr val="0070C0"/>
                </a:solidFill>
                <a:latin typeface="微软雅黑" panose="020B0503020204020204" pitchFamily="34" charset="-122"/>
                <a:ea typeface="微软雅黑" panose="020B0503020204020204" pitchFamily="34" charset="-122"/>
                <a:sym typeface="+mn-ea"/>
              </a:rPr>
              <a:t>——</a:t>
            </a:r>
            <a:r>
              <a:rPr lang="zh-CN" altLang="en-US" dirty="0">
                <a:solidFill>
                  <a:srgbClr val="0070C0"/>
                </a:solidFill>
                <a:latin typeface="微软雅黑" panose="020B0503020204020204" pitchFamily="34" charset="-122"/>
                <a:ea typeface="微软雅黑" panose="020B0503020204020204" pitchFamily="34" charset="-122"/>
              </a:rPr>
              <a:t>适用范围</a:t>
            </a:r>
            <a:endParaRPr lang="zh-CN" altLang="en-US" dirty="0"/>
          </a:p>
        </p:txBody>
      </p:sp>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3" name="矩形 2"/>
          <p:cNvSpPr/>
          <p:nvPr/>
        </p:nvSpPr>
        <p:spPr>
          <a:xfrm>
            <a:off x="1943100" y="1538288"/>
            <a:ext cx="8515350" cy="4459041"/>
          </a:xfrm>
          <a:prstGeom prst="rect">
            <a:avLst/>
          </a:prstGeom>
        </p:spPr>
        <p:txBody>
          <a:bodyPr wrap="square">
            <a:spAutoFit/>
          </a:bodyPr>
          <a:lstStyle/>
          <a:p>
            <a:pPr marL="342900" indent="-342900">
              <a:lnSpc>
                <a:spcPct val="150000"/>
              </a:lnSpc>
              <a:buClr>
                <a:srgbClr val="00B050"/>
              </a:buClr>
              <a:buFont typeface="Wingdings" panose="05000000000000000000" pitchFamily="2" charset="2"/>
              <a:buChar char="Ø"/>
            </a:pPr>
            <a:r>
              <a:rPr lang="zh-CN" altLang="en-US" sz="2400" dirty="0">
                <a:solidFill>
                  <a:srgbClr val="4C4C4C"/>
                </a:solidFill>
                <a:latin typeface="微软雅黑" panose="020B0503020204020204" pitchFamily="34" charset="-122"/>
                <a:ea typeface="微软雅黑" panose="020B0503020204020204" pitchFamily="34" charset="-122"/>
              </a:rPr>
              <a:t>　　（一）防控重大新发突发传染病、动植物疫情；</a:t>
            </a:r>
            <a:endParaRPr lang="zh-CN" altLang="en-US" sz="2400" dirty="0">
              <a:solidFill>
                <a:srgbClr val="4C4C4C"/>
              </a:solidFill>
              <a:latin typeface="微软雅黑" panose="020B0503020204020204" pitchFamily="34" charset="-122"/>
              <a:ea typeface="微软雅黑" panose="020B0503020204020204" pitchFamily="34" charset="-122"/>
            </a:endParaRPr>
          </a:p>
          <a:p>
            <a:pPr marL="342900" indent="-342900">
              <a:lnSpc>
                <a:spcPct val="150000"/>
              </a:lnSpc>
              <a:buClr>
                <a:srgbClr val="00B050"/>
              </a:buClr>
              <a:buFont typeface="Wingdings" panose="05000000000000000000" pitchFamily="2" charset="2"/>
              <a:buChar char="Ø"/>
            </a:pPr>
            <a:r>
              <a:rPr lang="zh-CN" altLang="en-US" sz="2400" dirty="0">
                <a:solidFill>
                  <a:srgbClr val="4C4C4C"/>
                </a:solidFill>
                <a:latin typeface="微软雅黑" panose="020B0503020204020204" pitchFamily="34" charset="-122"/>
                <a:ea typeface="微软雅黑" panose="020B0503020204020204" pitchFamily="34" charset="-122"/>
              </a:rPr>
              <a:t>　　（二）生物技术研究、开发与应用；</a:t>
            </a:r>
            <a:endParaRPr lang="zh-CN" altLang="en-US" sz="2400" dirty="0">
              <a:solidFill>
                <a:srgbClr val="4C4C4C"/>
              </a:solidFill>
              <a:latin typeface="微软雅黑" panose="020B0503020204020204" pitchFamily="34" charset="-122"/>
              <a:ea typeface="微软雅黑" panose="020B0503020204020204" pitchFamily="34" charset="-122"/>
            </a:endParaRPr>
          </a:p>
          <a:p>
            <a:pPr marL="342900" indent="-342900">
              <a:lnSpc>
                <a:spcPct val="150000"/>
              </a:lnSpc>
              <a:buClr>
                <a:srgbClr val="00B050"/>
              </a:buClr>
              <a:buFont typeface="Wingdings" panose="05000000000000000000" pitchFamily="2" charset="2"/>
              <a:buChar char="Ø"/>
            </a:pPr>
            <a:r>
              <a:rPr lang="zh-CN" altLang="en-US" sz="2400" dirty="0">
                <a:solidFill>
                  <a:srgbClr val="4C4C4C"/>
                </a:solidFill>
                <a:latin typeface="微软雅黑" panose="020B0503020204020204" pitchFamily="34" charset="-122"/>
                <a:ea typeface="微软雅黑" panose="020B0503020204020204" pitchFamily="34" charset="-122"/>
              </a:rPr>
              <a:t>　　（三）病原微生物实验室生物安全管理；</a:t>
            </a:r>
            <a:endParaRPr lang="zh-CN" altLang="en-US" sz="2400" dirty="0">
              <a:solidFill>
                <a:srgbClr val="4C4C4C"/>
              </a:solidFill>
              <a:latin typeface="微软雅黑" panose="020B0503020204020204" pitchFamily="34" charset="-122"/>
              <a:ea typeface="微软雅黑" panose="020B0503020204020204" pitchFamily="34" charset="-122"/>
            </a:endParaRPr>
          </a:p>
          <a:p>
            <a:pPr marL="342900" indent="-342900">
              <a:lnSpc>
                <a:spcPct val="150000"/>
              </a:lnSpc>
              <a:buClr>
                <a:srgbClr val="00B050"/>
              </a:buClr>
              <a:buFont typeface="Wingdings" panose="05000000000000000000" pitchFamily="2" charset="2"/>
              <a:buChar char="Ø"/>
            </a:pPr>
            <a:r>
              <a:rPr lang="zh-CN" altLang="en-US" sz="2400" dirty="0">
                <a:solidFill>
                  <a:srgbClr val="4C4C4C"/>
                </a:solidFill>
                <a:latin typeface="微软雅黑" panose="020B0503020204020204" pitchFamily="34" charset="-122"/>
                <a:ea typeface="微软雅黑" panose="020B0503020204020204" pitchFamily="34" charset="-122"/>
              </a:rPr>
              <a:t>　　（四）人类遗传资源与生物资源安全管理；</a:t>
            </a:r>
            <a:endParaRPr lang="zh-CN" altLang="en-US" sz="2400" dirty="0">
              <a:solidFill>
                <a:srgbClr val="4C4C4C"/>
              </a:solidFill>
              <a:latin typeface="微软雅黑" panose="020B0503020204020204" pitchFamily="34" charset="-122"/>
              <a:ea typeface="微软雅黑" panose="020B0503020204020204" pitchFamily="34" charset="-122"/>
            </a:endParaRPr>
          </a:p>
          <a:p>
            <a:pPr marL="342900" indent="-342900">
              <a:lnSpc>
                <a:spcPct val="150000"/>
              </a:lnSpc>
              <a:buClr>
                <a:srgbClr val="00B050"/>
              </a:buClr>
              <a:buFont typeface="Wingdings" panose="05000000000000000000" pitchFamily="2" charset="2"/>
              <a:buChar char="Ø"/>
            </a:pPr>
            <a:r>
              <a:rPr lang="zh-CN" altLang="en-US" sz="2400" dirty="0">
                <a:solidFill>
                  <a:srgbClr val="4C4C4C"/>
                </a:solidFill>
                <a:latin typeface="微软雅黑" panose="020B0503020204020204" pitchFamily="34" charset="-122"/>
                <a:ea typeface="微软雅黑" panose="020B0503020204020204" pitchFamily="34" charset="-122"/>
              </a:rPr>
              <a:t>　　（五）防范外来物种入侵与保护生物多样性；</a:t>
            </a:r>
            <a:endParaRPr lang="zh-CN" altLang="en-US" sz="2400" dirty="0">
              <a:solidFill>
                <a:srgbClr val="4C4C4C"/>
              </a:solidFill>
              <a:latin typeface="微软雅黑" panose="020B0503020204020204" pitchFamily="34" charset="-122"/>
              <a:ea typeface="微软雅黑" panose="020B0503020204020204" pitchFamily="34" charset="-122"/>
            </a:endParaRPr>
          </a:p>
          <a:p>
            <a:pPr marL="342900" indent="-342900">
              <a:lnSpc>
                <a:spcPct val="150000"/>
              </a:lnSpc>
              <a:buClr>
                <a:srgbClr val="00B050"/>
              </a:buClr>
              <a:buFont typeface="Wingdings" panose="05000000000000000000" pitchFamily="2" charset="2"/>
              <a:buChar char="Ø"/>
            </a:pPr>
            <a:r>
              <a:rPr lang="zh-CN" altLang="en-US" sz="2400" dirty="0">
                <a:solidFill>
                  <a:srgbClr val="4C4C4C"/>
                </a:solidFill>
                <a:latin typeface="微软雅黑" panose="020B0503020204020204" pitchFamily="34" charset="-122"/>
                <a:ea typeface="微软雅黑" panose="020B0503020204020204" pitchFamily="34" charset="-122"/>
              </a:rPr>
              <a:t>　　（六）应对微生物耐药；</a:t>
            </a:r>
            <a:endParaRPr lang="zh-CN" altLang="en-US" sz="2400" dirty="0">
              <a:solidFill>
                <a:srgbClr val="4C4C4C"/>
              </a:solidFill>
              <a:latin typeface="微软雅黑" panose="020B0503020204020204" pitchFamily="34" charset="-122"/>
              <a:ea typeface="微软雅黑" panose="020B0503020204020204" pitchFamily="34" charset="-122"/>
            </a:endParaRPr>
          </a:p>
          <a:p>
            <a:pPr marL="342900" indent="-342900">
              <a:lnSpc>
                <a:spcPct val="150000"/>
              </a:lnSpc>
              <a:buClr>
                <a:srgbClr val="00B050"/>
              </a:buClr>
              <a:buFont typeface="Wingdings" panose="05000000000000000000" pitchFamily="2" charset="2"/>
              <a:buChar char="Ø"/>
            </a:pPr>
            <a:r>
              <a:rPr lang="zh-CN" altLang="en-US" sz="2400" dirty="0">
                <a:solidFill>
                  <a:srgbClr val="4C4C4C"/>
                </a:solidFill>
                <a:latin typeface="微软雅黑" panose="020B0503020204020204" pitchFamily="34" charset="-122"/>
                <a:ea typeface="微软雅黑" panose="020B0503020204020204" pitchFamily="34" charset="-122"/>
              </a:rPr>
              <a:t>　　（七）防范生物恐怖袭击与防御生物武器威胁；</a:t>
            </a:r>
            <a:endParaRPr lang="zh-CN" altLang="en-US" sz="2400" dirty="0">
              <a:solidFill>
                <a:srgbClr val="4C4C4C"/>
              </a:solidFill>
              <a:latin typeface="微软雅黑" panose="020B0503020204020204" pitchFamily="34" charset="-122"/>
              <a:ea typeface="微软雅黑" panose="020B0503020204020204" pitchFamily="34" charset="-122"/>
            </a:endParaRPr>
          </a:p>
          <a:p>
            <a:pPr marL="342900" indent="-342900">
              <a:lnSpc>
                <a:spcPct val="150000"/>
              </a:lnSpc>
              <a:buClr>
                <a:srgbClr val="00B050"/>
              </a:buClr>
              <a:buFont typeface="Wingdings" panose="05000000000000000000" pitchFamily="2" charset="2"/>
              <a:buChar char="Ø"/>
            </a:pPr>
            <a:r>
              <a:rPr lang="zh-CN" altLang="en-US" sz="2400" dirty="0">
                <a:solidFill>
                  <a:srgbClr val="4C4C4C"/>
                </a:solidFill>
                <a:latin typeface="微软雅黑" panose="020B0503020204020204" pitchFamily="34" charset="-122"/>
                <a:ea typeface="微软雅黑" panose="020B0503020204020204" pitchFamily="34" charset="-122"/>
              </a:rPr>
              <a:t>　　（八）其他与生物安全相关的活动</a:t>
            </a:r>
            <a:endParaRPr lang="zh-CN" altLang="en-US" sz="2400" b="0" i="0" dirty="0">
              <a:solidFill>
                <a:srgbClr val="4C4C4C"/>
              </a:solidFill>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2374265" y="5091430"/>
            <a:ext cx="7247890" cy="1381125"/>
          </a:xfrm>
        </p:spPr>
        <p:txBody>
          <a:bodyPr>
            <a:normAutofit fontScale="80000"/>
          </a:bodyPr>
          <a:lstStyle/>
          <a:p>
            <a:pPr>
              <a:lnSpc>
                <a:spcPct val="150000"/>
              </a:lnSpc>
              <a:buClr>
                <a:srgbClr val="00B050"/>
              </a:buClr>
              <a:buSzPct val="80000"/>
              <a:buFont typeface="Wingdings" panose="05000000000000000000" charset="0"/>
              <a:buChar char="Ø"/>
            </a:pPr>
            <a:r>
              <a:rPr lang="zh-CN" altLang="en-US" dirty="0">
                <a:latin typeface="Calibri" panose="020F0502020204030204" pitchFamily="34" charset="0"/>
                <a:ea typeface="微软雅黑" panose="020B0503020204020204" pitchFamily="34" charset="-122"/>
                <a:cs typeface="Calibri" panose="020F0502020204030204" pitchFamily="34" charset="0"/>
              </a:rPr>
              <a:t>可饲养动物种类：</a:t>
            </a:r>
            <a:endParaRPr lang="zh-CN" altLang="en-US" dirty="0">
              <a:latin typeface="Calibri" panose="020F0502020204030204" pitchFamily="34" charset="0"/>
              <a:ea typeface="微软雅黑" panose="020B0503020204020204" pitchFamily="34" charset="-122"/>
              <a:cs typeface="Calibri" panose="020F0502020204030204" pitchFamily="34" charset="0"/>
            </a:endParaRPr>
          </a:p>
          <a:p>
            <a:pPr lvl="1">
              <a:lnSpc>
                <a:spcPct val="150000"/>
              </a:lnSpc>
              <a:buClr>
                <a:srgbClr val="00B050"/>
              </a:buClr>
              <a:buSzPct val="80000"/>
              <a:buFont typeface="Wingdings" panose="05000000000000000000" charset="0"/>
              <a:buChar char="Ø"/>
            </a:pPr>
            <a:r>
              <a:rPr lang="zh-CN" altLang="en-US" dirty="0">
                <a:latin typeface="Calibri" panose="020F0502020204030204" pitchFamily="34" charset="0"/>
                <a:ea typeface="微软雅黑" panose="020B0503020204020204" pitchFamily="34" charset="-122"/>
                <a:cs typeface="Calibri" panose="020F0502020204030204" pitchFamily="34" charset="0"/>
              </a:rPr>
              <a:t>大鼠、小鼠、猴、犬、兔子、豚鼠、仓鼠、猪、树鼩</a:t>
            </a:r>
            <a:endParaRPr lang="en-US" altLang="zh-CN" dirty="0">
              <a:latin typeface="Calibri" panose="020F0502020204030204" pitchFamily="34" charset="0"/>
              <a:ea typeface="微软雅黑" panose="020B0503020204020204" pitchFamily="34" charset="-122"/>
              <a:cs typeface="Calibri" panose="020F0502020204030204" pitchFamily="34" charset="0"/>
            </a:endParaRPr>
          </a:p>
        </p:txBody>
      </p:sp>
      <p:sp>
        <p:nvSpPr>
          <p:cNvPr id="20" name="灯片编号占位符 19"/>
          <p:cNvSpPr>
            <a:spLocks noGrp="1"/>
          </p:cNvSpPr>
          <p:nvPr>
            <p:ph type="sldNum" sz="quarter" idx="12"/>
          </p:nvPr>
        </p:nvSpPr>
        <p:spPr/>
        <p:txBody>
          <a:bodyPr/>
          <a:lstStyle/>
          <a:p>
            <a:fld id="{E2C80E3E-43DC-4E3A-9F7F-5FCC184A1D6A}" type="slidenum">
              <a:rPr lang="zh-CN" altLang="en-US" smtClean="0"/>
            </a:fld>
            <a:endParaRPr lang="zh-CN" altLang="en-US"/>
          </a:p>
        </p:txBody>
      </p:sp>
      <p:pic>
        <p:nvPicPr>
          <p:cNvPr id="5" name="图片 4"/>
          <p:cNvPicPr preferRelativeResize="0">
            <a:picLocks noChangeAspect="1"/>
          </p:cNvPicPr>
          <p:nvPr/>
        </p:nvPicPr>
        <p:blipFill>
          <a:blip r:embed="rId1">
            <a:extLst>
              <a:ext uri="{28A0092B-C50C-407E-A947-70E740481C1C}">
                <a14:useLocalDpi xmlns:a14="http://schemas.microsoft.com/office/drawing/2010/main" val="0"/>
              </a:ext>
            </a:extLst>
          </a:blip>
          <a:stretch>
            <a:fillRect/>
          </a:stretch>
        </p:blipFill>
        <p:spPr>
          <a:xfrm>
            <a:off x="2219325" y="1000125"/>
            <a:ext cx="3717925" cy="1920240"/>
          </a:xfrm>
          <a:prstGeom prst="rect">
            <a:avLst/>
          </a:prstGeom>
        </p:spPr>
      </p:pic>
      <p:pic>
        <p:nvPicPr>
          <p:cNvPr id="14" name="图片 13"/>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795" y="1014730"/>
            <a:ext cx="3710305" cy="1852930"/>
          </a:xfrm>
          <a:prstGeom prst="rect">
            <a:avLst/>
          </a:prstGeom>
        </p:spPr>
      </p:pic>
      <p:sp>
        <p:nvSpPr>
          <p:cNvPr id="7" name="标题 1"/>
          <p:cNvSpPr>
            <a:spLocks noGrp="1"/>
          </p:cNvSpPr>
          <p:nvPr>
            <p:custDataLst>
              <p:tags r:id="rId3"/>
            </p:custDataLst>
          </p:nvPr>
        </p:nvSpPr>
        <p:spPr>
          <a:xfrm>
            <a:off x="112395" y="0"/>
            <a:ext cx="7764780" cy="92138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buClrTx/>
              <a:buSzTx/>
              <a:buFontTx/>
              <a:defRPr/>
            </a:pPr>
            <a:r>
              <a:rPr lang="zh-CN" altLang="en-US" sz="4000" dirty="0">
                <a:latin typeface="微软雅黑" panose="020B0503020204020204" pitchFamily="34" charset="-122"/>
                <a:ea typeface="微软雅黑" panose="020B0503020204020204" pitchFamily="34" charset="-122"/>
                <a:cs typeface="Times New Roman" panose="02020603050405020304" pitchFamily="18" charset="0"/>
                <a:sym typeface="+mn-ea"/>
              </a:rPr>
              <a:t>一、基本情况</a:t>
            </a:r>
            <a:r>
              <a:rPr lang="en-US" altLang="zh-CN" sz="4000" dirty="0">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sz="4000" dirty="0">
                <a:latin typeface="微软雅黑" panose="020B0503020204020204" pitchFamily="34" charset="-122"/>
                <a:ea typeface="微软雅黑" panose="020B0503020204020204" pitchFamily="34" charset="-122"/>
                <a:cs typeface="Times New Roman" panose="02020603050405020304" pitchFamily="18" charset="0"/>
              </a:rPr>
              <a:t>饲养部介绍（</a:t>
            </a:r>
            <a:r>
              <a:rPr lang="zh-CN" altLang="en-US" sz="4000" dirty="0">
                <a:latin typeface="微软雅黑" panose="020B0503020204020204" pitchFamily="34" charset="-122"/>
                <a:ea typeface="微软雅黑" panose="020B0503020204020204" pitchFamily="34" charset="-122"/>
                <a:cs typeface="Times New Roman" panose="02020603050405020304" pitchFamily="18" charset="0"/>
              </a:rPr>
              <a:t>江宁）</a:t>
            </a:r>
            <a:endParaRPr lang="en-US" sz="40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00" name="图片 99"/>
          <p:cNvPicPr/>
          <p:nvPr/>
        </p:nvPicPr>
        <p:blipFill>
          <a:blip r:embed="rId4"/>
          <a:stretch>
            <a:fillRect/>
          </a:stretch>
        </p:blipFill>
        <p:spPr>
          <a:xfrm>
            <a:off x="6327140" y="3074670"/>
            <a:ext cx="3415665" cy="1859280"/>
          </a:xfrm>
          <a:prstGeom prst="rect">
            <a:avLst/>
          </a:prstGeom>
          <a:noFill/>
          <a:ln w="9525">
            <a:noFill/>
          </a:ln>
        </p:spPr>
      </p:pic>
      <p:pic>
        <p:nvPicPr>
          <p:cNvPr id="101" name="图片 100"/>
          <p:cNvPicPr/>
          <p:nvPr/>
        </p:nvPicPr>
        <p:blipFill>
          <a:blip r:embed="rId5"/>
          <a:stretch>
            <a:fillRect/>
          </a:stretch>
        </p:blipFill>
        <p:spPr>
          <a:xfrm>
            <a:off x="2116455" y="2999105"/>
            <a:ext cx="3821430" cy="1934845"/>
          </a:xfrm>
          <a:prstGeom prst="rect">
            <a:avLst/>
          </a:prstGeom>
          <a:noFill/>
          <a:ln w="9525">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3" name="矩形 2"/>
          <p:cNvSpPr/>
          <p:nvPr/>
        </p:nvSpPr>
        <p:spPr>
          <a:xfrm>
            <a:off x="1216660" y="1276350"/>
            <a:ext cx="8648065" cy="4607560"/>
          </a:xfrm>
          <a:prstGeom prst="rect">
            <a:avLst/>
          </a:prstGeom>
        </p:spPr>
        <p:txBody>
          <a:bodyPr wrap="square">
            <a:noAutofit/>
          </a:bodyPr>
          <a:lstStyle/>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　</a:t>
            </a:r>
            <a:r>
              <a:rPr lang="zh-CN" altLang="en-US" b="1" dirty="0">
                <a:solidFill>
                  <a:srgbClr val="4C4C4C"/>
                </a:solidFill>
                <a:latin typeface="微软雅黑" panose="020B0503020204020204" pitchFamily="34" charset="-122"/>
                <a:ea typeface="微软雅黑" panose="020B0503020204020204" pitchFamily="34" charset="-122"/>
              </a:rPr>
              <a:t>第五条</a:t>
            </a:r>
            <a:r>
              <a:rPr lang="zh-CN" altLang="en-US" dirty="0">
                <a:solidFill>
                  <a:srgbClr val="4C4C4C"/>
                </a:solidFill>
                <a:latin typeface="微软雅黑" panose="020B0503020204020204" pitchFamily="34" charset="-122"/>
                <a:ea typeface="微软雅黑" panose="020B0503020204020204" pitchFamily="34" charset="-122"/>
              </a:rPr>
              <a:t>　国家鼓励</a:t>
            </a:r>
            <a:r>
              <a:rPr lang="zh-CN" altLang="en-US" dirty="0">
                <a:solidFill>
                  <a:srgbClr val="0070C0"/>
                </a:solidFill>
                <a:latin typeface="微软雅黑" panose="020B0503020204020204" pitchFamily="34" charset="-122"/>
                <a:ea typeface="微软雅黑" panose="020B0503020204020204" pitchFamily="34" charset="-122"/>
              </a:rPr>
              <a:t>生物科技创新</a:t>
            </a:r>
            <a:r>
              <a:rPr lang="zh-CN" altLang="en-US" dirty="0">
                <a:solidFill>
                  <a:srgbClr val="4C4C4C"/>
                </a:solidFill>
                <a:latin typeface="微软雅黑" panose="020B0503020204020204" pitchFamily="34" charset="-122"/>
                <a:ea typeface="微软雅黑" panose="020B0503020204020204" pitchFamily="34" charset="-122"/>
              </a:rPr>
              <a:t>，加强生物安全基础设施和生物科技人才队伍建设，支持生物产业发展，以创新驱动提升生物科技水平，增强生物安全保障能力。</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　</a:t>
            </a:r>
            <a:r>
              <a:rPr lang="zh-CN" altLang="en-US" b="1" dirty="0">
                <a:solidFill>
                  <a:srgbClr val="4C4C4C"/>
                </a:solidFill>
                <a:latin typeface="微软雅黑" panose="020B0503020204020204" pitchFamily="34" charset="-122"/>
                <a:ea typeface="微软雅黑" panose="020B0503020204020204" pitchFamily="34" charset="-122"/>
              </a:rPr>
              <a:t>第六条</a:t>
            </a:r>
            <a:r>
              <a:rPr lang="zh-CN" altLang="en-US" dirty="0">
                <a:solidFill>
                  <a:srgbClr val="4C4C4C"/>
                </a:solidFill>
                <a:latin typeface="微软雅黑" panose="020B0503020204020204" pitchFamily="34" charset="-122"/>
                <a:ea typeface="微软雅黑" panose="020B0503020204020204" pitchFamily="34" charset="-122"/>
              </a:rPr>
              <a:t>　国家加</a:t>
            </a:r>
            <a:r>
              <a:rPr lang="zh-CN" altLang="en-US" dirty="0">
                <a:solidFill>
                  <a:srgbClr val="0070C0"/>
                </a:solidFill>
                <a:latin typeface="微软雅黑" panose="020B0503020204020204" pitchFamily="34" charset="-122"/>
                <a:ea typeface="微软雅黑" panose="020B0503020204020204" pitchFamily="34" charset="-122"/>
              </a:rPr>
              <a:t>强生物安全领域的国际合作</a:t>
            </a:r>
            <a:r>
              <a:rPr lang="zh-CN" altLang="en-US" dirty="0">
                <a:solidFill>
                  <a:srgbClr val="4C4C4C"/>
                </a:solidFill>
                <a:latin typeface="微软雅黑" panose="020B0503020204020204" pitchFamily="34" charset="-122"/>
                <a:ea typeface="微软雅黑" panose="020B0503020204020204" pitchFamily="34" charset="-122"/>
              </a:rPr>
              <a:t>，履行中华人民共和国缔结或者参加的国际条约规定的义务，支持参与生物科技交流合作与生物安全事件国际救援，积极参与生物安全国际规则的研究与制定，推动完善全球生物安全治理。</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　</a:t>
            </a:r>
            <a:r>
              <a:rPr lang="zh-CN" altLang="en-US" b="1" dirty="0">
                <a:solidFill>
                  <a:srgbClr val="4C4C4C"/>
                </a:solidFill>
                <a:latin typeface="微软雅黑" panose="020B0503020204020204" pitchFamily="34" charset="-122"/>
                <a:ea typeface="微软雅黑" panose="020B0503020204020204" pitchFamily="34" charset="-122"/>
              </a:rPr>
              <a:t>第七条</a:t>
            </a:r>
            <a:r>
              <a:rPr lang="zh-CN" altLang="en-US" dirty="0">
                <a:solidFill>
                  <a:srgbClr val="4C4C4C"/>
                </a:solidFill>
                <a:latin typeface="微软雅黑" panose="020B0503020204020204" pitchFamily="34" charset="-122"/>
                <a:ea typeface="微软雅黑" panose="020B0503020204020204" pitchFamily="34" charset="-122"/>
              </a:rPr>
              <a:t>　各级人民政府及其有关部门应当加强生物安全法律法规和生物安全知识宣传普及工作，引导基层群众性自治组织、社会组织开展生物安全法律法规和生物安全知识宣传，促进</a:t>
            </a:r>
            <a:r>
              <a:rPr lang="zh-CN" altLang="en-US" dirty="0">
                <a:solidFill>
                  <a:srgbClr val="0070C0"/>
                </a:solidFill>
                <a:latin typeface="微软雅黑" panose="020B0503020204020204" pitchFamily="34" charset="-122"/>
                <a:ea typeface="微软雅黑" panose="020B0503020204020204" pitchFamily="34" charset="-122"/>
              </a:rPr>
              <a:t>全社会生物安全意识的提升</a:t>
            </a:r>
            <a:r>
              <a:rPr lang="zh-CN" altLang="en-US" dirty="0">
                <a:solidFill>
                  <a:srgbClr val="4C4C4C"/>
                </a:solidFill>
                <a:latin typeface="微软雅黑" panose="020B0503020204020204" pitchFamily="34" charset="-122"/>
                <a:ea typeface="微软雅黑" panose="020B0503020204020204" pitchFamily="34" charset="-122"/>
              </a:rPr>
              <a:t>。</a:t>
            </a:r>
            <a:endParaRPr lang="zh-CN" altLang="en-US" b="0" i="0" dirty="0">
              <a:solidFill>
                <a:srgbClr val="4C4C4C"/>
              </a:solidFill>
              <a:effectLst/>
              <a:latin typeface="微软雅黑" panose="020B0503020204020204" pitchFamily="34" charset="-122"/>
              <a:ea typeface="微软雅黑" panose="020B0503020204020204" pitchFamily="34" charset="-122"/>
            </a:endParaRPr>
          </a:p>
        </p:txBody>
      </p:sp>
      <p:sp>
        <p:nvSpPr>
          <p:cNvPr id="2" name="标题 1"/>
          <p:cNvSpPr>
            <a:spLocks noGrp="1"/>
          </p:cNvSpPr>
          <p:nvPr>
            <p:ph type="title"/>
            <p:custDataLst>
              <p:tags r:id="rId1"/>
            </p:custDataLst>
          </p:nvPr>
        </p:nvSpPr>
        <p:spPr>
          <a:xfrm>
            <a:off x="78740" y="93980"/>
            <a:ext cx="10515600" cy="1325563"/>
          </a:xfrm>
        </p:spPr>
        <p:txBody>
          <a:bodyPr>
            <a:normAutofit fontScale="90000"/>
          </a:bodyPr>
          <a:p>
            <a:r>
              <a:rPr lang="zh-CN" altLang="en-US" b="1" dirty="0">
                <a:solidFill>
                  <a:srgbClr val="0070C0"/>
                </a:solidFill>
                <a:latin typeface="微软雅黑" panose="020B0503020204020204" pitchFamily="34" charset="-122"/>
                <a:ea typeface="微软雅黑" panose="020B0503020204020204" pitchFamily="34" charset="-122"/>
                <a:sym typeface="+mn-ea"/>
              </a:rPr>
              <a:t>《中华人民共和国生物安全法》</a:t>
            </a:r>
            <a:r>
              <a:rPr lang="en-US" altLang="zh-CN" b="1" dirty="0">
                <a:solidFill>
                  <a:srgbClr val="0070C0"/>
                </a:solidFill>
                <a:latin typeface="微软雅黑" panose="020B0503020204020204" pitchFamily="34" charset="-122"/>
                <a:ea typeface="微软雅黑" panose="020B0503020204020204" pitchFamily="34" charset="-122"/>
                <a:sym typeface="+mn-ea"/>
              </a:rPr>
              <a:t>——</a:t>
            </a:r>
            <a:r>
              <a:rPr lang="zh-CN" altLang="en-US" dirty="0">
                <a:solidFill>
                  <a:srgbClr val="0070C0"/>
                </a:solidFill>
                <a:latin typeface="微软雅黑" panose="020B0503020204020204" pitchFamily="34" charset="-122"/>
                <a:ea typeface="微软雅黑" panose="020B0503020204020204" pitchFamily="34" charset="-122"/>
              </a:rPr>
              <a:t>内容</a:t>
            </a:r>
            <a:r>
              <a:rPr lang="zh-CN" altLang="en-US" dirty="0">
                <a:solidFill>
                  <a:srgbClr val="0070C0"/>
                </a:solidFill>
                <a:latin typeface="微软雅黑" panose="020B0503020204020204" pitchFamily="34" charset="-122"/>
                <a:ea typeface="微软雅黑" panose="020B0503020204020204" pitchFamily="34" charset="-122"/>
              </a:rPr>
              <a:t>学习</a:t>
            </a:r>
            <a:endParaRPr lang="zh-CN" altLang="en-US"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3" name="矩形 2"/>
          <p:cNvSpPr/>
          <p:nvPr/>
        </p:nvSpPr>
        <p:spPr>
          <a:xfrm>
            <a:off x="1176337" y="997613"/>
            <a:ext cx="9129713" cy="5908040"/>
          </a:xfrm>
          <a:prstGeom prst="rect">
            <a:avLst/>
          </a:prstGeom>
        </p:spPr>
        <p:txBody>
          <a:bodyPr wrap="square">
            <a:spAutoFit/>
          </a:bodyPr>
          <a:lstStyle/>
          <a:p>
            <a:pPr>
              <a:lnSpc>
                <a:spcPct val="150000"/>
              </a:lnSpc>
            </a:pPr>
            <a:r>
              <a:rPr lang="zh-CN" altLang="en-US" b="1" dirty="0">
                <a:solidFill>
                  <a:srgbClr val="4C4C4C"/>
                </a:solidFill>
                <a:latin typeface="微软雅黑" panose="020B0503020204020204" pitchFamily="34" charset="-122"/>
                <a:ea typeface="微软雅黑" panose="020B0503020204020204" pitchFamily="34" charset="-122"/>
              </a:rPr>
              <a:t>第十条</a:t>
            </a:r>
            <a:r>
              <a:rPr lang="zh-CN" altLang="en-US" dirty="0">
                <a:solidFill>
                  <a:srgbClr val="4C4C4C"/>
                </a:solidFill>
                <a:latin typeface="微软雅黑" panose="020B0503020204020204" pitchFamily="34" charset="-122"/>
                <a:ea typeface="微软雅黑" panose="020B0503020204020204" pitchFamily="34" charset="-122"/>
              </a:rPr>
              <a:t>　中央国家安全领导机构负责国家生物安全工作的决策和议事协调，研究制定、指导实施国家生物安全战略和有关重大方针政策，统筹协调国家生物安全的重大事项和重要工作，建立国家生物安全工作协调机制。</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　　省、自治区、直辖市建立生物安全工作协调机制，组织协调、督促推进本行政区域内生物安全相关工作。</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b="1" dirty="0">
                <a:solidFill>
                  <a:srgbClr val="4C4C4C"/>
                </a:solidFill>
                <a:latin typeface="微软雅黑" panose="020B0503020204020204" pitchFamily="34" charset="-122"/>
                <a:ea typeface="微软雅黑" panose="020B0503020204020204" pitchFamily="34" charset="-122"/>
              </a:rPr>
              <a:t>第十一条</a:t>
            </a:r>
            <a:r>
              <a:rPr lang="zh-CN" altLang="en-US" dirty="0">
                <a:solidFill>
                  <a:srgbClr val="4C4C4C"/>
                </a:solidFill>
                <a:latin typeface="微软雅黑" panose="020B0503020204020204" pitchFamily="34" charset="-122"/>
                <a:ea typeface="微软雅黑" panose="020B0503020204020204" pitchFamily="34" charset="-122"/>
              </a:rPr>
              <a:t>　国家生物安全工作协调机制由国务院卫生健康、农业农村、科学技术、外交等主管部门和有关军事机关组成，分析研判国家生物安全形势，组织协调、督促推进国家生物安全相关工作。国家生物安全工作协调机制设立办公室，负责协调机制的日常工作。</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　　国家生物安全工作协调机制成员单位和国务院其他有关部门根据职责分工，负责生物安全相关工作。</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b="1" dirty="0">
                <a:solidFill>
                  <a:srgbClr val="4C4C4C"/>
                </a:solidFill>
                <a:latin typeface="微软雅黑" panose="020B0503020204020204" pitchFamily="34" charset="-122"/>
                <a:ea typeface="微软雅黑" panose="020B0503020204020204" pitchFamily="34" charset="-122"/>
              </a:rPr>
              <a:t>第十二条</a:t>
            </a:r>
            <a:r>
              <a:rPr lang="zh-CN" altLang="en-US" dirty="0">
                <a:solidFill>
                  <a:srgbClr val="4C4C4C"/>
                </a:solidFill>
                <a:latin typeface="微软雅黑" panose="020B0503020204020204" pitchFamily="34" charset="-122"/>
                <a:ea typeface="微软雅黑" panose="020B0503020204020204" pitchFamily="34" charset="-122"/>
              </a:rPr>
              <a:t>　国家生物安全工作协调机制设立专家委员会，为国家生物安全战略研究、政策制定及实施提供决策咨询。</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　　国务院有关部门组织建立相关领域、行业的生物安全技术咨询专家委员会，为生物安全工作提供咨询、评估、论证等技术支撑。</a:t>
            </a:r>
            <a:endParaRPr lang="zh-CN" altLang="en-US" b="0" i="0" dirty="0">
              <a:solidFill>
                <a:srgbClr val="4C4C4C"/>
              </a:solidFill>
              <a:effectLst/>
              <a:latin typeface="微软雅黑" panose="020B0503020204020204" pitchFamily="34" charset="-122"/>
              <a:ea typeface="微软雅黑" panose="020B0503020204020204" pitchFamily="34" charset="-122"/>
            </a:endParaRPr>
          </a:p>
        </p:txBody>
      </p:sp>
      <p:sp>
        <p:nvSpPr>
          <p:cNvPr id="5" name="标题 4"/>
          <p:cNvSpPr/>
          <p:nvPr>
            <p:ph type="title"/>
          </p:nvPr>
        </p:nvSpPr>
        <p:spPr/>
        <p:txBody>
          <a:bodyPr/>
          <a:p>
            <a:endParaRPr lang="zh-CN" altLang="en-US"/>
          </a:p>
        </p:txBody>
      </p:sp>
      <p:sp>
        <p:nvSpPr>
          <p:cNvPr id="7" name="标题 1"/>
          <p:cNvSpPr>
            <a:spLocks noGrp="1"/>
          </p:cNvSpPr>
          <p:nvPr>
            <p:custDataLst>
              <p:tags r:id="rId1"/>
            </p:custDataLst>
          </p:nvPr>
        </p:nvSpPr>
        <p:spPr>
          <a:xfrm>
            <a:off x="78740" y="93980"/>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b="1" dirty="0">
                <a:solidFill>
                  <a:srgbClr val="0070C0"/>
                </a:solidFill>
                <a:latin typeface="微软雅黑" panose="020B0503020204020204" pitchFamily="34" charset="-122"/>
                <a:ea typeface="微软雅黑" panose="020B0503020204020204" pitchFamily="34" charset="-122"/>
                <a:sym typeface="+mn-ea"/>
              </a:rPr>
              <a:t>《中华人民共和国生物安全法》</a:t>
            </a:r>
            <a:r>
              <a:rPr lang="en-US" altLang="zh-CN" b="1" dirty="0">
                <a:solidFill>
                  <a:srgbClr val="0070C0"/>
                </a:solidFill>
                <a:latin typeface="微软雅黑" panose="020B0503020204020204" pitchFamily="34" charset="-122"/>
                <a:ea typeface="微软雅黑" panose="020B0503020204020204" pitchFamily="34" charset="-122"/>
                <a:sym typeface="+mn-ea"/>
              </a:rPr>
              <a:t>——</a:t>
            </a:r>
            <a:r>
              <a:rPr lang="zh-CN" altLang="en-US" dirty="0">
                <a:solidFill>
                  <a:srgbClr val="0070C0"/>
                </a:solidFill>
                <a:latin typeface="微软雅黑" panose="020B0503020204020204" pitchFamily="34" charset="-122"/>
                <a:ea typeface="微软雅黑" panose="020B0503020204020204" pitchFamily="34" charset="-122"/>
              </a:rPr>
              <a:t>内容</a:t>
            </a:r>
            <a:r>
              <a:rPr lang="zh-CN" altLang="en-US" dirty="0">
                <a:solidFill>
                  <a:srgbClr val="0070C0"/>
                </a:solidFill>
                <a:latin typeface="微软雅黑" panose="020B0503020204020204" pitchFamily="34" charset="-122"/>
                <a:ea typeface="微软雅黑" panose="020B0503020204020204" pitchFamily="34" charset="-122"/>
              </a:rPr>
              <a:t>学习</a:t>
            </a:r>
            <a:endParaRPr lang="zh-CN" altLang="en-US"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3" name="文本框 2"/>
          <p:cNvSpPr txBox="1"/>
          <p:nvPr/>
        </p:nvSpPr>
        <p:spPr>
          <a:xfrm>
            <a:off x="982980" y="1080770"/>
            <a:ext cx="10081895" cy="4892675"/>
          </a:xfrm>
          <a:prstGeom prst="rect">
            <a:avLst/>
          </a:prstGeom>
          <a:noFill/>
        </p:spPr>
        <p:txBody>
          <a:bodyPr wrap="square" rtlCol="0" anchor="t">
            <a:spAutoFit/>
          </a:bodyPr>
          <a:p>
            <a:r>
              <a:rPr lang="zh-CN" altLang="en-US" sz="2400"/>
              <a:t>(一)重大新发突发传染病，是指我国境内</a:t>
            </a:r>
            <a:r>
              <a:rPr lang="zh-CN" altLang="en-US" sz="2400">
                <a:solidFill>
                  <a:srgbClr val="FF0000"/>
                </a:solidFill>
              </a:rPr>
              <a:t>首次出现或者已经宣布消灭再次发生</a:t>
            </a:r>
            <a:r>
              <a:rPr lang="zh-CN" altLang="en-US" sz="2400"/>
              <a:t>，或者突然发生，造成或者可能造成</a:t>
            </a:r>
            <a:r>
              <a:rPr lang="zh-CN" altLang="en-US" sz="2400">
                <a:solidFill>
                  <a:srgbClr val="FF0000"/>
                </a:solidFill>
              </a:rPr>
              <a:t>公众</a:t>
            </a:r>
            <a:r>
              <a:rPr lang="zh-CN" altLang="en-US" sz="2400"/>
              <a:t>健康和生命安全严重损害，引起社会恐慌，影响社会稳定的传染病。</a:t>
            </a:r>
            <a:endParaRPr lang="zh-CN" altLang="en-US" sz="2400"/>
          </a:p>
          <a:p>
            <a:endParaRPr lang="zh-CN" altLang="en-US" sz="2400"/>
          </a:p>
          <a:p>
            <a:r>
              <a:rPr lang="zh-CN" altLang="en-US" sz="2400">
                <a:sym typeface="+mn-ea"/>
              </a:rPr>
              <a:t>(</a:t>
            </a:r>
            <a:r>
              <a:rPr lang="zh-CN" altLang="en-US" sz="2400"/>
              <a:t>二)重大新发突发动物疫情，是指我国境内</a:t>
            </a:r>
            <a:r>
              <a:rPr lang="zh-CN" altLang="en-US" sz="2400">
                <a:solidFill>
                  <a:srgbClr val="FF0000"/>
                </a:solidFill>
              </a:rPr>
              <a:t>首次发生或者已经宣布消灭的动物疫病</a:t>
            </a:r>
            <a:r>
              <a:rPr lang="zh-CN" altLang="en-US" sz="2400"/>
              <a:t>再次发生，或者发病率、死亡率较高的潜伏动物疫病突然发生并迅速传播，给养殖业生产安全造成严重威胁、危害，以及可能对公众健康和生命安全造成危害的情形。</a:t>
            </a:r>
            <a:endParaRPr lang="zh-CN" altLang="en-US" sz="2400"/>
          </a:p>
          <a:p>
            <a:endParaRPr lang="zh-CN" altLang="en-US" sz="2400"/>
          </a:p>
          <a:p>
            <a:r>
              <a:rPr lang="zh-CN" altLang="en-US" sz="2400"/>
              <a:t>(三)重大新发突发植物疫情，是指我国境内首次发生或者已经宣布消灭的严重危害植物的真菌、细菌、病毒、昆虫、线虫、杂草、害鼠、软体动物等再次引发病虫害，或者本地有害生物突然大范围发生并迅速传播，对农作物、林木等植物造成严重危害的情形。</a:t>
            </a:r>
            <a:endParaRPr lang="zh-CN" altLang="en-US" sz="2400"/>
          </a:p>
        </p:txBody>
      </p:sp>
      <p:sp>
        <p:nvSpPr>
          <p:cNvPr id="2" name="标题 1"/>
          <p:cNvSpPr>
            <a:spLocks noGrp="1"/>
          </p:cNvSpPr>
          <p:nvPr>
            <p:custDataLst>
              <p:tags r:id="rId1"/>
            </p:custDataLst>
          </p:nvPr>
        </p:nvSpPr>
        <p:spPr>
          <a:xfrm>
            <a:off x="78740" y="93980"/>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b="1" dirty="0">
                <a:solidFill>
                  <a:srgbClr val="0070C0"/>
                </a:solidFill>
                <a:latin typeface="微软雅黑" panose="020B0503020204020204" pitchFamily="34" charset="-122"/>
                <a:ea typeface="微软雅黑" panose="020B0503020204020204" pitchFamily="34" charset="-122"/>
                <a:sym typeface="+mn-ea"/>
              </a:rPr>
              <a:t>《中华人民共和国生物安全法》</a:t>
            </a:r>
            <a:r>
              <a:rPr lang="en-US" altLang="zh-CN" b="1" dirty="0">
                <a:solidFill>
                  <a:srgbClr val="0070C0"/>
                </a:solidFill>
                <a:latin typeface="微软雅黑" panose="020B0503020204020204" pitchFamily="34" charset="-122"/>
                <a:ea typeface="微软雅黑" panose="020B0503020204020204" pitchFamily="34" charset="-122"/>
                <a:sym typeface="+mn-ea"/>
              </a:rPr>
              <a:t>——</a:t>
            </a:r>
            <a:r>
              <a:rPr lang="zh-CN" altLang="en-US" dirty="0">
                <a:solidFill>
                  <a:srgbClr val="0070C0"/>
                </a:solidFill>
                <a:latin typeface="微软雅黑" panose="020B0503020204020204" pitchFamily="34" charset="-122"/>
                <a:ea typeface="微软雅黑" panose="020B0503020204020204" pitchFamily="34" charset="-122"/>
              </a:rPr>
              <a:t>内容</a:t>
            </a:r>
            <a:r>
              <a:rPr lang="zh-CN" altLang="en-US" dirty="0">
                <a:solidFill>
                  <a:srgbClr val="0070C0"/>
                </a:solidFill>
                <a:latin typeface="微软雅黑" panose="020B0503020204020204" pitchFamily="34" charset="-122"/>
                <a:ea typeface="微软雅黑" panose="020B0503020204020204" pitchFamily="34" charset="-122"/>
              </a:rPr>
              <a:t>学习</a:t>
            </a:r>
            <a:endParaRPr lang="zh-CN" altLang="en-US"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3" name="矩形 2"/>
          <p:cNvSpPr/>
          <p:nvPr/>
        </p:nvSpPr>
        <p:spPr>
          <a:xfrm>
            <a:off x="628650" y="1124585"/>
            <a:ext cx="10522585" cy="5410835"/>
          </a:xfrm>
          <a:prstGeom prst="rect">
            <a:avLst/>
          </a:prstGeom>
        </p:spPr>
        <p:txBody>
          <a:bodyPr wrap="square">
            <a:noAutofit/>
          </a:bodyPr>
          <a:lstStyle/>
          <a:p>
            <a:pPr>
              <a:lnSpc>
                <a:spcPct val="150000"/>
              </a:lnSpc>
            </a:pPr>
            <a:r>
              <a:rPr lang="zh-CN" altLang="en-US" b="1" dirty="0">
                <a:solidFill>
                  <a:srgbClr val="4C4C4C"/>
                </a:solidFill>
                <a:latin typeface="微软雅黑" panose="020B0503020204020204" pitchFamily="34" charset="-122"/>
                <a:ea typeface="微软雅黑" panose="020B0503020204020204" pitchFamily="34" charset="-122"/>
              </a:rPr>
              <a:t>第二十七条</a:t>
            </a:r>
            <a:r>
              <a:rPr lang="zh-CN" altLang="en-US" dirty="0">
                <a:solidFill>
                  <a:srgbClr val="4C4C4C"/>
                </a:solidFill>
                <a:latin typeface="微软雅黑" panose="020B0503020204020204" pitchFamily="34" charset="-122"/>
                <a:ea typeface="微软雅黑" panose="020B0503020204020204" pitchFamily="34" charset="-122"/>
              </a:rPr>
              <a:t>　国务院卫生健康、农业农村、林业草原、海关、生态环境主管部门应当建立新发突发传染病、动植物疫情、进出境检疫、生物技术环境安全监测网络，组织监测站点布局、建设，完善监测信息报告系统，开展主动监测和病原检测，并纳入</a:t>
            </a:r>
            <a:r>
              <a:rPr lang="zh-CN" altLang="en-US" dirty="0">
                <a:solidFill>
                  <a:srgbClr val="FF0000"/>
                </a:solidFill>
                <a:latin typeface="微软雅黑" panose="020B0503020204020204" pitchFamily="34" charset="-122"/>
                <a:ea typeface="微软雅黑" panose="020B0503020204020204" pitchFamily="34" charset="-122"/>
              </a:rPr>
              <a:t>国家生物安全风险监测预警体系。</a:t>
            </a:r>
            <a:endParaRPr lang="zh-CN" altLang="en-US"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b="1" dirty="0">
                <a:solidFill>
                  <a:srgbClr val="4C4C4C"/>
                </a:solidFill>
                <a:latin typeface="微软雅黑" panose="020B0503020204020204" pitchFamily="34" charset="-122"/>
                <a:ea typeface="微软雅黑" panose="020B0503020204020204" pitchFamily="34" charset="-122"/>
              </a:rPr>
              <a:t>第二十八条</a:t>
            </a:r>
            <a:r>
              <a:rPr lang="zh-CN" altLang="en-US" dirty="0">
                <a:solidFill>
                  <a:srgbClr val="4C4C4C"/>
                </a:solidFill>
                <a:latin typeface="微软雅黑" panose="020B0503020204020204" pitchFamily="34" charset="-122"/>
                <a:ea typeface="微软雅黑" panose="020B0503020204020204" pitchFamily="34" charset="-122"/>
              </a:rPr>
              <a:t>　疾病预防控制机构、动物疫病预防控制机构、植物病虫害预防控制机构（以下统称专业机构）应当对传染病、动植物疫病和列入监测范围的不明原因疾病开展主动监测，收集、分析、报告监测信息，预测新发突发传染病、动植物疫病的发生、流行趋势。</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　　国务院有关部门、县级以上地方人民政府及其有关部门应当根据预测和职责权限及时发布预警，并采取相应的防控措施。</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b="1" dirty="0">
                <a:solidFill>
                  <a:srgbClr val="FF0000"/>
                </a:solidFill>
                <a:latin typeface="微软雅黑" panose="020B0503020204020204" pitchFamily="34" charset="-122"/>
                <a:ea typeface="微软雅黑" panose="020B0503020204020204" pitchFamily="34" charset="-122"/>
              </a:rPr>
              <a:t>第二十九条</a:t>
            </a:r>
            <a:r>
              <a:rPr lang="zh-CN" altLang="en-US" dirty="0">
                <a:solidFill>
                  <a:srgbClr val="FF0000"/>
                </a:solidFill>
                <a:latin typeface="微软雅黑" panose="020B0503020204020204" pitchFamily="34" charset="-122"/>
                <a:ea typeface="微软雅黑" panose="020B0503020204020204" pitchFamily="34" charset="-122"/>
              </a:rPr>
              <a:t>　任何单位和个人发现传染病、动植物疫病的，应当及时向医疗机构、有关专业机构或者部门报告</a:t>
            </a:r>
            <a:r>
              <a:rPr lang="zh-CN" altLang="en-US" dirty="0">
                <a:solidFill>
                  <a:srgbClr val="4C4C4C"/>
                </a:solidFill>
                <a:latin typeface="微软雅黑" panose="020B0503020204020204" pitchFamily="34" charset="-122"/>
                <a:ea typeface="微软雅黑" panose="020B0503020204020204" pitchFamily="34" charset="-122"/>
              </a:rPr>
              <a:t>。</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　　医疗机构、专业机构及其工作人员发现传染病、动植物疫病或者不明原因的聚集性疾病的，应当及时报告，并采取保护性措施。</a:t>
            </a:r>
            <a:endParaRPr lang="zh-CN" altLang="en-US" b="0" i="0" dirty="0">
              <a:solidFill>
                <a:srgbClr val="4C4C4C"/>
              </a:solidFill>
              <a:effectLst/>
              <a:latin typeface="微软雅黑" panose="020B0503020204020204" pitchFamily="34" charset="-122"/>
              <a:ea typeface="微软雅黑" panose="020B0503020204020204" pitchFamily="34" charset="-122"/>
            </a:endParaRPr>
          </a:p>
        </p:txBody>
      </p:sp>
      <p:sp>
        <p:nvSpPr>
          <p:cNvPr id="2" name="标题 1"/>
          <p:cNvSpPr>
            <a:spLocks noGrp="1"/>
          </p:cNvSpPr>
          <p:nvPr>
            <p:custDataLst>
              <p:tags r:id="rId1"/>
            </p:custDataLst>
          </p:nvPr>
        </p:nvSpPr>
        <p:spPr>
          <a:xfrm>
            <a:off x="78740" y="93980"/>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b="1" dirty="0">
                <a:solidFill>
                  <a:srgbClr val="0070C0"/>
                </a:solidFill>
                <a:latin typeface="微软雅黑" panose="020B0503020204020204" pitchFamily="34" charset="-122"/>
                <a:ea typeface="微软雅黑" panose="020B0503020204020204" pitchFamily="34" charset="-122"/>
                <a:sym typeface="+mn-ea"/>
              </a:rPr>
              <a:t>《中华人民共和国生物安全法》</a:t>
            </a:r>
            <a:r>
              <a:rPr lang="en-US" altLang="zh-CN" b="1" dirty="0">
                <a:solidFill>
                  <a:srgbClr val="0070C0"/>
                </a:solidFill>
                <a:latin typeface="微软雅黑" panose="020B0503020204020204" pitchFamily="34" charset="-122"/>
                <a:ea typeface="微软雅黑" panose="020B0503020204020204" pitchFamily="34" charset="-122"/>
                <a:sym typeface="+mn-ea"/>
              </a:rPr>
              <a:t>——</a:t>
            </a:r>
            <a:r>
              <a:rPr lang="zh-CN" altLang="en-US" dirty="0">
                <a:solidFill>
                  <a:srgbClr val="0070C0"/>
                </a:solidFill>
                <a:latin typeface="微软雅黑" panose="020B0503020204020204" pitchFamily="34" charset="-122"/>
                <a:ea typeface="微软雅黑" panose="020B0503020204020204" pitchFamily="34" charset="-122"/>
              </a:rPr>
              <a:t>内容</a:t>
            </a:r>
            <a:r>
              <a:rPr lang="zh-CN" altLang="en-US" dirty="0">
                <a:solidFill>
                  <a:srgbClr val="0070C0"/>
                </a:solidFill>
                <a:latin typeface="微软雅黑" panose="020B0503020204020204" pitchFamily="34" charset="-122"/>
                <a:ea typeface="微软雅黑" panose="020B0503020204020204" pitchFamily="34" charset="-122"/>
              </a:rPr>
              <a:t>学习</a:t>
            </a:r>
            <a:endParaRPr lang="zh-CN" altLang="en-US"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3" name="矩形 2"/>
          <p:cNvSpPr/>
          <p:nvPr/>
        </p:nvSpPr>
        <p:spPr>
          <a:xfrm>
            <a:off x="586105" y="1181100"/>
            <a:ext cx="10922000" cy="5175250"/>
          </a:xfrm>
          <a:prstGeom prst="rect">
            <a:avLst/>
          </a:prstGeom>
        </p:spPr>
        <p:txBody>
          <a:bodyPr wrap="square">
            <a:noAutofit/>
          </a:bodyPr>
          <a:lstStyle/>
          <a:p>
            <a:pPr>
              <a:lnSpc>
                <a:spcPct val="150000"/>
              </a:lnSpc>
            </a:pPr>
            <a:r>
              <a:rPr lang="zh-CN" altLang="en-US" dirty="0">
                <a:solidFill>
                  <a:srgbClr val="FF0000"/>
                </a:solidFill>
                <a:latin typeface="微软雅黑" panose="020B0503020204020204" pitchFamily="34" charset="-122"/>
                <a:ea typeface="微软雅黑" panose="020B0503020204020204" pitchFamily="34" charset="-122"/>
              </a:rPr>
              <a:t>依法应当报告</a:t>
            </a:r>
            <a:r>
              <a:rPr lang="zh-CN" altLang="en-US" dirty="0">
                <a:solidFill>
                  <a:srgbClr val="4C4C4C"/>
                </a:solidFill>
                <a:latin typeface="微软雅黑" panose="020B0503020204020204" pitchFamily="34" charset="-122"/>
                <a:ea typeface="微软雅黑" panose="020B0503020204020204" pitchFamily="34" charset="-122"/>
              </a:rPr>
              <a:t>的，任何单位和个人不得瞒报、谎报、缓报、漏报，不得授意他人瞒报、谎报、缓报，不得阻碍他人报告。</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　　</a:t>
            </a:r>
            <a:r>
              <a:rPr lang="zh-CN" altLang="en-US" b="1" dirty="0">
                <a:solidFill>
                  <a:srgbClr val="4C4C4C"/>
                </a:solidFill>
                <a:latin typeface="微软雅黑" panose="020B0503020204020204" pitchFamily="34" charset="-122"/>
                <a:ea typeface="微软雅黑" panose="020B0503020204020204" pitchFamily="34" charset="-122"/>
              </a:rPr>
              <a:t>第三十条</a:t>
            </a:r>
            <a:r>
              <a:rPr lang="zh-CN" altLang="en-US" dirty="0">
                <a:solidFill>
                  <a:srgbClr val="4C4C4C"/>
                </a:solidFill>
                <a:latin typeface="微软雅黑" panose="020B0503020204020204" pitchFamily="34" charset="-122"/>
                <a:ea typeface="微软雅黑" panose="020B0503020204020204" pitchFamily="34" charset="-122"/>
              </a:rPr>
              <a:t>　</a:t>
            </a:r>
            <a:r>
              <a:rPr lang="zh-CN" altLang="en-US" dirty="0">
                <a:solidFill>
                  <a:srgbClr val="FF0000"/>
                </a:solidFill>
                <a:latin typeface="微软雅黑" panose="020B0503020204020204" pitchFamily="34" charset="-122"/>
                <a:ea typeface="微软雅黑" panose="020B0503020204020204" pitchFamily="34" charset="-122"/>
              </a:rPr>
              <a:t>国家建立重大新发突发传染病、动植物疫情联防联控机制</a:t>
            </a:r>
            <a:r>
              <a:rPr lang="zh-CN" altLang="en-US" dirty="0">
                <a:solidFill>
                  <a:srgbClr val="4C4C4C"/>
                </a:solidFill>
                <a:latin typeface="微软雅黑" panose="020B0503020204020204" pitchFamily="34" charset="-122"/>
                <a:ea typeface="微软雅黑" panose="020B0503020204020204" pitchFamily="34" charset="-122"/>
              </a:rPr>
              <a:t>。</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　　发生重大新发突发传染病、动植物疫情，应当依照有关法律法规和应急预案的规定及时采取控制措施；国务院卫生健康、农业农村、林业草原主管部门应当立即组织疫情会商研判，将会商研判结论向中央国家安全领导机构和国务院报告，并通报国家生物安全工作协调机制其他成员单位和国务院其他有关部门。</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　　发生重大新发突发传染病、动植物疫情，地方各级人民政府统一履行本行政区域内疫情防控职责，加强组织领导，开展群防群控、医疗救治，动员和鼓励社会力量依法有序参与疫情防控工作。</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　　</a:t>
            </a:r>
            <a:r>
              <a:rPr lang="zh-CN" altLang="en-US" b="1" dirty="0">
                <a:solidFill>
                  <a:srgbClr val="4C4C4C"/>
                </a:solidFill>
                <a:latin typeface="微软雅黑" panose="020B0503020204020204" pitchFamily="34" charset="-122"/>
                <a:ea typeface="微软雅黑" panose="020B0503020204020204" pitchFamily="34" charset="-122"/>
              </a:rPr>
              <a:t>第三十一条</a:t>
            </a:r>
            <a:r>
              <a:rPr lang="zh-CN" altLang="en-US" dirty="0">
                <a:solidFill>
                  <a:srgbClr val="4C4C4C"/>
                </a:solidFill>
                <a:latin typeface="微软雅黑" panose="020B0503020204020204" pitchFamily="34" charset="-122"/>
                <a:ea typeface="微软雅黑" panose="020B0503020204020204" pitchFamily="34" charset="-122"/>
              </a:rPr>
              <a:t>　国家加强国境、口岸传染病和动植物疫情联合防控能力建设，建立传染病、动植物疫情防控国际合作网络，尽早发现、控制重大新发突发传染病、动植物疫情。</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　　</a:t>
            </a:r>
            <a:r>
              <a:rPr lang="zh-CN" altLang="en-US" b="1" dirty="0">
                <a:solidFill>
                  <a:srgbClr val="4C4C4C"/>
                </a:solidFill>
                <a:latin typeface="微软雅黑" panose="020B0503020204020204" pitchFamily="34" charset="-122"/>
                <a:ea typeface="微软雅黑" panose="020B0503020204020204" pitchFamily="34" charset="-122"/>
              </a:rPr>
              <a:t>第三十二条</a:t>
            </a:r>
            <a:r>
              <a:rPr lang="zh-CN" altLang="en-US" dirty="0">
                <a:solidFill>
                  <a:srgbClr val="4C4C4C"/>
                </a:solidFill>
                <a:latin typeface="微软雅黑" panose="020B0503020204020204" pitchFamily="34" charset="-122"/>
                <a:ea typeface="微软雅黑" panose="020B0503020204020204" pitchFamily="34" charset="-122"/>
              </a:rPr>
              <a:t>　国家保护野生动物，加强动物防疫，防止动物源性传染病传播。</a:t>
            </a:r>
            <a:endParaRPr lang="zh-CN" altLang="en-US" b="0" i="0" dirty="0">
              <a:solidFill>
                <a:srgbClr val="4C4C4C"/>
              </a:solidFill>
              <a:effectLst/>
              <a:latin typeface="微软雅黑" panose="020B0503020204020204" pitchFamily="34" charset="-122"/>
              <a:ea typeface="微软雅黑" panose="020B0503020204020204" pitchFamily="34" charset="-122"/>
            </a:endParaRPr>
          </a:p>
        </p:txBody>
      </p:sp>
      <p:sp>
        <p:nvSpPr>
          <p:cNvPr id="2" name="标题 1"/>
          <p:cNvSpPr>
            <a:spLocks noGrp="1"/>
          </p:cNvSpPr>
          <p:nvPr>
            <p:custDataLst>
              <p:tags r:id="rId1"/>
            </p:custDataLst>
          </p:nvPr>
        </p:nvSpPr>
        <p:spPr>
          <a:xfrm>
            <a:off x="78740" y="93980"/>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b="1" dirty="0">
                <a:solidFill>
                  <a:srgbClr val="0070C0"/>
                </a:solidFill>
                <a:latin typeface="微软雅黑" panose="020B0503020204020204" pitchFamily="34" charset="-122"/>
                <a:ea typeface="微软雅黑" panose="020B0503020204020204" pitchFamily="34" charset="-122"/>
                <a:sym typeface="+mn-ea"/>
              </a:rPr>
              <a:t>《中华人民共和国生物安全法》</a:t>
            </a:r>
            <a:r>
              <a:rPr lang="en-US" altLang="zh-CN" b="1" dirty="0">
                <a:solidFill>
                  <a:srgbClr val="0070C0"/>
                </a:solidFill>
                <a:latin typeface="微软雅黑" panose="020B0503020204020204" pitchFamily="34" charset="-122"/>
                <a:ea typeface="微软雅黑" panose="020B0503020204020204" pitchFamily="34" charset="-122"/>
                <a:sym typeface="+mn-ea"/>
              </a:rPr>
              <a:t>——</a:t>
            </a:r>
            <a:r>
              <a:rPr lang="zh-CN" altLang="en-US" dirty="0">
                <a:solidFill>
                  <a:srgbClr val="0070C0"/>
                </a:solidFill>
                <a:latin typeface="微软雅黑" panose="020B0503020204020204" pitchFamily="34" charset="-122"/>
                <a:ea typeface="微软雅黑" panose="020B0503020204020204" pitchFamily="34" charset="-122"/>
              </a:rPr>
              <a:t>内容</a:t>
            </a:r>
            <a:r>
              <a:rPr lang="zh-CN" altLang="en-US" dirty="0">
                <a:solidFill>
                  <a:srgbClr val="0070C0"/>
                </a:solidFill>
                <a:latin typeface="微软雅黑" panose="020B0503020204020204" pitchFamily="34" charset="-122"/>
                <a:ea typeface="微软雅黑" panose="020B0503020204020204" pitchFamily="34" charset="-122"/>
              </a:rPr>
              <a:t>学习</a:t>
            </a:r>
            <a:endParaRPr lang="zh-CN" altLang="en-US"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4" name="内容占位符 3"/>
          <p:cNvSpPr>
            <a:spLocks noGrp="1"/>
          </p:cNvSpPr>
          <p:nvPr>
            <p:ph sz="quarter" idx="13"/>
          </p:nvPr>
        </p:nvSpPr>
        <p:spPr>
          <a:xfrm>
            <a:off x="369570" y="1033145"/>
            <a:ext cx="11242675" cy="5571490"/>
          </a:xfrm>
        </p:spPr>
        <p:txBody>
          <a:bodyPr>
            <a:noAutofit/>
          </a:bodyPr>
          <a:lstStyle/>
          <a:p>
            <a:pPr>
              <a:lnSpc>
                <a:spcPct val="130000"/>
              </a:lnSpc>
              <a:spcBef>
                <a:spcPts val="0"/>
              </a:spcBef>
              <a:spcAft>
                <a:spcPts val="0"/>
              </a:spcAft>
            </a:pPr>
            <a:r>
              <a:rPr lang="zh-CN" altLang="en-US" sz="2000" b="1" dirty="0"/>
              <a:t>第三十四条</a:t>
            </a:r>
            <a:r>
              <a:rPr lang="zh-CN" altLang="en-US" sz="2000" dirty="0"/>
              <a:t>　国家加强对生物技术研究、开发与应用活动的安全管理，禁止从事危及公众健康、损害生物资源、破坏生态系统和生物多样性等危害生物安全的生物技术研究、开发与应用活动。</a:t>
            </a:r>
            <a:endParaRPr lang="zh-CN" altLang="en-US" sz="2000" dirty="0"/>
          </a:p>
          <a:p>
            <a:pPr>
              <a:lnSpc>
                <a:spcPct val="130000"/>
              </a:lnSpc>
              <a:spcBef>
                <a:spcPts val="0"/>
              </a:spcBef>
              <a:spcAft>
                <a:spcPts val="0"/>
              </a:spcAft>
            </a:pPr>
            <a:r>
              <a:rPr lang="zh-CN" altLang="en-US" sz="2000" dirty="0"/>
              <a:t>　　从事生物技术研究、开发与应用活动，应当符合伦理原则。</a:t>
            </a:r>
            <a:endParaRPr lang="zh-CN" altLang="en-US" sz="2000" dirty="0"/>
          </a:p>
          <a:p>
            <a:pPr>
              <a:lnSpc>
                <a:spcPct val="130000"/>
              </a:lnSpc>
              <a:spcBef>
                <a:spcPts val="0"/>
              </a:spcBef>
              <a:spcAft>
                <a:spcPts val="0"/>
              </a:spcAft>
            </a:pPr>
            <a:r>
              <a:rPr lang="zh-CN" altLang="en-US" sz="2000" dirty="0"/>
              <a:t>　　</a:t>
            </a:r>
            <a:r>
              <a:rPr lang="zh-CN" altLang="en-US" sz="2000" b="1" dirty="0">
                <a:solidFill>
                  <a:srgbClr val="FF0000"/>
                </a:solidFill>
                <a:latin typeface="微软雅黑" panose="020B0503020204020204" pitchFamily="34" charset="-122"/>
                <a:ea typeface="微软雅黑" panose="020B0503020204020204" pitchFamily="34" charset="-122"/>
              </a:rPr>
              <a:t>第三十五条</a:t>
            </a:r>
            <a:r>
              <a:rPr lang="zh-CN" altLang="en-US" sz="2000" dirty="0">
                <a:solidFill>
                  <a:srgbClr val="FF0000"/>
                </a:solidFill>
                <a:latin typeface="微软雅黑" panose="020B0503020204020204" pitchFamily="34" charset="-122"/>
                <a:ea typeface="微软雅黑" panose="020B0503020204020204" pitchFamily="34" charset="-122"/>
              </a:rPr>
              <a:t>　从事生物技术研究、开发与应用活动的单位应当对本单位生物技术研究、开发与应用的安全负责，采取生物安全风险防控措施，制定生物安全培训、跟踪检查、定期报告等工作制度，强化过程管理。</a:t>
            </a:r>
            <a:endParaRPr lang="zh-CN" altLang="en-US" sz="2000" dirty="0">
              <a:solidFill>
                <a:srgbClr val="FF0000"/>
              </a:solidFill>
              <a:latin typeface="微软雅黑" panose="020B0503020204020204" pitchFamily="34" charset="-122"/>
              <a:ea typeface="微软雅黑" panose="020B0503020204020204" pitchFamily="34" charset="-122"/>
            </a:endParaRPr>
          </a:p>
          <a:p>
            <a:pPr>
              <a:lnSpc>
                <a:spcPct val="130000"/>
              </a:lnSpc>
              <a:spcBef>
                <a:spcPts val="0"/>
              </a:spcBef>
              <a:spcAft>
                <a:spcPts val="0"/>
              </a:spcAft>
            </a:pPr>
            <a:r>
              <a:rPr lang="zh-CN" altLang="en-US" sz="2000" dirty="0"/>
              <a:t>　　</a:t>
            </a:r>
            <a:r>
              <a:rPr lang="zh-CN" altLang="en-US" sz="2000" b="1" dirty="0"/>
              <a:t>第三十六条</a:t>
            </a:r>
            <a:r>
              <a:rPr lang="zh-CN" altLang="en-US" sz="2000" dirty="0"/>
              <a:t>　国家对生物技术研究、开发活动实行分类管理。根据对公众健康、工业农业、生态环境等造成危害的风险程度，将生物技术研究、开发活动分为高风险、中风险、低风险三类。</a:t>
            </a:r>
            <a:endParaRPr lang="zh-CN" altLang="en-US" sz="2000" dirty="0"/>
          </a:p>
          <a:p>
            <a:pPr>
              <a:lnSpc>
                <a:spcPct val="130000"/>
              </a:lnSpc>
              <a:spcBef>
                <a:spcPts val="0"/>
              </a:spcBef>
              <a:spcAft>
                <a:spcPts val="0"/>
              </a:spcAft>
            </a:pPr>
            <a:r>
              <a:rPr lang="zh-CN" altLang="en-US" sz="2000" dirty="0"/>
              <a:t>　　生物技术研究、开发活动风险分类标准及名录由国务院科学技术、卫生健康、农业农村等主管部门根据职责分工，会同国务院其他有关部门制定、调整并公布。</a:t>
            </a:r>
            <a:endParaRPr lang="zh-CN" altLang="en-US" sz="2000" dirty="0"/>
          </a:p>
          <a:p>
            <a:pPr>
              <a:lnSpc>
                <a:spcPct val="130000"/>
              </a:lnSpc>
              <a:spcBef>
                <a:spcPts val="0"/>
              </a:spcBef>
              <a:spcAft>
                <a:spcPts val="0"/>
              </a:spcAft>
            </a:pPr>
            <a:r>
              <a:rPr lang="zh-CN" altLang="en-US" sz="2000" dirty="0"/>
              <a:t>　　</a:t>
            </a:r>
            <a:r>
              <a:rPr lang="zh-CN" altLang="en-US" sz="2000" b="1" dirty="0"/>
              <a:t>第三十七条</a:t>
            </a:r>
            <a:r>
              <a:rPr lang="zh-CN" altLang="en-US" sz="2000" dirty="0"/>
              <a:t>　从事生物技术研究、开发活动，应当遵守国家生物技术研究开发安全管理规范。</a:t>
            </a:r>
            <a:endParaRPr lang="zh-CN" altLang="en-US" sz="2000" dirty="0"/>
          </a:p>
          <a:p>
            <a:pPr>
              <a:lnSpc>
                <a:spcPct val="130000"/>
              </a:lnSpc>
              <a:spcBef>
                <a:spcPts val="0"/>
              </a:spcBef>
              <a:spcAft>
                <a:spcPts val="0"/>
              </a:spcAft>
            </a:pPr>
            <a:r>
              <a:rPr lang="zh-CN" altLang="en-US" sz="2000" dirty="0"/>
              <a:t>　　从事生物技术研究、开发活动，应当进行风险类别判断，密切关注风险变化，及时采取应对措施。</a:t>
            </a:r>
            <a:endParaRPr lang="zh-CN" altLang="en-US" sz="2000" dirty="0"/>
          </a:p>
          <a:p>
            <a:endParaRPr lang="zh-CN" altLang="en-US" sz="2000" dirty="0"/>
          </a:p>
        </p:txBody>
      </p:sp>
      <p:sp>
        <p:nvSpPr>
          <p:cNvPr id="2" name="标题 1"/>
          <p:cNvSpPr>
            <a:spLocks noGrp="1"/>
          </p:cNvSpPr>
          <p:nvPr>
            <p:custDataLst>
              <p:tags r:id="rId1"/>
            </p:custDataLst>
          </p:nvPr>
        </p:nvSpPr>
        <p:spPr>
          <a:xfrm>
            <a:off x="78740" y="93980"/>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b="1" dirty="0">
                <a:solidFill>
                  <a:srgbClr val="0070C0"/>
                </a:solidFill>
                <a:latin typeface="微软雅黑" panose="020B0503020204020204" pitchFamily="34" charset="-122"/>
                <a:ea typeface="微软雅黑" panose="020B0503020204020204" pitchFamily="34" charset="-122"/>
                <a:sym typeface="+mn-ea"/>
              </a:rPr>
              <a:t>《中华人民共和国生物安全法》</a:t>
            </a:r>
            <a:r>
              <a:rPr lang="en-US" altLang="zh-CN" b="1" dirty="0">
                <a:solidFill>
                  <a:srgbClr val="0070C0"/>
                </a:solidFill>
                <a:latin typeface="微软雅黑" panose="020B0503020204020204" pitchFamily="34" charset="-122"/>
                <a:ea typeface="微软雅黑" panose="020B0503020204020204" pitchFamily="34" charset="-122"/>
                <a:sym typeface="+mn-ea"/>
              </a:rPr>
              <a:t>——</a:t>
            </a:r>
            <a:r>
              <a:rPr lang="zh-CN" altLang="en-US" dirty="0">
                <a:solidFill>
                  <a:srgbClr val="0070C0"/>
                </a:solidFill>
                <a:latin typeface="微软雅黑" panose="020B0503020204020204" pitchFamily="34" charset="-122"/>
                <a:ea typeface="微软雅黑" panose="020B0503020204020204" pitchFamily="34" charset="-122"/>
              </a:rPr>
              <a:t>内容</a:t>
            </a:r>
            <a:r>
              <a:rPr lang="zh-CN" altLang="en-US" dirty="0">
                <a:solidFill>
                  <a:srgbClr val="0070C0"/>
                </a:solidFill>
                <a:latin typeface="微软雅黑" panose="020B0503020204020204" pitchFamily="34" charset="-122"/>
                <a:ea typeface="微软雅黑" panose="020B0503020204020204" pitchFamily="34" charset="-122"/>
              </a:rPr>
              <a:t>学习</a:t>
            </a:r>
            <a:endParaRPr lang="zh-CN" altLang="en-US"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4" name="内容占位符 3"/>
          <p:cNvSpPr>
            <a:spLocks noGrp="1"/>
          </p:cNvSpPr>
          <p:nvPr>
            <p:ph sz="quarter" idx="13"/>
          </p:nvPr>
        </p:nvSpPr>
        <p:spPr>
          <a:xfrm>
            <a:off x="480060" y="1004570"/>
            <a:ext cx="10873740" cy="5080635"/>
          </a:xfrm>
        </p:spPr>
        <p:txBody>
          <a:bodyPr>
            <a:normAutofit fontScale="60000"/>
          </a:bodyPr>
          <a:lstStyle/>
          <a:p>
            <a:pPr>
              <a:lnSpc>
                <a:spcPct val="130000"/>
              </a:lnSpc>
              <a:spcBef>
                <a:spcPts val="0"/>
              </a:spcBef>
              <a:spcAft>
                <a:spcPts val="0"/>
              </a:spcAft>
            </a:pPr>
            <a:r>
              <a:rPr lang="zh-CN" altLang="en-US" sz="3075" b="1" dirty="0"/>
              <a:t>　第四十二条</a:t>
            </a:r>
            <a:r>
              <a:rPr lang="zh-CN" altLang="en-US" sz="3075" dirty="0"/>
              <a:t>　国家加强对病原微生物实验室生物安全的管理，制定统一的实验室生物安全标准。病原微生物实验室应当符合生物安全国家标准和要求。</a:t>
            </a:r>
            <a:endParaRPr lang="zh-CN" altLang="en-US" sz="3075" dirty="0"/>
          </a:p>
          <a:p>
            <a:pPr>
              <a:lnSpc>
                <a:spcPct val="130000"/>
              </a:lnSpc>
              <a:spcBef>
                <a:spcPts val="0"/>
              </a:spcBef>
              <a:spcAft>
                <a:spcPts val="0"/>
              </a:spcAft>
            </a:pPr>
            <a:r>
              <a:rPr lang="zh-CN" altLang="en-US" sz="3075" dirty="0"/>
              <a:t>　　从事病原微生物实验活动，应当严格遵守有关国家标准和实验室技术规范、操作规程，采取安全防范措施。</a:t>
            </a:r>
            <a:endParaRPr lang="zh-CN" altLang="en-US" sz="3075" dirty="0"/>
          </a:p>
          <a:p>
            <a:pPr>
              <a:lnSpc>
                <a:spcPct val="130000"/>
              </a:lnSpc>
              <a:spcBef>
                <a:spcPts val="0"/>
              </a:spcBef>
              <a:spcAft>
                <a:spcPts val="0"/>
              </a:spcAft>
            </a:pPr>
            <a:r>
              <a:rPr lang="zh-CN" altLang="en-US" sz="3075" dirty="0"/>
              <a:t>　　</a:t>
            </a:r>
            <a:r>
              <a:rPr lang="zh-CN" altLang="en-US" sz="3075" b="1" dirty="0"/>
              <a:t>第四十三条</a:t>
            </a:r>
            <a:r>
              <a:rPr lang="zh-CN" altLang="en-US" sz="3075" dirty="0"/>
              <a:t>　国家根据病原微生物的传染性、感染后对人和动物的个体或者群体的危害程度，对病原微生物实行分类管理。</a:t>
            </a:r>
            <a:endParaRPr lang="zh-CN" altLang="en-US" sz="3075" dirty="0"/>
          </a:p>
          <a:p>
            <a:pPr>
              <a:lnSpc>
                <a:spcPct val="130000"/>
              </a:lnSpc>
              <a:spcBef>
                <a:spcPts val="0"/>
              </a:spcBef>
              <a:spcAft>
                <a:spcPts val="0"/>
              </a:spcAft>
            </a:pPr>
            <a:r>
              <a:rPr lang="zh-CN" altLang="en-US" sz="3075" dirty="0"/>
              <a:t>　　从事高致病性或者疑似高致病性病原微生物样本采集、保藏、运输活动，应当具备相应条件，符合生物安全管理规范。具体办法由国务院卫生健康、农业农村主管部门制定。</a:t>
            </a:r>
            <a:endParaRPr lang="zh-CN" altLang="en-US" sz="3075" dirty="0"/>
          </a:p>
          <a:p>
            <a:pPr>
              <a:lnSpc>
                <a:spcPct val="130000"/>
              </a:lnSpc>
              <a:spcBef>
                <a:spcPts val="0"/>
              </a:spcBef>
              <a:spcAft>
                <a:spcPts val="0"/>
              </a:spcAft>
            </a:pPr>
            <a:r>
              <a:rPr lang="zh-CN" altLang="en-US" sz="3075" dirty="0"/>
              <a:t>　　</a:t>
            </a:r>
            <a:r>
              <a:rPr lang="zh-CN" altLang="en-US" sz="3075" b="1" dirty="0"/>
              <a:t>第四十四条</a:t>
            </a:r>
            <a:r>
              <a:rPr lang="zh-CN" altLang="en-US" sz="3075" dirty="0"/>
              <a:t>　设立病原微生物实验室，应当依法取得批准或者进行备案。</a:t>
            </a:r>
            <a:endParaRPr lang="zh-CN" altLang="en-US" sz="3075" dirty="0"/>
          </a:p>
          <a:p>
            <a:pPr>
              <a:lnSpc>
                <a:spcPct val="130000"/>
              </a:lnSpc>
              <a:spcBef>
                <a:spcPts val="0"/>
              </a:spcBef>
              <a:spcAft>
                <a:spcPts val="0"/>
              </a:spcAft>
            </a:pPr>
            <a:r>
              <a:rPr lang="zh-CN" altLang="en-US" sz="3075" dirty="0"/>
              <a:t>　　个人不得设立病原微生物实验室或者从事病原微生物实验活动。</a:t>
            </a:r>
            <a:endParaRPr lang="zh-CN" altLang="en-US" sz="3075" dirty="0"/>
          </a:p>
          <a:p>
            <a:pPr>
              <a:lnSpc>
                <a:spcPct val="130000"/>
              </a:lnSpc>
              <a:spcBef>
                <a:spcPts val="0"/>
              </a:spcBef>
              <a:spcAft>
                <a:spcPts val="0"/>
              </a:spcAft>
            </a:pPr>
            <a:endParaRPr lang="zh-CN" altLang="en-US" sz="3075" dirty="0"/>
          </a:p>
          <a:p>
            <a:pPr>
              <a:lnSpc>
                <a:spcPct val="130000"/>
              </a:lnSpc>
              <a:spcBef>
                <a:spcPts val="0"/>
              </a:spcBef>
              <a:spcAft>
                <a:spcPts val="0"/>
              </a:spcAft>
            </a:pPr>
            <a:r>
              <a:rPr lang="zh-CN" altLang="en-US" sz="3075" dirty="0"/>
              <a:t>　　</a:t>
            </a:r>
            <a:r>
              <a:rPr lang="zh-CN" altLang="en-US" sz="3075" b="1" dirty="0"/>
              <a:t>第四十五条</a:t>
            </a:r>
            <a:r>
              <a:rPr lang="zh-CN" altLang="en-US" sz="3075" dirty="0"/>
              <a:t>　国家根据对病原微生物的生物安全防护水平，对病原微生物实验室实行分等级管理。</a:t>
            </a:r>
            <a:endParaRPr lang="zh-CN" altLang="en-US" sz="3075" dirty="0"/>
          </a:p>
          <a:p>
            <a:pPr>
              <a:lnSpc>
                <a:spcPct val="130000"/>
              </a:lnSpc>
              <a:spcBef>
                <a:spcPts val="0"/>
              </a:spcBef>
              <a:spcAft>
                <a:spcPts val="0"/>
              </a:spcAft>
            </a:pPr>
            <a:r>
              <a:rPr lang="zh-CN" altLang="en-US" sz="3075" dirty="0"/>
              <a:t>　　从事病原微生物实验活动应当在相应等级的实验室进行。低等级病原微生物实验室不得从事国家病原微生物目录规定应当在高等级病原微生物实验室进行的病原微生物实验活动。</a:t>
            </a:r>
            <a:endParaRPr lang="zh-CN" altLang="en-US" sz="3075" dirty="0"/>
          </a:p>
          <a:p>
            <a:endParaRPr lang="zh-CN" altLang="en-US" sz="3075" dirty="0"/>
          </a:p>
        </p:txBody>
      </p:sp>
      <p:sp>
        <p:nvSpPr>
          <p:cNvPr id="2" name="标题 1"/>
          <p:cNvSpPr>
            <a:spLocks noGrp="1"/>
          </p:cNvSpPr>
          <p:nvPr>
            <p:custDataLst>
              <p:tags r:id="rId1"/>
            </p:custDataLst>
          </p:nvPr>
        </p:nvSpPr>
        <p:spPr>
          <a:xfrm>
            <a:off x="78740" y="93980"/>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b="1" dirty="0">
                <a:solidFill>
                  <a:srgbClr val="0070C0"/>
                </a:solidFill>
                <a:latin typeface="微软雅黑" panose="020B0503020204020204" pitchFamily="34" charset="-122"/>
                <a:ea typeface="微软雅黑" panose="020B0503020204020204" pitchFamily="34" charset="-122"/>
                <a:sym typeface="+mn-ea"/>
              </a:rPr>
              <a:t>《中华人民共和国生物安全法》</a:t>
            </a:r>
            <a:r>
              <a:rPr lang="en-US" altLang="zh-CN" b="1" dirty="0">
                <a:solidFill>
                  <a:srgbClr val="0070C0"/>
                </a:solidFill>
                <a:latin typeface="微软雅黑" panose="020B0503020204020204" pitchFamily="34" charset="-122"/>
                <a:ea typeface="微软雅黑" panose="020B0503020204020204" pitchFamily="34" charset="-122"/>
                <a:sym typeface="+mn-ea"/>
              </a:rPr>
              <a:t>——</a:t>
            </a:r>
            <a:r>
              <a:rPr lang="zh-CN" altLang="en-US" dirty="0">
                <a:solidFill>
                  <a:srgbClr val="0070C0"/>
                </a:solidFill>
                <a:latin typeface="微软雅黑" panose="020B0503020204020204" pitchFamily="34" charset="-122"/>
                <a:ea typeface="微软雅黑" panose="020B0503020204020204" pitchFamily="34" charset="-122"/>
              </a:rPr>
              <a:t>内容</a:t>
            </a:r>
            <a:r>
              <a:rPr lang="zh-CN" altLang="en-US" dirty="0">
                <a:solidFill>
                  <a:srgbClr val="0070C0"/>
                </a:solidFill>
                <a:latin typeface="微软雅黑" panose="020B0503020204020204" pitchFamily="34" charset="-122"/>
                <a:ea typeface="微软雅黑" panose="020B0503020204020204" pitchFamily="34" charset="-122"/>
              </a:rPr>
              <a:t>学习</a:t>
            </a:r>
            <a:endParaRPr lang="zh-CN" altLang="en-US"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5" name="内容占位符 4"/>
          <p:cNvSpPr>
            <a:spLocks noGrp="1"/>
          </p:cNvSpPr>
          <p:nvPr>
            <p:ph sz="quarter" idx="13"/>
          </p:nvPr>
        </p:nvSpPr>
        <p:spPr>
          <a:xfrm>
            <a:off x="435610" y="1223645"/>
            <a:ext cx="11374755" cy="5132070"/>
          </a:xfrm>
        </p:spPr>
        <p:txBody>
          <a:bodyPr>
            <a:normAutofit fontScale="67500" lnSpcReduction="20000"/>
          </a:bodyPr>
          <a:lstStyle/>
          <a:p>
            <a:pPr>
              <a:lnSpc>
                <a:spcPct val="150000"/>
              </a:lnSpc>
              <a:spcBef>
                <a:spcPts val="0"/>
              </a:spcBef>
              <a:spcAft>
                <a:spcPts val="0"/>
              </a:spcAft>
            </a:pPr>
            <a:r>
              <a:rPr lang="zh-CN" altLang="en-US" b="1" dirty="0">
                <a:latin typeface="微软雅黑" panose="020B0503020204020204" pitchFamily="34" charset="-122"/>
                <a:ea typeface="微软雅黑" panose="020B0503020204020204" pitchFamily="34" charset="-122"/>
              </a:rPr>
              <a:t>第四十六条</a:t>
            </a:r>
            <a:r>
              <a:rPr lang="zh-CN" altLang="en-US" dirty="0">
                <a:latin typeface="微软雅黑" panose="020B0503020204020204" pitchFamily="34" charset="-122"/>
                <a:ea typeface="微软雅黑" panose="020B0503020204020204" pitchFamily="34" charset="-122"/>
              </a:rPr>
              <a:t>　高等级病原微生物实验室从事高致病性或者疑似高致病性病原微生物实验活动，应当经省级以上人民政府卫生健康或者农业农村主管部门批准，并将实验活动情况向批准部门报告。</a:t>
            </a:r>
            <a:endParaRPr lang="zh-CN" altLang="en-US" dirty="0">
              <a:latin typeface="微软雅黑" panose="020B0503020204020204" pitchFamily="34" charset="-122"/>
              <a:ea typeface="微软雅黑" panose="020B0503020204020204" pitchFamily="34" charset="-122"/>
            </a:endParaRPr>
          </a:p>
          <a:p>
            <a:pPr>
              <a:lnSpc>
                <a:spcPct val="150000"/>
              </a:lnSpc>
              <a:spcBef>
                <a:spcPts val="0"/>
              </a:spcBef>
              <a:spcAft>
                <a:spcPts val="0"/>
              </a:spcAft>
            </a:pPr>
            <a:r>
              <a:rPr lang="zh-CN" altLang="en-US" dirty="0">
                <a:latin typeface="微软雅黑" panose="020B0503020204020204" pitchFamily="34" charset="-122"/>
                <a:ea typeface="微软雅黑" panose="020B0503020204020204" pitchFamily="34" charset="-122"/>
              </a:rPr>
              <a:t>　　对我国尚未发现或者已经宣布消灭的病原微生物，未经批准不得从事相关实验活动。</a:t>
            </a:r>
            <a:endParaRPr lang="zh-CN" altLang="en-US" dirty="0">
              <a:latin typeface="微软雅黑" panose="020B0503020204020204" pitchFamily="34" charset="-122"/>
              <a:ea typeface="微软雅黑" panose="020B0503020204020204" pitchFamily="34" charset="-122"/>
            </a:endParaRPr>
          </a:p>
          <a:p>
            <a:pPr>
              <a:lnSpc>
                <a:spcPct val="150000"/>
              </a:lnSpc>
              <a:spcBef>
                <a:spcPts val="0"/>
              </a:spcBef>
              <a:spcAft>
                <a:spcPts val="0"/>
              </a:spcAft>
            </a:pPr>
            <a:r>
              <a:rPr lang="zh-CN" altLang="en-US" b="1" dirty="0">
                <a:solidFill>
                  <a:srgbClr val="FF0000"/>
                </a:solidFill>
                <a:latin typeface="微软雅黑" panose="020B0503020204020204" pitchFamily="34" charset="-122"/>
                <a:ea typeface="微软雅黑" panose="020B0503020204020204" pitchFamily="34" charset="-122"/>
              </a:rPr>
              <a:t>第四十七条</a:t>
            </a:r>
            <a:r>
              <a:rPr lang="zh-CN" altLang="en-US" dirty="0">
                <a:solidFill>
                  <a:srgbClr val="FF0000"/>
                </a:solidFill>
                <a:latin typeface="微软雅黑" panose="020B0503020204020204" pitchFamily="34" charset="-122"/>
                <a:ea typeface="微软雅黑" panose="020B0503020204020204" pitchFamily="34" charset="-122"/>
              </a:rPr>
              <a:t>　病原微生物实验室应当采取措施，加强对实验动物的管理，防止实验动物逃逸，对使用后的实验动物按照国家规定进行无害化处理，实现实验动物可追溯。禁止将使用后的实验动物流入市场。</a:t>
            </a:r>
            <a:endParaRPr lang="zh-CN" altLang="en-US" dirty="0">
              <a:solidFill>
                <a:srgbClr val="FF0000"/>
              </a:solidFill>
              <a:latin typeface="微软雅黑" panose="020B0503020204020204" pitchFamily="34" charset="-122"/>
              <a:ea typeface="微软雅黑" panose="020B0503020204020204" pitchFamily="34" charset="-122"/>
            </a:endParaRPr>
          </a:p>
          <a:p>
            <a:pPr>
              <a:lnSpc>
                <a:spcPct val="150000"/>
              </a:lnSpc>
              <a:spcBef>
                <a:spcPts val="0"/>
              </a:spcBef>
              <a:spcAft>
                <a:spcPts val="0"/>
              </a:spcAft>
            </a:pPr>
            <a:r>
              <a:rPr lang="zh-CN" altLang="en-US" dirty="0">
                <a:latin typeface="微软雅黑" panose="020B0503020204020204" pitchFamily="34" charset="-122"/>
                <a:ea typeface="微软雅黑" panose="020B0503020204020204" pitchFamily="34" charset="-122"/>
              </a:rPr>
              <a:t>　</a:t>
            </a:r>
            <a:r>
              <a:rPr lang="zh-CN" altLang="en-US" dirty="0">
                <a:solidFill>
                  <a:srgbClr val="0070C0"/>
                </a:solidFill>
                <a:latin typeface="微软雅黑" panose="020B0503020204020204" pitchFamily="34" charset="-122"/>
                <a:ea typeface="微软雅黑" panose="020B0503020204020204" pitchFamily="34" charset="-122"/>
              </a:rPr>
              <a:t>　病原微生物实验室应当加强对实验活动废弃物的管理，依法对废水、废气以及其他废弃物进行处置，采取措施防止污染。</a:t>
            </a:r>
            <a:endParaRPr lang="zh-CN" altLang="en-US" dirty="0">
              <a:latin typeface="微软雅黑" panose="020B0503020204020204" pitchFamily="34" charset="-122"/>
              <a:ea typeface="微软雅黑" panose="020B0503020204020204" pitchFamily="34" charset="-122"/>
            </a:endParaRPr>
          </a:p>
          <a:p>
            <a:pPr>
              <a:lnSpc>
                <a:spcPct val="150000"/>
              </a:lnSpc>
              <a:spcBef>
                <a:spcPts val="0"/>
              </a:spcBef>
              <a:spcAft>
                <a:spcPts val="0"/>
              </a:spcAft>
            </a:pPr>
            <a:r>
              <a:rPr lang="zh-CN" altLang="en-US" b="1" dirty="0">
                <a:latin typeface="微软雅黑" panose="020B0503020204020204" pitchFamily="34" charset="-122"/>
                <a:ea typeface="微软雅黑" panose="020B0503020204020204" pitchFamily="34" charset="-122"/>
              </a:rPr>
              <a:t>第四十八条</a:t>
            </a:r>
            <a:r>
              <a:rPr lang="zh-CN" altLang="en-US" dirty="0">
                <a:latin typeface="微软雅黑" panose="020B0503020204020204" pitchFamily="34" charset="-122"/>
                <a:ea typeface="微软雅黑" panose="020B0503020204020204" pitchFamily="34" charset="-122"/>
              </a:rPr>
              <a:t>　病原微生物实验室的设立单位负责实验室的生物安全管理，制定科学、严格的管理制度，定期对有关生物安全规定的落实情况进行检查，对实验室设施、设备、材料等进行检查、维护和更新，确保其符合国家标准。</a:t>
            </a:r>
            <a:endParaRPr lang="zh-CN" altLang="en-US" dirty="0">
              <a:latin typeface="微软雅黑" panose="020B0503020204020204" pitchFamily="34" charset="-122"/>
              <a:ea typeface="微软雅黑" panose="020B0503020204020204" pitchFamily="34" charset="-122"/>
            </a:endParaRPr>
          </a:p>
          <a:p>
            <a:pPr>
              <a:lnSpc>
                <a:spcPct val="150000"/>
              </a:lnSpc>
              <a:spcBef>
                <a:spcPts val="0"/>
              </a:spcBef>
              <a:spcAft>
                <a:spcPts val="0"/>
              </a:spcAft>
            </a:pPr>
            <a:r>
              <a:rPr lang="zh-CN" altLang="en-US" dirty="0">
                <a:latin typeface="微软雅黑" panose="020B0503020204020204" pitchFamily="34" charset="-122"/>
                <a:ea typeface="微软雅黑" panose="020B0503020204020204" pitchFamily="34" charset="-122"/>
              </a:rPr>
              <a:t>　　病原微生物实验室设立单位的法定代表人和实验室负责人对实验室的生物安全负责。</a:t>
            </a:r>
            <a:endParaRPr lang="zh-CN" altLang="en-US" dirty="0">
              <a:latin typeface="微软雅黑" panose="020B0503020204020204" pitchFamily="34" charset="-122"/>
              <a:ea typeface="微软雅黑" panose="020B0503020204020204" pitchFamily="34" charset="-122"/>
            </a:endParaRPr>
          </a:p>
          <a:p>
            <a:pPr algn="l">
              <a:lnSpc>
                <a:spcPct val="130000"/>
              </a:lnSpc>
              <a:spcBef>
                <a:spcPts val="0"/>
              </a:spcBef>
              <a:spcAft>
                <a:spcPts val="0"/>
              </a:spcAft>
              <a:buClrTx/>
              <a:buSzTx/>
            </a:pPr>
            <a:r>
              <a:rPr lang="zh-CN" altLang="en-US" b="1" dirty="0">
                <a:latin typeface="微软雅黑" panose="020B0503020204020204" pitchFamily="34" charset="-122"/>
                <a:ea typeface="微软雅黑" panose="020B0503020204020204" pitchFamily="34" charset="-122"/>
              </a:rPr>
              <a:t>第四十九条</a:t>
            </a:r>
            <a:r>
              <a:rPr lang="zh-CN" altLang="en-US" dirty="0">
                <a:latin typeface="微软雅黑" panose="020B0503020204020204" pitchFamily="34" charset="-122"/>
                <a:ea typeface="微软雅黑" panose="020B0503020204020204" pitchFamily="34" charset="-122"/>
              </a:rPr>
              <a:t>　病</a:t>
            </a:r>
            <a:r>
              <a:rPr lang="zh-CN" altLang="en-US" sz="3075" dirty="0"/>
              <a:t>原微生物实验室的设立单位应当建立和完善安全保卫制度，采取安全保卫措施，保障实验室及其病原微生物的安全。</a:t>
            </a:r>
            <a:endParaRPr lang="zh-CN" altLang="en-US" sz="3075" dirty="0"/>
          </a:p>
        </p:txBody>
      </p:sp>
      <p:sp>
        <p:nvSpPr>
          <p:cNvPr id="2" name="标题 1"/>
          <p:cNvSpPr>
            <a:spLocks noGrp="1"/>
          </p:cNvSpPr>
          <p:nvPr>
            <p:custDataLst>
              <p:tags r:id="rId1"/>
            </p:custDataLst>
          </p:nvPr>
        </p:nvSpPr>
        <p:spPr>
          <a:xfrm>
            <a:off x="78740" y="93980"/>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b="1" dirty="0">
                <a:solidFill>
                  <a:srgbClr val="0070C0"/>
                </a:solidFill>
                <a:latin typeface="微软雅黑" panose="020B0503020204020204" pitchFamily="34" charset="-122"/>
                <a:ea typeface="微软雅黑" panose="020B0503020204020204" pitchFamily="34" charset="-122"/>
                <a:sym typeface="+mn-ea"/>
              </a:rPr>
              <a:t>《中华人民共和国生物安全法》</a:t>
            </a:r>
            <a:r>
              <a:rPr lang="en-US" altLang="zh-CN" b="1" dirty="0">
                <a:solidFill>
                  <a:srgbClr val="0070C0"/>
                </a:solidFill>
                <a:latin typeface="微软雅黑" panose="020B0503020204020204" pitchFamily="34" charset="-122"/>
                <a:ea typeface="微软雅黑" panose="020B0503020204020204" pitchFamily="34" charset="-122"/>
                <a:sym typeface="+mn-ea"/>
              </a:rPr>
              <a:t>——</a:t>
            </a:r>
            <a:r>
              <a:rPr lang="zh-CN" altLang="en-US" dirty="0">
                <a:solidFill>
                  <a:srgbClr val="0070C0"/>
                </a:solidFill>
                <a:latin typeface="微软雅黑" panose="020B0503020204020204" pitchFamily="34" charset="-122"/>
                <a:ea typeface="微软雅黑" panose="020B0503020204020204" pitchFamily="34" charset="-122"/>
              </a:rPr>
              <a:t>内容</a:t>
            </a:r>
            <a:r>
              <a:rPr lang="zh-CN" altLang="en-US" dirty="0">
                <a:solidFill>
                  <a:srgbClr val="0070C0"/>
                </a:solidFill>
                <a:latin typeface="微软雅黑" panose="020B0503020204020204" pitchFamily="34" charset="-122"/>
                <a:ea typeface="微软雅黑" panose="020B0503020204020204" pitchFamily="34" charset="-122"/>
              </a:rPr>
              <a:t>学习</a:t>
            </a:r>
            <a:endParaRPr lang="zh-CN" altLang="en-US"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5" name="内容占位符 4"/>
          <p:cNvSpPr>
            <a:spLocks noGrp="1"/>
          </p:cNvSpPr>
          <p:nvPr>
            <p:ph sz="quarter" idx="13"/>
          </p:nvPr>
        </p:nvSpPr>
        <p:spPr>
          <a:xfrm>
            <a:off x="292735" y="958215"/>
            <a:ext cx="11643995" cy="4189730"/>
          </a:xfrm>
        </p:spPr>
        <p:txBody>
          <a:bodyPr>
            <a:normAutofit fontScale="25000"/>
          </a:bodyPr>
          <a:lstStyle/>
          <a:p>
            <a:pPr>
              <a:lnSpc>
                <a:spcPct val="120000"/>
              </a:lnSpc>
              <a:spcBef>
                <a:spcPts val="0"/>
              </a:spcBef>
              <a:spcAft>
                <a:spcPts val="0"/>
              </a:spcAft>
            </a:pPr>
            <a:r>
              <a:rPr lang="zh-CN" altLang="en-US" sz="80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8000" b="1" dirty="0">
                <a:latin typeface="微软雅黑" panose="020B0503020204020204" pitchFamily="34" charset="-122"/>
                <a:ea typeface="微软雅黑" panose="020B0503020204020204" pitchFamily="34" charset="-122"/>
                <a:cs typeface="微软雅黑" panose="020B0503020204020204" pitchFamily="34" charset="-122"/>
              </a:rPr>
              <a:t>第四十九条</a:t>
            </a:r>
            <a:r>
              <a:rPr lang="zh-CN" altLang="en-US" sz="80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8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病原微生物实验室</a:t>
            </a:r>
            <a:r>
              <a:rPr lang="zh-CN" altLang="en-US" sz="8000" dirty="0">
                <a:latin typeface="微软雅黑" panose="020B0503020204020204" pitchFamily="34" charset="-122"/>
                <a:ea typeface="微软雅黑" panose="020B0503020204020204" pitchFamily="34" charset="-122"/>
                <a:cs typeface="微软雅黑" panose="020B0503020204020204" pitchFamily="34" charset="-122"/>
              </a:rPr>
              <a:t>的设立单位应当建立和完善安全保卫制度，采取安全保卫措施，保障实验室及其病原微生物的安全。</a:t>
            </a:r>
            <a:endParaRPr lang="zh-CN" altLang="en-US" sz="8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zh-CN" altLang="en-US" sz="8000" dirty="0">
                <a:latin typeface="微软雅黑" panose="020B0503020204020204" pitchFamily="34" charset="-122"/>
                <a:ea typeface="微软雅黑" panose="020B0503020204020204" pitchFamily="34" charset="-122"/>
                <a:cs typeface="微软雅黑" panose="020B0503020204020204" pitchFamily="34" charset="-122"/>
              </a:rPr>
              <a:t>　　国家加强对高等级病原微生物实验室的安全保卫。高等级病原微生物实验室应当接受公安机关等部门有关实验室安全保卫工作的监督指导，严防高致病性病原微生物泄漏、丢失和被盗、被抢。</a:t>
            </a:r>
            <a:endParaRPr lang="zh-CN" altLang="en-US" sz="8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zh-CN" altLang="en-US" sz="80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80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国家建立高等级病原微生物实验室人员进入审核制度。进入高等级病原微生物实验室的人员应当经实验室负责人批准。对可能影响实验室生物安全的，不予批准；对批准进入的，应当采取安全保障措施。</a:t>
            </a:r>
            <a:endParaRPr lang="zh-CN" altLang="en-US" sz="8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zh-CN" altLang="en-US" sz="80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8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第五十条</a:t>
            </a:r>
            <a:r>
              <a:rPr lang="zh-CN" altLang="en-US" sz="8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病原微生物实验室的设立单位应当制定生物安全事件应急预案，定期组织开展人员培训和应急演练。发生高致病性病原微生物泄漏、丢失和被盗、被抢或者其他生物安全风险的，应当按照应急预案的规定及时采取控制措施，并按照国家规定报告。</a:t>
            </a:r>
            <a:endParaRPr lang="zh-CN" altLang="en-US" sz="8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zh-CN" altLang="en-US" sz="80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8000" b="1" dirty="0">
                <a:latin typeface="微软雅黑" panose="020B0503020204020204" pitchFamily="34" charset="-122"/>
                <a:ea typeface="微软雅黑" panose="020B0503020204020204" pitchFamily="34" charset="-122"/>
                <a:cs typeface="微软雅黑" panose="020B0503020204020204" pitchFamily="34" charset="-122"/>
              </a:rPr>
              <a:t>第五十一条</a:t>
            </a:r>
            <a:r>
              <a:rPr lang="zh-CN" altLang="en-US" sz="8000" dirty="0">
                <a:latin typeface="微软雅黑" panose="020B0503020204020204" pitchFamily="34" charset="-122"/>
                <a:ea typeface="微软雅黑" panose="020B0503020204020204" pitchFamily="34" charset="-122"/>
                <a:cs typeface="微软雅黑" panose="020B0503020204020204" pitchFamily="34" charset="-122"/>
              </a:rPr>
              <a:t>　病原微生物实验室所在地省级人民政府及其卫生健康主管部门应当加强实验室所在地感染性疾病医疗资源配置，提高感染性疾病医疗救治能力。</a:t>
            </a:r>
            <a:endParaRPr lang="zh-CN" altLang="en-US" sz="8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zh-CN" altLang="en-US" sz="80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8000" b="1" dirty="0">
                <a:latin typeface="微软雅黑" panose="020B0503020204020204" pitchFamily="34" charset="-122"/>
                <a:ea typeface="微软雅黑" panose="020B0503020204020204" pitchFamily="34" charset="-122"/>
                <a:cs typeface="微软雅黑" panose="020B0503020204020204" pitchFamily="34" charset="-122"/>
              </a:rPr>
              <a:t>第五十二条</a:t>
            </a:r>
            <a:r>
              <a:rPr lang="zh-CN" altLang="en-US" sz="8000" dirty="0">
                <a:latin typeface="微软雅黑" panose="020B0503020204020204" pitchFamily="34" charset="-122"/>
                <a:ea typeface="微软雅黑" panose="020B0503020204020204" pitchFamily="34" charset="-122"/>
                <a:cs typeface="微软雅黑" panose="020B0503020204020204" pitchFamily="34" charset="-122"/>
              </a:rPr>
              <a:t>　企业对涉及病原微生物操作的生产车间的生物安全管理，依照有关病原微生物实验室的规定和其他生物安全管理规范进行。</a:t>
            </a:r>
            <a:endParaRPr lang="zh-CN" altLang="en-US" sz="8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zh-CN" altLang="en-US" sz="8000" dirty="0">
                <a:latin typeface="微软雅黑" panose="020B0503020204020204" pitchFamily="34" charset="-122"/>
                <a:ea typeface="微软雅黑" panose="020B0503020204020204" pitchFamily="34" charset="-122"/>
                <a:cs typeface="微软雅黑" panose="020B0503020204020204" pitchFamily="34" charset="-122"/>
              </a:rPr>
              <a:t>　　涉及生物毒素、植物有害生物及其他生物因子操作的生物安全实验室的建设和管理，参照有关病原微生物实验室的规定执行。</a:t>
            </a:r>
            <a:br>
              <a:rPr lang="zh-CN" altLang="en-US" sz="8000" dirty="0">
                <a:latin typeface="微软雅黑" panose="020B0503020204020204" pitchFamily="34" charset="-122"/>
                <a:ea typeface="微软雅黑" panose="020B0503020204020204" pitchFamily="34" charset="-122"/>
                <a:cs typeface="微软雅黑" panose="020B0503020204020204" pitchFamily="34" charset="-122"/>
              </a:rPr>
            </a:br>
            <a:endParaRPr lang="zh-CN" altLang="en-US" sz="8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标题 1"/>
          <p:cNvSpPr>
            <a:spLocks noGrp="1"/>
          </p:cNvSpPr>
          <p:nvPr>
            <p:custDataLst>
              <p:tags r:id="rId1"/>
            </p:custDataLst>
          </p:nvPr>
        </p:nvSpPr>
        <p:spPr>
          <a:xfrm>
            <a:off x="78740" y="0"/>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b="1" dirty="0">
                <a:solidFill>
                  <a:srgbClr val="0070C0"/>
                </a:solidFill>
                <a:latin typeface="微软雅黑" panose="020B0503020204020204" pitchFamily="34" charset="-122"/>
                <a:ea typeface="微软雅黑" panose="020B0503020204020204" pitchFamily="34" charset="-122"/>
                <a:sym typeface="+mn-ea"/>
              </a:rPr>
              <a:t>《中华人民共和国生物安全法》</a:t>
            </a:r>
            <a:r>
              <a:rPr lang="en-US" altLang="zh-CN" b="1" dirty="0">
                <a:solidFill>
                  <a:srgbClr val="0070C0"/>
                </a:solidFill>
                <a:latin typeface="微软雅黑" panose="020B0503020204020204" pitchFamily="34" charset="-122"/>
                <a:ea typeface="微软雅黑" panose="020B0503020204020204" pitchFamily="34" charset="-122"/>
                <a:sym typeface="+mn-ea"/>
              </a:rPr>
              <a:t>——</a:t>
            </a:r>
            <a:r>
              <a:rPr lang="zh-CN" altLang="en-US" dirty="0">
                <a:solidFill>
                  <a:srgbClr val="0070C0"/>
                </a:solidFill>
                <a:latin typeface="微软雅黑" panose="020B0503020204020204" pitchFamily="34" charset="-122"/>
                <a:ea typeface="微软雅黑" panose="020B0503020204020204" pitchFamily="34" charset="-122"/>
              </a:rPr>
              <a:t>内容</a:t>
            </a:r>
            <a:r>
              <a:rPr lang="zh-CN" altLang="en-US" dirty="0">
                <a:solidFill>
                  <a:srgbClr val="0070C0"/>
                </a:solidFill>
                <a:latin typeface="微软雅黑" panose="020B0503020204020204" pitchFamily="34" charset="-122"/>
                <a:ea typeface="微软雅黑" panose="020B0503020204020204" pitchFamily="34" charset="-122"/>
              </a:rPr>
              <a:t>学习</a:t>
            </a:r>
            <a:endParaRPr lang="zh-CN" altLang="en-US"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buClrTx/>
              <a:buSzTx/>
              <a:buFontTx/>
            </a:pPr>
            <a:r>
              <a:rPr lang="zh-CN" altLang="en-US" sz="4400" dirty="0">
                <a:solidFill>
                  <a:srgbClr val="0070C0"/>
                </a:solidFill>
                <a:latin typeface="微软雅黑" panose="020B0503020204020204" pitchFamily="34" charset="-122"/>
                <a:ea typeface="微软雅黑" panose="020B0503020204020204" pitchFamily="34" charset="-122"/>
              </a:rPr>
              <a:t>《病原微生物实验室生物安全管理条例》</a:t>
            </a:r>
            <a:endParaRPr lang="zh-CN" altLang="en-US" dirty="0">
              <a:solidFill>
                <a:srgbClr val="0070C0"/>
              </a:solidFill>
              <a:latin typeface="微软雅黑" panose="020B0503020204020204" pitchFamily="34" charset="-122"/>
              <a:ea typeface="微软雅黑" panose="020B0503020204020204" pitchFamily="34" charset="-122"/>
            </a:endParaRPr>
          </a:p>
        </p:txBody>
      </p:sp>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3" name="矩形 2"/>
          <p:cNvSpPr/>
          <p:nvPr/>
        </p:nvSpPr>
        <p:spPr>
          <a:xfrm>
            <a:off x="2505076" y="6356350"/>
            <a:ext cx="7896224" cy="369332"/>
          </a:xfrm>
          <a:prstGeom prst="rect">
            <a:avLst/>
          </a:prstGeom>
        </p:spPr>
        <p:txBody>
          <a:bodyPr wrap="square">
            <a:spAutoFit/>
          </a:bodyPr>
          <a:lstStyle/>
          <a:p>
            <a:r>
              <a:rPr lang="en-US" altLang="zh-CN" dirty="0">
                <a:solidFill>
                  <a:srgbClr val="4C4C4C"/>
                </a:solidFill>
                <a:latin typeface="仿宋" panose="02010609060101010101" pitchFamily="49" charset="-122"/>
                <a:ea typeface="仿宋" panose="02010609060101010101" pitchFamily="49" charset="-122"/>
              </a:rPr>
              <a:t>2018</a:t>
            </a:r>
            <a:r>
              <a:rPr lang="zh-CN" altLang="en-US" dirty="0">
                <a:solidFill>
                  <a:srgbClr val="4C4C4C"/>
                </a:solidFill>
                <a:latin typeface="仿宋" panose="02010609060101010101" pitchFamily="49" charset="-122"/>
                <a:ea typeface="仿宋" panose="02010609060101010101" pitchFamily="49" charset="-122"/>
              </a:rPr>
              <a:t>年</a:t>
            </a:r>
            <a:r>
              <a:rPr lang="en-US" altLang="zh-CN" dirty="0">
                <a:solidFill>
                  <a:srgbClr val="4C4C4C"/>
                </a:solidFill>
                <a:latin typeface="仿宋" panose="02010609060101010101" pitchFamily="49" charset="-122"/>
                <a:ea typeface="仿宋" panose="02010609060101010101" pitchFamily="49" charset="-122"/>
              </a:rPr>
              <a:t>3</a:t>
            </a:r>
            <a:r>
              <a:rPr lang="zh-CN" altLang="en-US" dirty="0">
                <a:solidFill>
                  <a:srgbClr val="4C4C4C"/>
                </a:solidFill>
                <a:latin typeface="仿宋" panose="02010609060101010101" pitchFamily="49" charset="-122"/>
                <a:ea typeface="仿宋" panose="02010609060101010101" pitchFamily="49" charset="-122"/>
              </a:rPr>
              <a:t>月</a:t>
            </a:r>
            <a:r>
              <a:rPr lang="en-US" altLang="zh-CN" dirty="0">
                <a:solidFill>
                  <a:srgbClr val="4C4C4C"/>
                </a:solidFill>
                <a:latin typeface="仿宋" panose="02010609060101010101" pitchFamily="49" charset="-122"/>
                <a:ea typeface="仿宋" panose="02010609060101010101" pitchFamily="49" charset="-122"/>
              </a:rPr>
              <a:t>19</a:t>
            </a:r>
            <a:r>
              <a:rPr lang="zh-CN" altLang="en-US" dirty="0">
                <a:solidFill>
                  <a:srgbClr val="4C4C4C"/>
                </a:solidFill>
                <a:latin typeface="仿宋" panose="02010609060101010101" pitchFamily="49" charset="-122"/>
                <a:ea typeface="仿宋" panose="02010609060101010101" pitchFamily="49" charset="-122"/>
              </a:rPr>
              <a:t>日</a:t>
            </a:r>
            <a:r>
              <a:rPr lang="en-US" altLang="zh-CN" dirty="0">
                <a:solidFill>
                  <a:srgbClr val="4C4C4C"/>
                </a:solidFill>
                <a:latin typeface="仿宋" panose="02010609060101010101" pitchFamily="49" charset="-122"/>
                <a:ea typeface="仿宋" panose="02010609060101010101" pitchFamily="49" charset="-122"/>
              </a:rPr>
              <a:t>《</a:t>
            </a:r>
            <a:r>
              <a:rPr lang="zh-CN" altLang="en-US" dirty="0">
                <a:solidFill>
                  <a:srgbClr val="4C4C4C"/>
                </a:solidFill>
                <a:latin typeface="仿宋" panose="02010609060101010101" pitchFamily="49" charset="-122"/>
                <a:ea typeface="仿宋" panose="02010609060101010101" pitchFamily="49" charset="-122"/>
              </a:rPr>
              <a:t>国务院关于修改和废止部分行政法规的决定</a:t>
            </a:r>
            <a:r>
              <a:rPr lang="en-US" altLang="zh-CN" dirty="0">
                <a:solidFill>
                  <a:srgbClr val="4C4C4C"/>
                </a:solidFill>
                <a:latin typeface="仿宋" panose="02010609060101010101" pitchFamily="49" charset="-122"/>
                <a:ea typeface="仿宋" panose="02010609060101010101" pitchFamily="49" charset="-122"/>
              </a:rPr>
              <a:t>》</a:t>
            </a:r>
            <a:r>
              <a:rPr lang="zh-CN" altLang="en-US" dirty="0">
                <a:solidFill>
                  <a:srgbClr val="4C4C4C"/>
                </a:solidFill>
                <a:latin typeface="仿宋" panose="02010609060101010101" pitchFamily="49" charset="-122"/>
                <a:ea typeface="仿宋" panose="02010609060101010101" pitchFamily="49" charset="-122"/>
              </a:rPr>
              <a:t>第二次修订</a:t>
            </a:r>
            <a:endParaRPr lang="zh-CN" altLang="en-US" dirty="0"/>
          </a:p>
        </p:txBody>
      </p:sp>
      <p:sp>
        <p:nvSpPr>
          <p:cNvPr id="5" name="内容占位符 4"/>
          <p:cNvSpPr>
            <a:spLocks noGrp="1"/>
          </p:cNvSpPr>
          <p:nvPr>
            <p:ph sz="quarter" idx="13"/>
          </p:nvPr>
        </p:nvSpPr>
        <p:spPr>
          <a:xfrm>
            <a:off x="1717641" y="1955111"/>
            <a:ext cx="10363827" cy="3424107"/>
          </a:xfrm>
        </p:spPr>
        <p:txBody>
          <a:bodyPr>
            <a:normAutofit lnSpcReduction="10000"/>
          </a:bodyPr>
          <a:lstStyle/>
          <a:p>
            <a:r>
              <a:rPr lang="zh-CN" altLang="en-US" dirty="0"/>
              <a:t>第一章   总则</a:t>
            </a:r>
            <a:endParaRPr lang="en-US" altLang="zh-CN" dirty="0"/>
          </a:p>
          <a:p>
            <a:r>
              <a:rPr lang="zh-CN" altLang="en-US" b="1" dirty="0"/>
              <a:t>第二章　病原微生物的分类和管理</a:t>
            </a:r>
            <a:endParaRPr lang="zh-CN" altLang="en-US" dirty="0"/>
          </a:p>
          <a:p>
            <a:r>
              <a:rPr lang="zh-CN" altLang="en-US" b="1" dirty="0"/>
              <a:t>第三章　实验室的设立与管理</a:t>
            </a:r>
            <a:endParaRPr lang="en-US" altLang="zh-CN" b="1" dirty="0"/>
          </a:p>
          <a:p>
            <a:r>
              <a:rPr lang="zh-CN" altLang="en-US" b="1" dirty="0"/>
              <a:t>第四章　实验室感染控制</a:t>
            </a:r>
            <a:endParaRPr lang="en-US" altLang="zh-CN" b="1" dirty="0"/>
          </a:p>
          <a:p>
            <a:r>
              <a:rPr lang="zh-CN" altLang="en-US" b="1" dirty="0"/>
              <a:t>第五章　监督管理</a:t>
            </a:r>
            <a:endParaRPr lang="en-US" altLang="zh-CN" b="1" dirty="0"/>
          </a:p>
          <a:p>
            <a:r>
              <a:rPr lang="zh-CN" altLang="en-US" b="1" dirty="0"/>
              <a:t>第六章　法律责任</a:t>
            </a:r>
            <a:endParaRPr lang="en-US" altLang="zh-CN" b="1" dirty="0"/>
          </a:p>
          <a:p>
            <a:r>
              <a:rPr lang="zh-CN" altLang="en-US" b="1" dirty="0"/>
              <a:t>第七章　附则</a:t>
            </a:r>
            <a:endParaRPr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1709420" y="5764094"/>
            <a:ext cx="8132170" cy="1082554"/>
          </a:xfrm>
          <a:prstGeom prst="rect">
            <a:avLst/>
          </a:prstGeom>
        </p:spPr>
        <p:txBody>
          <a:bodyPr>
            <a:normAutofit/>
          </a:bodyPr>
          <a:lstStyle/>
          <a:p>
            <a:r>
              <a:rPr lang="zh-CN" altLang="en-US" sz="2400" dirty="0">
                <a:solidFill>
                  <a:schemeClr val="tx2"/>
                </a:solidFill>
                <a:latin typeface="微软雅黑" panose="020B0503020204020204" pitchFamily="34" charset="-122"/>
                <a:ea typeface="微软雅黑" panose="020B0503020204020204" pitchFamily="34" charset="-122"/>
              </a:rPr>
              <a:t>设施地址：南京市鼓楼区峨嵋岭</a:t>
            </a:r>
            <a:r>
              <a:rPr lang="en-US" altLang="zh-CN" sz="2400" dirty="0">
                <a:solidFill>
                  <a:schemeClr val="tx2"/>
                </a:solidFill>
                <a:latin typeface="微软雅黑" panose="020B0503020204020204" pitchFamily="34" charset="-122"/>
                <a:ea typeface="微软雅黑" panose="020B0503020204020204" pitchFamily="34" charset="-122"/>
              </a:rPr>
              <a:t>15-2 </a:t>
            </a:r>
            <a:endParaRPr lang="en-US" altLang="zh-CN" sz="2400" dirty="0">
              <a:solidFill>
                <a:schemeClr val="tx2"/>
              </a:solidFill>
              <a:latin typeface="微软雅黑" panose="020B0503020204020204" pitchFamily="34" charset="-122"/>
              <a:ea typeface="微软雅黑" panose="020B0503020204020204" pitchFamily="34" charset="-122"/>
            </a:endParaRPr>
          </a:p>
          <a:p>
            <a:r>
              <a:rPr lang="zh-CN" altLang="en-US" sz="2400" dirty="0">
                <a:solidFill>
                  <a:schemeClr val="tx2"/>
                </a:solidFill>
                <a:latin typeface="微软雅黑" panose="020B0503020204020204" pitchFamily="34" charset="-122"/>
                <a:ea typeface="微软雅黑" panose="020B0503020204020204" pitchFamily="34" charset="-122"/>
              </a:rPr>
              <a:t>办公电话：</a:t>
            </a:r>
            <a:r>
              <a:rPr lang="en-US" altLang="zh-CN" sz="2400" dirty="0">
                <a:solidFill>
                  <a:schemeClr val="tx2"/>
                </a:solidFill>
                <a:latin typeface="微软雅黑" panose="020B0503020204020204" pitchFamily="34" charset="-122"/>
                <a:ea typeface="微软雅黑" panose="020B0503020204020204" pitchFamily="34" charset="-122"/>
              </a:rPr>
              <a:t>86862784</a:t>
            </a:r>
            <a:endParaRPr lang="zh-CN" altLang="en-US" sz="2400" dirty="0">
              <a:solidFill>
                <a:schemeClr val="tx2"/>
              </a:solidFill>
              <a:latin typeface="微软雅黑" panose="020B0503020204020204" pitchFamily="34" charset="-122"/>
              <a:ea typeface="微软雅黑" panose="020B0503020204020204" pitchFamily="34" charset="-122"/>
            </a:endParaRPr>
          </a:p>
          <a:p>
            <a:endParaRPr lang="zh-CN" altLang="en-US" dirty="0"/>
          </a:p>
        </p:txBody>
      </p:sp>
      <p:sp>
        <p:nvSpPr>
          <p:cNvPr id="8" name="灯片编号占位符 7"/>
          <p:cNvSpPr>
            <a:spLocks noGrp="1"/>
          </p:cNvSpPr>
          <p:nvPr>
            <p:ph type="sldNum" sz="quarter" idx="12"/>
          </p:nvPr>
        </p:nvSpPr>
        <p:spPr/>
        <p:txBody>
          <a:bodyPr/>
          <a:lstStyle/>
          <a:p>
            <a:fld id="{E2C80E3E-43DC-4E3A-9F7F-5FCC184A1D6A}" type="slidenum">
              <a:rPr lang="zh-CN" altLang="en-US" smtClean="0"/>
            </a:fld>
            <a:endParaRPr lang="zh-CN" altLang="en-US"/>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16433" y="1553923"/>
            <a:ext cx="3880008" cy="3531243"/>
          </a:xfrm>
          <a:prstGeom prst="rect">
            <a:avLst/>
          </a:prstGeom>
        </p:spPr>
      </p:pic>
      <p:pic>
        <p:nvPicPr>
          <p:cNvPr id="5"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9000" contrast="-4000"/>
                    </a14:imgEffect>
                    <a14:imgEffect>
                      <a14:saturation sat="60000"/>
                    </a14:imgEffect>
                    <a14:imgEffect>
                      <a14:sharpenSoften amount="-23000"/>
                    </a14:imgEffect>
                  </a14:imgLayer>
                </a14:imgProps>
              </a:ext>
              <a:ext uri="{28A0092B-C50C-407E-A947-70E740481C1C}">
                <a14:useLocalDpi xmlns:a14="http://schemas.microsoft.com/office/drawing/2010/main" val="0"/>
              </a:ext>
            </a:extLst>
          </a:blip>
          <a:srcRect/>
          <a:stretch>
            <a:fillRect/>
          </a:stretch>
        </p:blipFill>
        <p:spPr bwMode="auto">
          <a:xfrm>
            <a:off x="6401435" y="1553845"/>
            <a:ext cx="4248785" cy="2934335"/>
          </a:xfrm>
          <a:prstGeom prst="rect">
            <a:avLst/>
          </a:prstGeom>
          <a:ln>
            <a:noFill/>
          </a:ln>
          <a:effectLst>
            <a:glow>
              <a:schemeClr val="accent1">
                <a:alpha val="0"/>
              </a:schemeClr>
            </a:glow>
            <a:outerShdw dist="35921" sx="72000" sy="72000" algn="ctr" rotWithShape="0">
              <a:schemeClr val="bg2">
                <a:alpha val="0"/>
              </a:schemeClr>
            </a:outerShdw>
            <a:reflection stA="0" endPos="65000" dist="50800" dir="5400000" sy="-100000" algn="bl" rotWithShape="0"/>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标题 1"/>
          <p:cNvSpPr>
            <a:spLocks noGrp="1"/>
          </p:cNvSpPr>
          <p:nvPr>
            <p:custDataLst>
              <p:tags r:id="rId4"/>
            </p:custDataLst>
          </p:nvPr>
        </p:nvSpPr>
        <p:spPr>
          <a:xfrm>
            <a:off x="112395" y="0"/>
            <a:ext cx="10651490" cy="87503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buClrTx/>
              <a:buSzTx/>
              <a:buFontTx/>
              <a:defRPr/>
            </a:pPr>
            <a:r>
              <a:rPr lang="zh-CN" altLang="en-US" sz="4000" dirty="0">
                <a:latin typeface="微软雅黑" panose="020B0503020204020204" pitchFamily="34" charset="-122"/>
                <a:ea typeface="微软雅黑" panose="020B0503020204020204" pitchFamily="34" charset="-122"/>
                <a:cs typeface="Times New Roman" panose="02020603050405020304" pitchFamily="18" charset="0"/>
                <a:sym typeface="+mn-ea"/>
              </a:rPr>
              <a:t>一、基本情况</a:t>
            </a:r>
            <a:r>
              <a:rPr lang="en-US" altLang="zh-CN" sz="4000" dirty="0">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sz="4000" dirty="0">
                <a:latin typeface="微软雅黑" panose="020B0503020204020204" pitchFamily="34" charset="-122"/>
                <a:ea typeface="微软雅黑" panose="020B0503020204020204" pitchFamily="34" charset="-122"/>
                <a:cs typeface="Times New Roman" panose="02020603050405020304" pitchFamily="18" charset="0"/>
              </a:rPr>
              <a:t>饲养部介绍（五台峨嵋岭</a:t>
            </a:r>
            <a:r>
              <a:rPr lang="zh-CN" altLang="en-US" sz="4000" dirty="0">
                <a:latin typeface="微软雅黑" panose="020B0503020204020204" pitchFamily="34" charset="-122"/>
                <a:ea typeface="微软雅黑" panose="020B0503020204020204" pitchFamily="34" charset="-122"/>
                <a:cs typeface="Times New Roman" panose="02020603050405020304" pitchFamily="18" charset="0"/>
              </a:rPr>
              <a:t>动物房）</a:t>
            </a:r>
            <a:endParaRPr lang="en-US" sz="40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355" y="0"/>
            <a:ext cx="10690860" cy="979170"/>
          </a:xfrm>
        </p:spPr>
        <p:txBody>
          <a:bodyPr>
            <a:normAutofit/>
          </a:bodyPr>
          <a:lstStyle/>
          <a:p>
            <a:pPr marL="0" indent="0" algn="l" fontAlgn="auto">
              <a:lnSpc>
                <a:spcPct val="100000"/>
              </a:lnSpc>
              <a:buClrTx/>
              <a:buSzTx/>
              <a:buFontTx/>
            </a:pPr>
            <a:r>
              <a:rPr lang="zh-CN" altLang="en-US" sz="3600" dirty="0">
                <a:solidFill>
                  <a:srgbClr val="0070C0"/>
                </a:solidFill>
                <a:latin typeface="微软雅黑" panose="020B0503020204020204" pitchFamily="34" charset="-122"/>
                <a:ea typeface="微软雅黑" panose="020B0503020204020204" pitchFamily="34" charset="-122"/>
              </a:rPr>
              <a:t>第一章 总则 （目的，适用范围，政府责任）</a:t>
            </a:r>
            <a:endParaRPr lang="zh-CN" altLang="en-US" sz="3600" dirty="0">
              <a:solidFill>
                <a:srgbClr val="0070C0"/>
              </a:solidFill>
              <a:latin typeface="微软雅黑" panose="020B0503020204020204" pitchFamily="34" charset="-122"/>
              <a:ea typeface="微软雅黑" panose="020B0503020204020204" pitchFamily="34" charset="-122"/>
            </a:endParaRPr>
          </a:p>
        </p:txBody>
      </p:sp>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3" name="矩形 2"/>
          <p:cNvSpPr/>
          <p:nvPr/>
        </p:nvSpPr>
        <p:spPr>
          <a:xfrm>
            <a:off x="826135" y="1054735"/>
            <a:ext cx="9803130" cy="3692525"/>
          </a:xfrm>
          <a:prstGeom prst="rect">
            <a:avLst/>
          </a:prstGeom>
        </p:spPr>
        <p:txBody>
          <a:bodyPr wrap="square">
            <a:spAutoFit/>
          </a:bodyPr>
          <a:lstStyle/>
          <a:p>
            <a:r>
              <a:rPr lang="zh-CN" altLang="en-US" sz="2400" b="1" dirty="0">
                <a:solidFill>
                  <a:srgbClr val="4C4C4C"/>
                </a:solidFill>
                <a:latin typeface="微软雅黑" panose="020B0503020204020204" pitchFamily="34" charset="-122"/>
                <a:ea typeface="微软雅黑" panose="020B0503020204020204" pitchFamily="34" charset="-122"/>
              </a:rPr>
              <a:t>第四条</a:t>
            </a:r>
            <a:r>
              <a:rPr lang="zh-CN" altLang="en-US" sz="2400" dirty="0">
                <a:solidFill>
                  <a:srgbClr val="4C4C4C"/>
                </a:solidFill>
                <a:latin typeface="微软雅黑" panose="020B0503020204020204" pitchFamily="34" charset="-122"/>
                <a:ea typeface="微软雅黑" panose="020B0503020204020204" pitchFamily="34" charset="-122"/>
              </a:rPr>
              <a:t>　</a:t>
            </a:r>
            <a:r>
              <a:rPr lang="zh-CN" altLang="en-US" sz="2400" b="1" dirty="0">
                <a:solidFill>
                  <a:srgbClr val="FF0000"/>
                </a:solidFill>
                <a:latin typeface="微软雅黑" panose="020B0503020204020204" pitchFamily="34" charset="-122"/>
                <a:ea typeface="微软雅黑" panose="020B0503020204020204" pitchFamily="34" charset="-122"/>
              </a:rPr>
              <a:t>明确规定</a:t>
            </a:r>
            <a:r>
              <a:rPr lang="zh-CN" altLang="en-US" sz="2400" dirty="0">
                <a:solidFill>
                  <a:srgbClr val="4C4C4C"/>
                </a:solidFill>
                <a:latin typeface="微软雅黑" panose="020B0503020204020204" pitchFamily="34" charset="-122"/>
                <a:ea typeface="微软雅黑" panose="020B0503020204020204" pitchFamily="34" charset="-122"/>
              </a:rPr>
              <a:t>：国家对病原微生物实行</a:t>
            </a:r>
            <a:r>
              <a:rPr lang="zh-CN" altLang="en-US" sz="2400" dirty="0">
                <a:solidFill>
                  <a:srgbClr val="0070C0"/>
                </a:solidFill>
                <a:latin typeface="微软雅黑" panose="020B0503020204020204" pitchFamily="34" charset="-122"/>
                <a:ea typeface="微软雅黑" panose="020B0503020204020204" pitchFamily="34" charset="-122"/>
              </a:rPr>
              <a:t>分类管理</a:t>
            </a:r>
            <a:r>
              <a:rPr lang="zh-CN" altLang="en-US" sz="2400" dirty="0">
                <a:solidFill>
                  <a:srgbClr val="4C4C4C"/>
                </a:solidFill>
                <a:latin typeface="微软雅黑" panose="020B0503020204020204" pitchFamily="34" charset="-122"/>
                <a:ea typeface="微软雅黑" panose="020B0503020204020204" pitchFamily="34" charset="-122"/>
              </a:rPr>
              <a:t>，对实验室实行</a:t>
            </a:r>
            <a:r>
              <a:rPr lang="zh-CN" altLang="en-US" sz="2400" dirty="0">
                <a:solidFill>
                  <a:srgbClr val="0070C0"/>
                </a:solidFill>
                <a:latin typeface="微软雅黑" panose="020B0503020204020204" pitchFamily="34" charset="-122"/>
                <a:ea typeface="微软雅黑" panose="020B0503020204020204" pitchFamily="34" charset="-122"/>
              </a:rPr>
              <a:t>分级管理</a:t>
            </a:r>
            <a:r>
              <a:rPr lang="zh-CN" altLang="en-US" sz="2400" dirty="0">
                <a:solidFill>
                  <a:srgbClr val="4C4C4C"/>
                </a:solidFill>
                <a:latin typeface="微软雅黑" panose="020B0503020204020204" pitchFamily="34" charset="-122"/>
                <a:ea typeface="微软雅黑" panose="020B0503020204020204" pitchFamily="34" charset="-122"/>
              </a:rPr>
              <a:t>。</a:t>
            </a:r>
            <a:endParaRPr lang="en-US" altLang="zh-CN" sz="2400" dirty="0">
              <a:solidFill>
                <a:srgbClr val="4C4C4C"/>
              </a:solidFill>
              <a:latin typeface="微软雅黑" panose="020B0503020204020204" pitchFamily="34" charset="-122"/>
              <a:ea typeface="微软雅黑" panose="020B0503020204020204" pitchFamily="34" charset="-122"/>
            </a:endParaRPr>
          </a:p>
          <a:p>
            <a:endParaRPr lang="en-US" altLang="zh-CN" sz="2400" dirty="0">
              <a:solidFill>
                <a:srgbClr val="4C4C4C"/>
              </a:solidFill>
              <a:latin typeface="微软雅黑" panose="020B0503020204020204" pitchFamily="34" charset="-122"/>
              <a:ea typeface="微软雅黑" panose="020B0503020204020204" pitchFamily="34" charset="-122"/>
            </a:endParaRPr>
          </a:p>
          <a:p>
            <a:r>
              <a:rPr lang="zh-CN" altLang="en-US" sz="2400" b="1" dirty="0"/>
              <a:t>第五条</a:t>
            </a:r>
            <a:r>
              <a:rPr lang="zh-CN" altLang="en-US" sz="2400" dirty="0"/>
              <a:t>　</a:t>
            </a:r>
            <a:r>
              <a:rPr lang="zh-CN" altLang="en-US" sz="2400" b="1" dirty="0">
                <a:solidFill>
                  <a:srgbClr val="FF0000"/>
                </a:solidFill>
              </a:rPr>
              <a:t>强调</a:t>
            </a:r>
            <a:r>
              <a:rPr lang="zh-CN" altLang="en-US" sz="2400" dirty="0"/>
              <a:t>国家</a:t>
            </a:r>
            <a:r>
              <a:rPr lang="zh-CN" altLang="en-US" sz="2400" dirty="0">
                <a:solidFill>
                  <a:srgbClr val="0070C0"/>
                </a:solidFill>
              </a:rPr>
              <a:t>实行统一的实验室生物安全标准</a:t>
            </a:r>
            <a:r>
              <a:rPr lang="zh-CN" altLang="en-US" sz="2400" dirty="0"/>
              <a:t>。实验室应当符合国家标准和要求。</a:t>
            </a:r>
            <a:endParaRPr lang="zh-CN" altLang="en-US" sz="2400" dirty="0"/>
          </a:p>
          <a:p>
            <a:endParaRPr lang="en-US" altLang="zh-CN" sz="2400" b="1" dirty="0"/>
          </a:p>
          <a:p>
            <a:r>
              <a:rPr lang="zh-CN" altLang="en-US" sz="2400" b="1" dirty="0"/>
              <a:t>第六条</a:t>
            </a:r>
            <a:r>
              <a:rPr lang="zh-CN" altLang="en-US" sz="2400" dirty="0"/>
              <a:t>　</a:t>
            </a:r>
            <a:r>
              <a:rPr lang="zh-CN" altLang="en-US" sz="2400" b="1" dirty="0">
                <a:solidFill>
                  <a:srgbClr val="FF0000"/>
                </a:solidFill>
              </a:rPr>
              <a:t>具体规范了</a:t>
            </a:r>
            <a:r>
              <a:rPr lang="zh-CN" altLang="en-US" sz="2400" dirty="0"/>
              <a:t>实验室的设立单位及其主管部门</a:t>
            </a:r>
            <a:r>
              <a:rPr lang="zh-CN" altLang="en-US" sz="2400" dirty="0">
                <a:solidFill>
                  <a:srgbClr val="0070C0"/>
                </a:solidFill>
              </a:rPr>
              <a:t>负责实验室日常活动的管理</a:t>
            </a:r>
            <a:r>
              <a:rPr lang="zh-CN" altLang="en-US" sz="2400" dirty="0"/>
              <a:t>，承担建立健全安全管理制度，检查、维护实验设施、设备，控制实验室感染的职责。</a:t>
            </a:r>
            <a:endParaRPr lang="zh-CN" altLang="en-US" sz="2400" dirty="0"/>
          </a:p>
          <a:p>
            <a:endParaRPr lang="zh-CN" alt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p:txBody>
          <a:bodyPr/>
          <a:p>
            <a:endParaRPr lang="zh-CN" altLang="en-US"/>
          </a:p>
        </p:txBody>
      </p:sp>
      <p:pic>
        <p:nvPicPr>
          <p:cNvPr id="101" name="图片 100"/>
          <p:cNvPicPr/>
          <p:nvPr>
            <p:custDataLst>
              <p:tags r:id="rId1"/>
            </p:custDataLst>
          </p:nvPr>
        </p:nvPicPr>
        <p:blipFill>
          <a:blip r:embed="rId2"/>
          <a:stretch>
            <a:fillRect/>
          </a:stretch>
        </p:blipFill>
        <p:spPr>
          <a:xfrm>
            <a:off x="974725" y="1047750"/>
            <a:ext cx="9861550" cy="5233035"/>
          </a:xfrm>
          <a:prstGeom prst="rect">
            <a:avLst/>
          </a:prstGeom>
          <a:noFill/>
          <a:ln w="9525">
            <a:noFill/>
          </a:ln>
        </p:spPr>
      </p:pic>
      <p:sp>
        <p:nvSpPr>
          <p:cNvPr id="4" name="标题 3"/>
          <p:cNvSpPr>
            <a:spLocks noGrp="1"/>
          </p:cNvSpPr>
          <p:nvPr>
            <p:ph type="title"/>
            <p:custDataLst>
              <p:tags r:id="rId3"/>
            </p:custDataLst>
          </p:nvPr>
        </p:nvSpPr>
        <p:spPr>
          <a:xfrm>
            <a:off x="2865756" y="396240"/>
            <a:ext cx="7597775" cy="651510"/>
          </a:xfrm>
        </p:spPr>
        <p:txBody>
          <a:bodyPr>
            <a:normAutofit fontScale="90000"/>
          </a:bodyPr>
          <a:p>
            <a:r>
              <a:rPr lang="zh-CN" altLang="en-US" sz="4000">
                <a:solidFill>
                  <a:srgbClr val="0070C0"/>
                </a:solidFill>
                <a:latin typeface="微软雅黑" panose="020B0503020204020204" pitchFamily="34" charset="-122"/>
                <a:ea typeface="微软雅黑" panose="020B0503020204020204" pitchFamily="34" charset="-122"/>
              </a:rPr>
              <a:t>生物安全实验室分级及要求</a:t>
            </a:r>
            <a:endParaRPr lang="zh-CN" altLang="en-US" sz="4000">
              <a:solidFill>
                <a:srgbClr val="0070C0"/>
              </a:solidFill>
              <a:latin typeface="微软雅黑" panose="020B0503020204020204" pitchFamily="34" charset="-122"/>
              <a:ea typeface="微软雅黑" panose="020B0503020204020204" pitchFamily="34" charset="-122"/>
            </a:endParaRPr>
          </a:p>
        </p:txBody>
      </p:sp>
      <p:sp>
        <p:nvSpPr>
          <p:cNvPr id="5" name="标题 1"/>
          <p:cNvSpPr>
            <a:spLocks noGrp="1"/>
          </p:cNvSpPr>
          <p:nvPr>
            <p:custDataLst>
              <p:tags r:id="rId4"/>
            </p:custDataLst>
          </p:nvPr>
        </p:nvSpPr>
        <p:spPr>
          <a:xfrm>
            <a:off x="8877935" y="6206490"/>
            <a:ext cx="2364740" cy="6515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220">
                <a:solidFill>
                  <a:srgbClr val="0070C0"/>
                </a:solidFill>
              </a:rPr>
              <a:t>BSC: </a:t>
            </a:r>
            <a:r>
              <a:rPr lang="zh-CN" altLang="en-US" sz="2220">
                <a:solidFill>
                  <a:srgbClr val="0070C0"/>
                </a:solidFill>
              </a:rPr>
              <a:t>生物安全柜</a:t>
            </a:r>
            <a:endParaRPr lang="en-US" altLang="zh-CN" sz="2220">
              <a:solidFill>
                <a:srgbClr val="0070C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3" name="矩形 2"/>
          <p:cNvSpPr/>
          <p:nvPr/>
        </p:nvSpPr>
        <p:spPr>
          <a:xfrm>
            <a:off x="1631183" y="1325852"/>
            <a:ext cx="8095622" cy="5077460"/>
          </a:xfrm>
          <a:prstGeom prst="rect">
            <a:avLst/>
          </a:prstGeom>
        </p:spPr>
        <p:txBody>
          <a:bodyPr wrap="square">
            <a:spAutoFit/>
          </a:bodyPr>
          <a:lstStyle/>
          <a:p>
            <a:pPr>
              <a:lnSpc>
                <a:spcPct val="150000"/>
              </a:lnSpc>
            </a:pPr>
            <a:r>
              <a:rPr lang="zh-CN" altLang="en-US" b="1" dirty="0">
                <a:solidFill>
                  <a:srgbClr val="4C4C4C"/>
                </a:solidFill>
                <a:latin typeface="微软雅黑" panose="020B0503020204020204" pitchFamily="34" charset="-122"/>
                <a:ea typeface="微软雅黑" panose="020B0503020204020204" pitchFamily="34" charset="-122"/>
              </a:rPr>
              <a:t>　第七条</a:t>
            </a:r>
            <a:r>
              <a:rPr lang="zh-CN" altLang="en-US" dirty="0">
                <a:solidFill>
                  <a:srgbClr val="4C4C4C"/>
                </a:solidFill>
                <a:latin typeface="微软雅黑" panose="020B0503020204020204" pitchFamily="34" charset="-122"/>
                <a:ea typeface="微软雅黑" panose="020B0503020204020204" pitchFamily="34" charset="-122"/>
              </a:rPr>
              <a:t>　国家根据病原微生物的传染性、感染后对个体或者群体的危害程度，将病原微生物分为四类：</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　　第一类病原微生物，是指能够引起人类或者动物非常严重疾病的微生物，以及我国尚未发现或者已经宣布消灭的微生物。</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　　第二类病原微生物，是指能够引起人类或者动物严重疾病，比较容易直接或者间接在人与人、动物与人、动物与动物间传播的微生物。</a:t>
            </a:r>
            <a:endParaRPr lang="zh-CN" altLang="en-US"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　</a:t>
            </a:r>
            <a:r>
              <a:rPr lang="zh-CN" altLang="en-US" dirty="0">
                <a:solidFill>
                  <a:srgbClr val="0070C0"/>
                </a:solidFill>
                <a:latin typeface="微软雅黑" panose="020B0503020204020204" pitchFamily="34" charset="-122"/>
                <a:ea typeface="微软雅黑" panose="020B0503020204020204" pitchFamily="34" charset="-122"/>
              </a:rPr>
              <a:t>　第三类病原微生物，是指能够引起人类或者动物疾病，但一般情况下对人、动物或者环境不构成严重危害，传播风险有限，实验室感染后很少引起严重疾病，并且具备有效治疗和预防措施的微生物。</a:t>
            </a:r>
            <a:endParaRPr lang="zh-CN" altLang="en-US" dirty="0">
              <a:solidFill>
                <a:srgbClr val="0070C0"/>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0070C0"/>
                </a:solidFill>
                <a:latin typeface="微软雅黑" panose="020B0503020204020204" pitchFamily="34" charset="-122"/>
                <a:ea typeface="微软雅黑" panose="020B0503020204020204" pitchFamily="34" charset="-122"/>
              </a:rPr>
              <a:t>　　第四类病原微生物，是指在通常情况下不会引起人类或者动物疾病的微生物。</a:t>
            </a:r>
            <a:endParaRPr lang="zh-CN" altLang="en-US" dirty="0">
              <a:solidFill>
                <a:srgbClr val="0070C0"/>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　</a:t>
            </a:r>
            <a:r>
              <a:rPr lang="zh-CN" altLang="en-US" dirty="0">
                <a:solidFill>
                  <a:srgbClr val="FF0000"/>
                </a:solidFill>
                <a:latin typeface="微软雅黑" panose="020B0503020204020204" pitchFamily="34" charset="-122"/>
                <a:ea typeface="微软雅黑" panose="020B0503020204020204" pitchFamily="34" charset="-122"/>
              </a:rPr>
              <a:t>　第一类、第二类病原微生物统称为高致病性病原微生物</a:t>
            </a:r>
            <a:r>
              <a:rPr lang="zh-CN" altLang="en-US" dirty="0">
                <a:solidFill>
                  <a:srgbClr val="0070C0"/>
                </a:solidFill>
                <a:latin typeface="微软雅黑" panose="020B0503020204020204" pitchFamily="34" charset="-122"/>
                <a:ea typeface="微软雅黑" panose="020B0503020204020204" pitchFamily="34" charset="-122"/>
              </a:rPr>
              <a:t>。</a:t>
            </a:r>
            <a:endParaRPr lang="zh-CN" altLang="en-US" b="0" i="0" dirty="0">
              <a:solidFill>
                <a:srgbClr val="0070C0"/>
              </a:solidFill>
              <a:effectLst/>
              <a:latin typeface="微软雅黑" panose="020B0503020204020204" pitchFamily="34" charset="-122"/>
              <a:ea typeface="微软雅黑" panose="020B0503020204020204" pitchFamily="34" charset="-122"/>
            </a:endParaRPr>
          </a:p>
        </p:txBody>
      </p:sp>
      <p:sp>
        <p:nvSpPr>
          <p:cNvPr id="2" name="标题 1"/>
          <p:cNvSpPr>
            <a:spLocks noGrp="1"/>
          </p:cNvSpPr>
          <p:nvPr>
            <p:ph type="title"/>
            <p:custDataLst>
              <p:tags r:id="rId1"/>
            </p:custDataLst>
          </p:nvPr>
        </p:nvSpPr>
        <p:spPr>
          <a:xfrm>
            <a:off x="85090" y="0"/>
            <a:ext cx="10515600" cy="1325563"/>
          </a:xfrm>
        </p:spPr>
        <p:txBody>
          <a:bodyPr/>
          <a:p>
            <a:r>
              <a:rPr lang="zh-CN" altLang="en-US" sz="36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第二章　病原微生物的分类和管理</a:t>
            </a:r>
            <a:endParaRPr lang="zh-CN" altLang="en-US" sz="36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751205" y="944880"/>
            <a:ext cx="6096000" cy="460375"/>
          </a:xfrm>
          <a:prstGeom prst="rect">
            <a:avLst/>
          </a:prstGeom>
          <a:noFill/>
        </p:spPr>
        <p:txBody>
          <a:bodyPr wrap="square" rtlCol="0" anchor="t">
            <a:spAutoFit/>
          </a:bodyPr>
          <a:p>
            <a:r>
              <a:rPr lang="en-US" altLang="zh-CN" sz="24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1 </a:t>
            </a:r>
            <a:r>
              <a:rPr lang="zh-CN" altLang="en-US" sz="24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病原微生物的分类</a:t>
            </a:r>
            <a:endParaRPr lang="zh-CN" altLang="en-US" sz="24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1835" y="0"/>
            <a:ext cx="10515600" cy="1325563"/>
          </a:xfrm>
        </p:spPr>
        <p:txBody>
          <a:bodyPr/>
          <a:lstStyle/>
          <a:p>
            <a:pPr algn="ctr"/>
            <a:r>
              <a:rPr lang="zh-CN" altLang="en-US" sz="3600">
                <a:solidFill>
                  <a:srgbClr val="0070C0"/>
                </a:solidFill>
                <a:latin typeface="微软雅黑" panose="020B0503020204020204" pitchFamily="34" charset="-122"/>
                <a:ea typeface="微软雅黑" panose="020B0503020204020204" pitchFamily="34" charset="-122"/>
              </a:rPr>
              <a:t>感染性微生</a:t>
            </a:r>
            <a:r>
              <a:rPr lang="zh-CN" altLang="en-US" sz="3600">
                <a:solidFill>
                  <a:srgbClr val="0070C0"/>
                </a:solidFill>
                <a:latin typeface="微软雅黑" panose="020B0503020204020204" pitchFamily="34" charset="-122"/>
                <a:ea typeface="微软雅黑" panose="020B0503020204020204" pitchFamily="34" charset="-122"/>
              </a:rPr>
              <a:t>物的危险度等级分类</a:t>
            </a:r>
            <a:endParaRPr lang="zh-CN" altLang="en-US" sz="3600">
              <a:solidFill>
                <a:srgbClr val="0070C0"/>
              </a:solidFill>
              <a:latin typeface="微软雅黑" panose="020B0503020204020204" pitchFamily="34" charset="-122"/>
              <a:ea typeface="微软雅黑" panose="020B0503020204020204" pitchFamily="34" charset="-122"/>
            </a:endParaRPr>
          </a:p>
        </p:txBody>
      </p:sp>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3" name="文本框 2"/>
          <p:cNvSpPr txBox="1"/>
          <p:nvPr/>
        </p:nvSpPr>
        <p:spPr>
          <a:xfrm>
            <a:off x="1206500" y="1090295"/>
            <a:ext cx="9526905" cy="5631180"/>
          </a:xfrm>
          <a:prstGeom prst="rect">
            <a:avLst/>
          </a:prstGeom>
          <a:noFill/>
        </p:spPr>
        <p:txBody>
          <a:bodyPr wrap="square" rtlCol="0" anchor="t">
            <a:spAutoFit/>
          </a:bodyPr>
          <a:p>
            <a:pPr>
              <a:lnSpc>
                <a:spcPct val="150000"/>
              </a:lnSpc>
              <a:spcBef>
                <a:spcPts val="0"/>
              </a:spcBef>
              <a:spcAft>
                <a:spcPts val="0"/>
              </a:spcAft>
            </a:pPr>
            <a:r>
              <a:rPr sz="2000" b="1">
                <a:solidFill>
                  <a:srgbClr val="0070C0"/>
                </a:solidFill>
              </a:rPr>
              <a:t>危险度1 级</a:t>
            </a:r>
            <a:r>
              <a:rPr sz="2000"/>
              <a:t>（无或极低的个体和群体危险）：</a:t>
            </a:r>
            <a:endParaRPr sz="2000"/>
          </a:p>
          <a:p>
            <a:pPr>
              <a:lnSpc>
                <a:spcPct val="150000"/>
              </a:lnSpc>
              <a:spcBef>
                <a:spcPts val="0"/>
              </a:spcBef>
              <a:spcAft>
                <a:spcPts val="0"/>
              </a:spcAft>
            </a:pPr>
            <a:r>
              <a:rPr lang="en-US" sz="2000"/>
              <a:t>        </a:t>
            </a:r>
            <a:r>
              <a:rPr sz="2000"/>
              <a:t>不太可能引起人或动物致病的微生物。</a:t>
            </a:r>
            <a:endParaRPr sz="2000"/>
          </a:p>
          <a:p>
            <a:pPr>
              <a:lnSpc>
                <a:spcPct val="150000"/>
              </a:lnSpc>
              <a:spcBef>
                <a:spcPts val="0"/>
              </a:spcBef>
              <a:spcAft>
                <a:spcPts val="0"/>
              </a:spcAft>
            </a:pPr>
            <a:r>
              <a:rPr sz="2000" b="1">
                <a:solidFill>
                  <a:srgbClr val="0070C0"/>
                </a:solidFill>
              </a:rPr>
              <a:t>危险度2 级</a:t>
            </a:r>
            <a:r>
              <a:rPr sz="2000"/>
              <a:t>（个体危险中等，群体危险低）：</a:t>
            </a:r>
            <a:endParaRPr sz="2000"/>
          </a:p>
          <a:p>
            <a:pPr>
              <a:lnSpc>
                <a:spcPct val="150000"/>
              </a:lnSpc>
              <a:spcBef>
                <a:spcPts val="0"/>
              </a:spcBef>
              <a:spcAft>
                <a:spcPts val="0"/>
              </a:spcAft>
            </a:pPr>
            <a:r>
              <a:rPr lang="en-US" sz="2000"/>
              <a:t>         </a:t>
            </a:r>
            <a:r>
              <a:rPr sz="2000"/>
              <a:t>病原体能够对人或动物致病，但对实验室工作人员、社区、牲畜或环境不易导致严重危害。实验室暴露也许会引起严重感染，但对感染有有效的预防和治疗措施，并且疾病传播的危险有限。</a:t>
            </a:r>
            <a:endParaRPr sz="2000"/>
          </a:p>
          <a:p>
            <a:pPr>
              <a:lnSpc>
                <a:spcPct val="150000"/>
              </a:lnSpc>
              <a:spcBef>
                <a:spcPts val="0"/>
              </a:spcBef>
              <a:spcAft>
                <a:spcPts val="0"/>
              </a:spcAft>
            </a:pPr>
            <a:r>
              <a:rPr sz="2000" b="1">
                <a:solidFill>
                  <a:srgbClr val="0070C0"/>
                </a:solidFill>
              </a:rPr>
              <a:t>危险度3 级</a:t>
            </a:r>
            <a:r>
              <a:rPr sz="2000"/>
              <a:t>（个体危险高，群体危险低）：</a:t>
            </a:r>
            <a:endParaRPr sz="2000"/>
          </a:p>
          <a:p>
            <a:pPr>
              <a:lnSpc>
                <a:spcPct val="150000"/>
              </a:lnSpc>
              <a:spcBef>
                <a:spcPts val="0"/>
              </a:spcBef>
              <a:spcAft>
                <a:spcPts val="0"/>
              </a:spcAft>
            </a:pPr>
            <a:r>
              <a:rPr lang="en-US" sz="2000"/>
              <a:t>        </a:t>
            </a:r>
            <a:r>
              <a:rPr sz="2000"/>
              <a:t>病原体通常能引起人或动物的严重疾病，但一般不会发生感染个体向其他个体的传播，并且对感染有有效的预防和治疗措施。</a:t>
            </a:r>
            <a:endParaRPr sz="2000"/>
          </a:p>
          <a:p>
            <a:pPr>
              <a:lnSpc>
                <a:spcPct val="150000"/>
              </a:lnSpc>
              <a:spcBef>
                <a:spcPts val="0"/>
              </a:spcBef>
              <a:spcAft>
                <a:spcPts val="0"/>
              </a:spcAft>
            </a:pPr>
            <a:r>
              <a:rPr sz="2000" b="1">
                <a:solidFill>
                  <a:srgbClr val="0070C0"/>
                </a:solidFill>
              </a:rPr>
              <a:t>危险度4 级</a:t>
            </a:r>
            <a:r>
              <a:rPr sz="2000"/>
              <a:t>（个体和群体的危险均高）：</a:t>
            </a:r>
            <a:endParaRPr sz="2000"/>
          </a:p>
          <a:p>
            <a:pPr>
              <a:lnSpc>
                <a:spcPct val="150000"/>
              </a:lnSpc>
              <a:spcBef>
                <a:spcPts val="0"/>
              </a:spcBef>
              <a:spcAft>
                <a:spcPts val="0"/>
              </a:spcAft>
            </a:pPr>
            <a:r>
              <a:rPr lang="en-US" sz="2000"/>
              <a:t>          </a:t>
            </a:r>
            <a:r>
              <a:rPr sz="2000"/>
              <a:t>病原体通常能引起人或动物的严重疾病，并且很容易发生个体之间的直接或间接传播，对感染一般没有有效的预防和治疗措施</a:t>
            </a:r>
            <a:endParaRPr sz="2000"/>
          </a:p>
        </p:txBody>
      </p:sp>
      <p:sp>
        <p:nvSpPr>
          <p:cNvPr id="5" name="文本框 4"/>
          <p:cNvSpPr txBox="1"/>
          <p:nvPr/>
        </p:nvSpPr>
        <p:spPr>
          <a:xfrm>
            <a:off x="6419215" y="950595"/>
            <a:ext cx="6096000" cy="368300"/>
          </a:xfrm>
          <a:prstGeom prst="rect">
            <a:avLst/>
          </a:prstGeom>
          <a:noFill/>
        </p:spPr>
        <p:txBody>
          <a:bodyPr wrap="square" rtlCol="0" anchor="t">
            <a:spAutoFit/>
          </a:bodyPr>
          <a:p>
            <a:r>
              <a:rPr lang="zh-CN" altLang="en-US"/>
              <a:t>（</a:t>
            </a:r>
            <a:r>
              <a:rPr lang="zh-CN" altLang="en-US"/>
              <a:t>参见世界卫生组织《实验室生物安全手册》）</a:t>
            </a:r>
            <a:endParaRPr lang="zh-CN"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5410" y="128270"/>
            <a:ext cx="8040370" cy="787400"/>
          </a:xfrm>
        </p:spPr>
        <p:txBody>
          <a:bodyPr/>
          <a:lstStyle/>
          <a:p>
            <a:pPr algn="l">
              <a:buClrTx/>
              <a:buSzTx/>
              <a:buFontTx/>
            </a:pPr>
            <a:r>
              <a:rPr lang="en-US" altLang="zh-CN" sz="360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11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2. 人间传染的病原微生物名录</a:t>
            </a:r>
            <a:endParaRPr lang="zh-CN" altLang="en-US" sz="311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内容占位符 11"/>
          <p:cNvSpPr>
            <a:spLocks noGrp="1"/>
          </p:cNvSpPr>
          <p:nvPr>
            <p:ph sz="quarter" idx="13"/>
          </p:nvPr>
        </p:nvSpPr>
        <p:spPr>
          <a:xfrm>
            <a:off x="835660" y="1033145"/>
            <a:ext cx="11127105" cy="1329690"/>
          </a:xfrm>
        </p:spPr>
        <p:txBody>
          <a:bodyPr/>
          <a:lstStyle/>
          <a:p>
            <a:r>
              <a:rPr lang="zh-CN" altLang="en-US" b="1" dirty="0"/>
              <a:t>第八条</a:t>
            </a:r>
            <a:r>
              <a:rPr lang="zh-CN" altLang="en-US" dirty="0"/>
              <a:t>　人间传染的病原微生物名录由国务院卫生主管部门商国务院有关部门后制定、调整并予以公布；动物间传染的病原微生物名录由国务院兽医主管部门商国务院有关部门后制定、调整并予以公布</a:t>
            </a:r>
            <a:endParaRPr lang="zh-CN" altLang="en-US" dirty="0"/>
          </a:p>
        </p:txBody>
      </p:sp>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0515600" cy="1325563"/>
          </a:xfrm>
        </p:spPr>
        <p:txBody>
          <a:bodyPr>
            <a:normAutofit/>
          </a:bodyPr>
          <a:lstStyle/>
          <a:p>
            <a:r>
              <a:rPr lang="en-US" altLang="zh-CN" sz="311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311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规定从事高致病性病原微生物实验室的条件和审批程序</a:t>
            </a:r>
            <a:endParaRPr lang="zh-CN" altLang="en-US" sz="311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4" name="内容占位符 3"/>
          <p:cNvSpPr>
            <a:spLocks noGrp="1"/>
          </p:cNvSpPr>
          <p:nvPr>
            <p:ph sz="quarter" idx="13"/>
          </p:nvPr>
        </p:nvSpPr>
        <p:spPr>
          <a:xfrm>
            <a:off x="728988" y="1248224"/>
            <a:ext cx="10363827" cy="3424107"/>
          </a:xfrm>
        </p:spPr>
        <p:txBody>
          <a:bodyPr>
            <a:normAutofit fontScale="70000"/>
          </a:bodyPr>
          <a:lstStyle/>
          <a:p>
            <a:pPr>
              <a:lnSpc>
                <a:spcPct val="150000"/>
              </a:lnSpc>
            </a:pPr>
            <a:r>
              <a:rPr lang="zh-CN" altLang="en-US" dirty="0"/>
              <a:t>　</a:t>
            </a:r>
            <a:r>
              <a:rPr lang="zh-CN" altLang="en-US" b="1" dirty="0"/>
              <a:t>第二十一条</a:t>
            </a:r>
            <a:r>
              <a:rPr lang="zh-CN" altLang="en-US" dirty="0"/>
              <a:t>　一级、二级实验室不得从事高致病性病原微生物实验活动。三级、四级实验室从事高致病性病原微生物实验活动，应当具备下列条件：</a:t>
            </a:r>
            <a:endParaRPr lang="zh-CN" altLang="en-US" dirty="0"/>
          </a:p>
          <a:p>
            <a:pPr>
              <a:lnSpc>
                <a:spcPct val="150000"/>
              </a:lnSpc>
            </a:pPr>
            <a:r>
              <a:rPr lang="zh-CN" altLang="en-US" dirty="0"/>
              <a:t>　　</a:t>
            </a:r>
            <a:r>
              <a:rPr lang="en-US" altLang="zh-CN" dirty="0"/>
              <a:t>(</a:t>
            </a:r>
            <a:r>
              <a:rPr lang="zh-CN" altLang="en-US" dirty="0"/>
              <a:t>一</a:t>
            </a:r>
            <a:r>
              <a:rPr lang="en-US" altLang="zh-CN" dirty="0"/>
              <a:t>)</a:t>
            </a:r>
            <a:r>
              <a:rPr lang="zh-CN" altLang="en-US" dirty="0"/>
              <a:t>实验目的和拟从事的实验活动符合国务院卫生主管部门或者兽医主管部门的规定；</a:t>
            </a:r>
            <a:endParaRPr lang="zh-CN" altLang="en-US" dirty="0"/>
          </a:p>
          <a:p>
            <a:pPr>
              <a:lnSpc>
                <a:spcPct val="150000"/>
              </a:lnSpc>
            </a:pPr>
            <a:r>
              <a:rPr lang="zh-CN" altLang="en-US" dirty="0"/>
              <a:t>　　</a:t>
            </a:r>
            <a:r>
              <a:rPr lang="en-US" altLang="zh-CN" dirty="0"/>
              <a:t>(</a:t>
            </a:r>
            <a:r>
              <a:rPr lang="zh-CN" altLang="en-US" dirty="0"/>
              <a:t>二</a:t>
            </a:r>
            <a:r>
              <a:rPr lang="en-US" altLang="zh-CN" dirty="0"/>
              <a:t>)</a:t>
            </a:r>
            <a:r>
              <a:rPr lang="zh-CN" altLang="en-US" dirty="0"/>
              <a:t>通过实验室国家认可；</a:t>
            </a:r>
            <a:endParaRPr lang="zh-CN" altLang="en-US" dirty="0"/>
          </a:p>
          <a:p>
            <a:pPr>
              <a:lnSpc>
                <a:spcPct val="150000"/>
              </a:lnSpc>
            </a:pPr>
            <a:r>
              <a:rPr lang="zh-CN" altLang="en-US" dirty="0"/>
              <a:t>　　</a:t>
            </a:r>
            <a:r>
              <a:rPr lang="en-US" altLang="zh-CN" dirty="0"/>
              <a:t>(</a:t>
            </a:r>
            <a:r>
              <a:rPr lang="zh-CN" altLang="en-US" dirty="0"/>
              <a:t>三</a:t>
            </a:r>
            <a:r>
              <a:rPr lang="en-US" altLang="zh-CN" dirty="0"/>
              <a:t>)</a:t>
            </a:r>
            <a:r>
              <a:rPr lang="zh-CN" altLang="en-US" dirty="0"/>
              <a:t>具有与拟从事的实验活动相适应的工作人员；</a:t>
            </a:r>
            <a:endParaRPr lang="zh-CN" altLang="en-US" dirty="0"/>
          </a:p>
          <a:p>
            <a:pPr>
              <a:lnSpc>
                <a:spcPct val="150000"/>
              </a:lnSpc>
            </a:pPr>
            <a:r>
              <a:rPr lang="zh-CN" altLang="en-US" dirty="0"/>
              <a:t>　　</a:t>
            </a:r>
            <a:r>
              <a:rPr lang="en-US" altLang="zh-CN" dirty="0"/>
              <a:t>(</a:t>
            </a:r>
            <a:r>
              <a:rPr lang="zh-CN" altLang="en-US" dirty="0"/>
              <a:t>四</a:t>
            </a:r>
            <a:r>
              <a:rPr lang="en-US" altLang="zh-CN" dirty="0"/>
              <a:t>)</a:t>
            </a:r>
            <a:r>
              <a:rPr lang="zh-CN" altLang="en-US" dirty="0"/>
              <a:t>工程质量经建筑主管部门依法检测验收合格。</a:t>
            </a:r>
            <a:endParaRPr lang="zh-CN" altLang="en-US" dirty="0"/>
          </a:p>
          <a:p>
            <a:endParaRPr lang="zh-CN" alt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custDataLst>
              <p:tags r:id="rId1"/>
            </p:custDataLst>
          </p:nvPr>
        </p:nvSpPr>
        <p:spPr>
          <a:xfrm>
            <a:off x="838835" y="981075"/>
            <a:ext cx="10210800" cy="5233670"/>
          </a:xfrm>
          <a:prstGeom prst="rect">
            <a:avLst/>
          </a:prstGeom>
        </p:spPr>
        <p:txBody>
          <a:bodyPr wrap="square">
            <a:noAutofit/>
          </a:bodyPr>
          <a:p>
            <a:pPr>
              <a:lnSpc>
                <a:spcPct val="150000"/>
              </a:lnSpc>
            </a:pPr>
            <a:r>
              <a:rPr lang="zh-CN" altLang="en-US" dirty="0">
                <a:solidFill>
                  <a:srgbClr val="4C4C4C"/>
                </a:solidFill>
                <a:latin typeface="微软雅黑" panose="020B0503020204020204" pitchFamily="34" charset="-122"/>
                <a:ea typeface="微软雅黑" panose="020B0503020204020204" pitchFamily="34" charset="-122"/>
              </a:rPr>
              <a:t>　</a:t>
            </a:r>
            <a:r>
              <a:rPr lang="zh-CN" altLang="en-US" sz="2000" dirty="0">
                <a:solidFill>
                  <a:srgbClr val="4C4C4C"/>
                </a:solidFill>
                <a:latin typeface="微软雅黑" panose="020B0503020204020204" pitchFamily="34" charset="-122"/>
                <a:ea typeface="微软雅黑" panose="020B0503020204020204" pitchFamily="34" charset="-122"/>
              </a:rPr>
              <a:t>　</a:t>
            </a:r>
            <a:r>
              <a:rPr lang="zh-CN" altLang="en-US" sz="2000" b="1" dirty="0">
                <a:solidFill>
                  <a:srgbClr val="4C4C4C"/>
                </a:solidFill>
                <a:latin typeface="微软雅黑" panose="020B0503020204020204" pitchFamily="34" charset="-122"/>
                <a:ea typeface="微软雅黑" panose="020B0503020204020204" pitchFamily="34" charset="-122"/>
              </a:rPr>
              <a:t>第二十二条</a:t>
            </a:r>
            <a:r>
              <a:rPr lang="zh-CN" altLang="en-US" sz="2000" dirty="0">
                <a:solidFill>
                  <a:srgbClr val="4C4C4C"/>
                </a:solidFill>
                <a:latin typeface="微软雅黑" panose="020B0503020204020204" pitchFamily="34" charset="-122"/>
                <a:ea typeface="微软雅黑" panose="020B0503020204020204" pitchFamily="34" charset="-122"/>
              </a:rPr>
              <a:t>　三级、四级实验室，需要从事某种高致病性病原微生物或者疑似高致病性病原微生物实验活动的，应当依照国务院卫生主管部门或者兽医主管部门的规定报省级以上人民政府卫生主管部门或者兽医主管部门批准。实验活动结果以及工作情况应当向原批准部门报告。</a:t>
            </a:r>
            <a:endParaRPr lang="zh-CN" altLang="en-US" sz="2000"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sz="2000" dirty="0">
                <a:solidFill>
                  <a:srgbClr val="4C4C4C"/>
                </a:solidFill>
                <a:latin typeface="微软雅黑" panose="020B0503020204020204" pitchFamily="34" charset="-122"/>
                <a:ea typeface="微软雅黑" panose="020B0503020204020204" pitchFamily="34" charset="-122"/>
              </a:rPr>
              <a:t>　　</a:t>
            </a:r>
            <a:r>
              <a:rPr lang="zh-CN" altLang="en-US" sz="2000" dirty="0">
                <a:solidFill>
                  <a:srgbClr val="0070C0"/>
                </a:solidFill>
                <a:latin typeface="微软雅黑" panose="020B0503020204020204" pitchFamily="34" charset="-122"/>
                <a:ea typeface="微软雅黑" panose="020B0503020204020204" pitchFamily="34" charset="-122"/>
              </a:rPr>
              <a:t>实验室申报或者接受与高致病性病原微生物有关的科研项目，应当符合科研需要和生物安全要求，具有相应的生物安全防护水平。与动物间传染的高致病性病原微生物有关的科研项目，应当经国务院兽医主管部门同意；与人体健康有关的高致病性病原微生物科研项目，实验室应当将立项结果告知省级以上人民政府卫生主管部门</a:t>
            </a:r>
            <a:r>
              <a:rPr lang="zh-CN" altLang="en-US" sz="2000" dirty="0">
                <a:solidFill>
                  <a:srgbClr val="4C4C4C"/>
                </a:solidFill>
                <a:latin typeface="微软雅黑" panose="020B0503020204020204" pitchFamily="34" charset="-122"/>
                <a:ea typeface="微软雅黑" panose="020B0503020204020204" pitchFamily="34" charset="-122"/>
              </a:rPr>
              <a:t>。</a:t>
            </a:r>
            <a:endParaRPr lang="zh-CN" altLang="en-US" sz="2000" b="0" i="0" dirty="0">
              <a:solidFill>
                <a:srgbClr val="4C4C4C"/>
              </a:solidFill>
              <a:effectLst/>
              <a:latin typeface="微软雅黑" panose="020B0503020204020204" pitchFamily="34" charset="-122"/>
              <a:ea typeface="微软雅黑" panose="020B0503020204020204" pitchFamily="34" charset="-122"/>
            </a:endParaRPr>
          </a:p>
        </p:txBody>
      </p:sp>
      <p:sp>
        <p:nvSpPr>
          <p:cNvPr id="5" name="标题 4"/>
          <p:cNvSpPr>
            <a:spLocks noGrp="1"/>
          </p:cNvSpPr>
          <p:nvPr>
            <p:ph type="title"/>
            <p:custDataLst>
              <p:tags r:id="rId2"/>
            </p:custDataLst>
          </p:nvPr>
        </p:nvSpPr>
        <p:spPr>
          <a:xfrm>
            <a:off x="67310" y="90805"/>
            <a:ext cx="10515600" cy="890270"/>
          </a:xfrm>
        </p:spPr>
        <p:txBody>
          <a:bodyPr>
            <a:normAutofit/>
          </a:bodyPr>
          <a:p>
            <a:pPr algn="l">
              <a:buClrTx/>
              <a:buSzTx/>
              <a:buFontTx/>
            </a:pPr>
            <a:r>
              <a:rPr lang="zh-CN" altLang="en-US" sz="311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3. 规定从事高致病性病原微生物实验室的条件和审批程序</a:t>
            </a:r>
            <a:endParaRPr lang="zh-CN" altLang="en-US" sz="311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2080" y="91440"/>
            <a:ext cx="10515600" cy="1325563"/>
          </a:xfrm>
        </p:spPr>
        <p:txBody>
          <a:bodyPr/>
          <a:lstStyle/>
          <a:p>
            <a:r>
              <a:rPr lang="en-US" altLang="zh-CN" sz="32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3 </a:t>
            </a:r>
            <a:r>
              <a:rPr lang="zh-CN" altLang="en-US" sz="32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采集病原微生物样本具备条件</a:t>
            </a:r>
            <a:endParaRPr lang="zh-CN" altLang="en-US" sz="32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5" name="内容占位符 4"/>
          <p:cNvSpPr>
            <a:spLocks noGrp="1"/>
          </p:cNvSpPr>
          <p:nvPr>
            <p:ph sz="quarter" idx="13"/>
          </p:nvPr>
        </p:nvSpPr>
        <p:spPr>
          <a:xfrm>
            <a:off x="690245" y="1217930"/>
            <a:ext cx="10663555" cy="5139055"/>
          </a:xfrm>
        </p:spPr>
        <p:txBody>
          <a:bodyPr>
            <a:normAutofit fontScale="82500"/>
          </a:bodyPr>
          <a:lstStyle/>
          <a:p>
            <a:pPr>
              <a:lnSpc>
                <a:spcPct val="150000"/>
              </a:lnSpc>
            </a:pPr>
            <a:r>
              <a:rPr lang="zh-CN" altLang="en-US" dirty="0"/>
              <a:t>　</a:t>
            </a:r>
            <a:r>
              <a:rPr lang="zh-CN" altLang="en-US" b="1" dirty="0"/>
              <a:t>第九条</a:t>
            </a:r>
            <a:r>
              <a:rPr lang="zh-CN" altLang="en-US" dirty="0"/>
              <a:t>　</a:t>
            </a:r>
            <a:r>
              <a:rPr lang="zh-CN" altLang="en-US" b="1" dirty="0">
                <a:latin typeface="微软雅黑" panose="020B0503020204020204" pitchFamily="34" charset="-122"/>
                <a:ea typeface="微软雅黑" panose="020B0503020204020204" pitchFamily="34" charset="-122"/>
              </a:rPr>
              <a:t>采集病原微生物样本应当具备下列条件</a:t>
            </a:r>
            <a:r>
              <a:rPr lang="zh-CN" altLang="en-US" dirty="0"/>
              <a:t>：</a:t>
            </a:r>
            <a:endParaRPr lang="zh-CN" altLang="en-US" dirty="0"/>
          </a:p>
          <a:p>
            <a:pPr>
              <a:lnSpc>
                <a:spcPct val="150000"/>
              </a:lnSpc>
            </a:pPr>
            <a:r>
              <a:rPr lang="zh-CN" altLang="en-US" dirty="0"/>
              <a:t>　　</a:t>
            </a:r>
            <a:r>
              <a:rPr lang="en-US" altLang="zh-CN" dirty="0"/>
              <a:t>(</a:t>
            </a:r>
            <a:r>
              <a:rPr lang="zh-CN" altLang="en-US" dirty="0"/>
              <a:t>一</a:t>
            </a:r>
            <a:r>
              <a:rPr lang="en-US" altLang="zh-CN" dirty="0"/>
              <a:t>)</a:t>
            </a:r>
            <a:r>
              <a:rPr lang="zh-CN" altLang="en-US" dirty="0"/>
              <a:t>具有与采集病原微生物样本所需要的生物安全防护水平相适应的设备；</a:t>
            </a:r>
            <a:endParaRPr lang="zh-CN" altLang="en-US" dirty="0"/>
          </a:p>
          <a:p>
            <a:pPr>
              <a:lnSpc>
                <a:spcPct val="150000"/>
              </a:lnSpc>
            </a:pPr>
            <a:r>
              <a:rPr lang="zh-CN" altLang="en-US" dirty="0"/>
              <a:t>　　</a:t>
            </a:r>
            <a:r>
              <a:rPr lang="en-US" altLang="zh-CN" dirty="0"/>
              <a:t>(</a:t>
            </a:r>
            <a:r>
              <a:rPr lang="zh-CN" altLang="en-US" dirty="0"/>
              <a:t>二</a:t>
            </a:r>
            <a:r>
              <a:rPr lang="en-US" altLang="zh-CN" dirty="0"/>
              <a:t>)</a:t>
            </a:r>
            <a:r>
              <a:rPr lang="zh-CN" altLang="en-US" dirty="0"/>
              <a:t>具有掌握相关专业知识和操作技能的工作人员；</a:t>
            </a:r>
            <a:endParaRPr lang="zh-CN" altLang="en-US" dirty="0"/>
          </a:p>
          <a:p>
            <a:pPr>
              <a:lnSpc>
                <a:spcPct val="150000"/>
              </a:lnSpc>
            </a:pPr>
            <a:r>
              <a:rPr lang="zh-CN" altLang="en-US" dirty="0"/>
              <a:t>　　</a:t>
            </a:r>
            <a:r>
              <a:rPr lang="en-US" altLang="zh-CN" dirty="0"/>
              <a:t>(</a:t>
            </a:r>
            <a:r>
              <a:rPr lang="zh-CN" altLang="en-US" dirty="0"/>
              <a:t>三</a:t>
            </a:r>
            <a:r>
              <a:rPr lang="en-US" altLang="zh-CN" dirty="0"/>
              <a:t>)</a:t>
            </a:r>
            <a:r>
              <a:rPr lang="zh-CN" altLang="en-US" dirty="0"/>
              <a:t>具有有效的防止病原微生物扩散和感染的措施；</a:t>
            </a:r>
            <a:endParaRPr lang="zh-CN" altLang="en-US" dirty="0"/>
          </a:p>
          <a:p>
            <a:pPr>
              <a:lnSpc>
                <a:spcPct val="150000"/>
              </a:lnSpc>
            </a:pPr>
            <a:r>
              <a:rPr lang="zh-CN" altLang="en-US" dirty="0"/>
              <a:t>　　</a:t>
            </a:r>
            <a:r>
              <a:rPr lang="en-US" altLang="zh-CN" dirty="0"/>
              <a:t>(</a:t>
            </a:r>
            <a:r>
              <a:rPr lang="zh-CN" altLang="en-US" dirty="0"/>
              <a:t>四</a:t>
            </a:r>
            <a:r>
              <a:rPr lang="en-US" altLang="zh-CN" dirty="0"/>
              <a:t>)</a:t>
            </a:r>
            <a:r>
              <a:rPr lang="zh-CN" altLang="en-US" dirty="0"/>
              <a:t>具有保证病原微生物样本质量的技术方法和手段。</a:t>
            </a:r>
            <a:endParaRPr lang="zh-CN" altLang="en-US" dirty="0"/>
          </a:p>
          <a:p>
            <a:pPr>
              <a:lnSpc>
                <a:spcPct val="150000"/>
              </a:lnSpc>
            </a:pPr>
            <a:r>
              <a:rPr lang="zh-CN" altLang="en-US" dirty="0"/>
              <a:t>　　采集高致病性病原微生物样本的工作人员在采集过程中应当防止病原微生物扩散和感染，并对样本的来源、采集过程和方法等作详细记录。</a:t>
            </a:r>
            <a:endParaRPr lang="zh-CN" altLang="en-US" dirty="0"/>
          </a:p>
          <a:p>
            <a:endParaRPr lang="zh-CN" alt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125" y="71755"/>
            <a:ext cx="10515600" cy="1325563"/>
          </a:xfrm>
        </p:spPr>
        <p:txBody>
          <a:bodyPr/>
          <a:lstStyle/>
          <a:p>
            <a:r>
              <a:rPr lang="en-US" altLang="zh-CN" sz="36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3600" dirty="0">
                <a:solidFill>
                  <a:srgbClr val="0070C0"/>
                </a:solidFill>
                <a:latin typeface="微软雅黑" panose="020B0503020204020204" pitchFamily="34" charset="-122"/>
                <a:ea typeface="微软雅黑" panose="020B0503020204020204" pitchFamily="34" charset="-122"/>
              </a:rPr>
              <a:t>明确实验室管理的体系</a:t>
            </a:r>
            <a:endParaRPr lang="zh-CN" altLang="en-US" sz="3600" dirty="0">
              <a:solidFill>
                <a:srgbClr val="0070C0"/>
              </a:solidFill>
              <a:latin typeface="微软雅黑" panose="020B0503020204020204" pitchFamily="34" charset="-122"/>
              <a:ea typeface="微软雅黑" panose="020B0503020204020204" pitchFamily="34" charset="-122"/>
            </a:endParaRPr>
          </a:p>
        </p:txBody>
      </p:sp>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3" name="矩形 2"/>
          <p:cNvSpPr/>
          <p:nvPr/>
        </p:nvSpPr>
        <p:spPr>
          <a:xfrm>
            <a:off x="274320" y="1397635"/>
            <a:ext cx="10954385" cy="3969385"/>
          </a:xfrm>
          <a:prstGeom prst="rect">
            <a:avLst/>
          </a:prstGeom>
        </p:spPr>
        <p:txBody>
          <a:bodyPr wrap="square">
            <a:spAutoFit/>
          </a:bodyPr>
          <a:lstStyle/>
          <a:p>
            <a:pPr>
              <a:lnSpc>
                <a:spcPct val="150000"/>
              </a:lnSpc>
            </a:pPr>
            <a:r>
              <a:rPr lang="zh-CN" altLang="en-US" sz="2400" b="1" dirty="0">
                <a:solidFill>
                  <a:srgbClr val="4C4C4C"/>
                </a:solidFill>
                <a:latin typeface="微软雅黑" panose="020B0503020204020204" pitchFamily="34" charset="-122"/>
                <a:ea typeface="微软雅黑" panose="020B0503020204020204" pitchFamily="34" charset="-122"/>
              </a:rPr>
              <a:t>第三十一条</a:t>
            </a:r>
            <a:r>
              <a:rPr lang="zh-CN" altLang="en-US" sz="2400" dirty="0">
                <a:solidFill>
                  <a:srgbClr val="4C4C4C"/>
                </a:solidFill>
                <a:latin typeface="微软雅黑" panose="020B0503020204020204" pitchFamily="34" charset="-122"/>
                <a:ea typeface="微软雅黑" panose="020B0503020204020204" pitchFamily="34" charset="-122"/>
              </a:rPr>
              <a:t>　</a:t>
            </a:r>
            <a:r>
              <a:rPr lang="zh-CN" altLang="en-US" sz="2400" dirty="0">
                <a:solidFill>
                  <a:srgbClr val="FF0000"/>
                </a:solidFill>
                <a:latin typeface="微软雅黑" panose="020B0503020204020204" pitchFamily="34" charset="-122"/>
                <a:ea typeface="微软雅黑" panose="020B0503020204020204" pitchFamily="34" charset="-122"/>
              </a:rPr>
              <a:t>实验室的设立单位负责实验室的生物安全管理</a:t>
            </a:r>
            <a:r>
              <a:rPr lang="zh-CN" altLang="en-US" sz="2400" dirty="0">
                <a:solidFill>
                  <a:srgbClr val="4C4C4C"/>
                </a:solidFill>
                <a:latin typeface="微软雅黑" panose="020B0503020204020204" pitchFamily="34" charset="-122"/>
                <a:ea typeface="微软雅黑" panose="020B0503020204020204" pitchFamily="34" charset="-122"/>
              </a:rPr>
              <a:t>。</a:t>
            </a:r>
            <a:endParaRPr lang="zh-CN" altLang="en-US" sz="2400"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sz="2400" dirty="0">
                <a:solidFill>
                  <a:srgbClr val="4C4C4C"/>
                </a:solidFill>
                <a:latin typeface="微软雅黑" panose="020B0503020204020204" pitchFamily="34" charset="-122"/>
                <a:ea typeface="微软雅黑" panose="020B0503020204020204" pitchFamily="34" charset="-122"/>
              </a:rPr>
              <a:t>　　实验室的设立单位应当依照本条例的规定制定科学、严格的管理制度，并定期对有关生物安全规定的落实情况进行检查，定期对实验室设施、设备、材料等进行检查、维护和更新，以确保其符合国家标准。</a:t>
            </a:r>
            <a:endParaRPr lang="zh-CN" altLang="en-US" sz="2400" dirty="0">
              <a:solidFill>
                <a:srgbClr val="4C4C4C"/>
              </a:solidFill>
              <a:latin typeface="微软雅黑" panose="020B0503020204020204" pitchFamily="34" charset="-122"/>
              <a:ea typeface="微软雅黑" panose="020B0503020204020204" pitchFamily="34" charset="-122"/>
            </a:endParaRPr>
          </a:p>
          <a:p>
            <a:pPr>
              <a:lnSpc>
                <a:spcPct val="150000"/>
              </a:lnSpc>
            </a:pPr>
            <a:r>
              <a:rPr lang="zh-CN" altLang="en-US" sz="2400" b="1" dirty="0">
                <a:solidFill>
                  <a:srgbClr val="4C4C4C"/>
                </a:solidFill>
                <a:latin typeface="微软雅黑" panose="020B0503020204020204" pitchFamily="34" charset="-122"/>
                <a:ea typeface="微软雅黑" panose="020B0503020204020204" pitchFamily="34" charset="-122"/>
                <a:sym typeface="+mn-ea"/>
              </a:rPr>
              <a:t>第三十二条</a:t>
            </a:r>
            <a:r>
              <a:rPr lang="zh-CN" altLang="en-US" sz="2400" dirty="0">
                <a:sym typeface="+mn-ea"/>
              </a:rPr>
              <a:t>　</a:t>
            </a:r>
            <a:r>
              <a:rPr lang="zh-CN" altLang="en-US" sz="2400" dirty="0">
                <a:solidFill>
                  <a:srgbClr val="FF0000"/>
                </a:solidFill>
                <a:latin typeface="微软雅黑" panose="020B0503020204020204" pitchFamily="34" charset="-122"/>
                <a:ea typeface="微软雅黑" panose="020B0503020204020204" pitchFamily="34" charset="-122"/>
                <a:sym typeface="+mn-ea"/>
              </a:rPr>
              <a:t>实验室负责人为实验室生物安全的第一责任人。</a:t>
            </a:r>
            <a:endParaRPr lang="zh-CN" altLang="en-US" sz="2400" dirty="0"/>
          </a:p>
          <a:p>
            <a:pPr>
              <a:lnSpc>
                <a:spcPct val="150000"/>
              </a:lnSpc>
            </a:pPr>
            <a:r>
              <a:rPr lang="zh-CN" altLang="en-US" sz="2400" dirty="0">
                <a:sym typeface="+mn-ea"/>
              </a:rPr>
              <a:t>　　实验室从事实验活动应当严格遵守有关国家标准和实验室技术规范、操作规程。实验室负责人应当指定专人监督检查实验室技术规范和操作规程的落实情况。</a:t>
            </a:r>
            <a:endParaRPr lang="zh-CN" altLang="en-US" sz="2400" b="0" i="0" dirty="0">
              <a:solidFill>
                <a:srgbClr val="4C4C4C"/>
              </a:solidFill>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600" b="1" dirty="0">
                <a:solidFill>
                  <a:srgbClr val="0070C0"/>
                </a:solidFill>
                <a:latin typeface="微软雅黑" panose="020B0503020204020204" pitchFamily="34" charset="-122"/>
                <a:ea typeface="微软雅黑" panose="020B0503020204020204" pitchFamily="34" charset="-122"/>
              </a:rPr>
              <a:t>人员规定：</a:t>
            </a:r>
            <a:endParaRPr lang="zh-CN" altLang="en-US" sz="3600" b="1" dirty="0">
              <a:solidFill>
                <a:srgbClr val="0070C0"/>
              </a:solidFill>
              <a:latin typeface="微软雅黑" panose="020B0503020204020204" pitchFamily="34" charset="-122"/>
              <a:ea typeface="微软雅黑" panose="020B0503020204020204" pitchFamily="34" charset="-122"/>
            </a:endParaRPr>
          </a:p>
        </p:txBody>
      </p:sp>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sp>
        <p:nvSpPr>
          <p:cNvPr id="5" name="内容占位符 4"/>
          <p:cNvSpPr>
            <a:spLocks noGrp="1"/>
          </p:cNvSpPr>
          <p:nvPr>
            <p:ph sz="quarter" idx="13"/>
          </p:nvPr>
        </p:nvSpPr>
        <p:spPr>
          <a:xfrm>
            <a:off x="914086" y="1691182"/>
            <a:ext cx="10363827" cy="3424107"/>
          </a:xfrm>
        </p:spPr>
        <p:txBody>
          <a:bodyPr>
            <a:normAutofit lnSpcReduction="10000"/>
          </a:bodyPr>
          <a:lstStyle/>
          <a:p>
            <a:pPr>
              <a:lnSpc>
                <a:spcPct val="150000"/>
              </a:lnSpc>
            </a:pPr>
            <a:r>
              <a:rPr lang="zh-CN" altLang="en-US" sz="2400" b="1" dirty="0">
                <a:latin typeface="微软雅黑" panose="020B0503020204020204" pitchFamily="34" charset="-122"/>
                <a:ea typeface="微软雅黑" panose="020B0503020204020204" pitchFamily="34" charset="-122"/>
              </a:rPr>
              <a:t>第三十四条</a:t>
            </a:r>
            <a:r>
              <a:rPr lang="zh-CN" altLang="en-US" sz="2400" dirty="0">
                <a:latin typeface="微软雅黑" panose="020B0503020204020204" pitchFamily="34" charset="-122"/>
                <a:ea typeface="微软雅黑" panose="020B0503020204020204" pitchFamily="34" charset="-122"/>
              </a:rPr>
              <a:t>　</a:t>
            </a:r>
            <a:r>
              <a:rPr lang="zh-CN" altLang="en-US" sz="2400" dirty="0">
                <a:solidFill>
                  <a:srgbClr val="0070C0"/>
                </a:solidFill>
                <a:latin typeface="微软雅黑" panose="020B0503020204020204" pitchFamily="34" charset="-122"/>
                <a:ea typeface="微软雅黑" panose="020B0503020204020204" pitchFamily="34" charset="-122"/>
              </a:rPr>
              <a:t>实验室或者实验室的设立单位应当每年定期对工作人员进行培训</a:t>
            </a:r>
            <a:r>
              <a:rPr lang="zh-CN" altLang="en-US" sz="2400" dirty="0">
                <a:latin typeface="微软雅黑" panose="020B0503020204020204" pitchFamily="34" charset="-122"/>
                <a:ea typeface="微软雅黑" panose="020B0503020204020204" pitchFamily="34" charset="-122"/>
              </a:rPr>
              <a:t>，保证其掌握实验室技术规范、操作规程、生物安全防护知识和实际操作技能，并进行考核。工作人员经考核合格的，方可上岗。</a:t>
            </a:r>
            <a:endParaRPr lang="zh-CN" altLang="en-US" sz="2400" dirty="0">
              <a:latin typeface="微软雅黑" panose="020B0503020204020204" pitchFamily="34" charset="-122"/>
              <a:ea typeface="微软雅黑" panose="020B0503020204020204" pitchFamily="34" charset="-122"/>
            </a:endParaRPr>
          </a:p>
          <a:p>
            <a:pPr>
              <a:lnSpc>
                <a:spcPct val="150000"/>
              </a:lnSpc>
            </a:pPr>
            <a:r>
              <a:rPr lang="zh-CN" altLang="en-US" sz="2400" dirty="0">
                <a:latin typeface="微软雅黑" panose="020B0503020204020204" pitchFamily="34" charset="-122"/>
                <a:ea typeface="微软雅黑" panose="020B0503020204020204" pitchFamily="34" charset="-122"/>
              </a:rPr>
              <a:t>　　从事高致病性病原微生物相关实验活动的实验室，应当每</a:t>
            </a:r>
            <a:r>
              <a:rPr lang="zh-CN" altLang="en-US" sz="2400" dirty="0">
                <a:solidFill>
                  <a:srgbClr val="FF0000"/>
                </a:solidFill>
                <a:latin typeface="微软雅黑" panose="020B0503020204020204" pitchFamily="34" charset="-122"/>
                <a:ea typeface="微软雅黑" panose="020B0503020204020204" pitchFamily="34" charset="-122"/>
              </a:rPr>
              <a:t>半年</a:t>
            </a:r>
            <a:r>
              <a:rPr lang="zh-CN" altLang="en-US" sz="2400" dirty="0">
                <a:latin typeface="微软雅黑" panose="020B0503020204020204" pitchFamily="34" charset="-122"/>
                <a:ea typeface="微软雅黑" panose="020B0503020204020204" pitchFamily="34" charset="-122"/>
              </a:rPr>
              <a:t>将培训、考核其工作人员的情况和实验室运行情况向省、自治区、直辖市人民政府卫生主管部门或者兽医主管部门报告</a:t>
            </a:r>
            <a:r>
              <a:rPr lang="zh-CN" altLang="en-US" dirty="0"/>
              <a:t>。</a:t>
            </a:r>
            <a:endParaRPr lang="zh-CN" altLang="en-US" dirty="0"/>
          </a:p>
          <a:p>
            <a:endParaRPr lang="zh-CN"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E2C80E3E-43DC-4E3A-9F7F-5FCC184A1D6A}" type="slidenum">
              <a:rPr lang="zh-CN" altLang="en-US" smtClean="0"/>
            </a:fld>
            <a:endParaRPr lang="zh-CN" altLang="en-US"/>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05500" y="1800225"/>
            <a:ext cx="5629275" cy="4064000"/>
          </a:xfrm>
          <a:prstGeom prst="rect">
            <a:avLst/>
          </a:prstGeom>
        </p:spPr>
      </p:pic>
      <p:sp>
        <p:nvSpPr>
          <p:cNvPr id="7" name="标题 1"/>
          <p:cNvSpPr>
            <a:spLocks noGrp="1"/>
          </p:cNvSpPr>
          <p:nvPr>
            <p:custDataLst>
              <p:tags r:id="rId2"/>
            </p:custDataLst>
          </p:nvPr>
        </p:nvSpPr>
        <p:spPr>
          <a:xfrm>
            <a:off x="112395" y="0"/>
            <a:ext cx="10651490" cy="87503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buClrTx/>
              <a:buSzTx/>
              <a:buFontTx/>
              <a:defRPr/>
            </a:pPr>
            <a:r>
              <a:rPr lang="zh-CN" altLang="en-US" sz="4000" dirty="0">
                <a:latin typeface="微软雅黑" panose="020B0503020204020204" pitchFamily="34" charset="-122"/>
                <a:ea typeface="微软雅黑" panose="020B0503020204020204" pitchFamily="34" charset="-122"/>
                <a:cs typeface="Times New Roman" panose="02020603050405020304" pitchFamily="18" charset="0"/>
                <a:sym typeface="+mn-ea"/>
              </a:rPr>
              <a:t>一、基本情况</a:t>
            </a:r>
            <a:r>
              <a:rPr lang="en-US" altLang="zh-CN" sz="4000" dirty="0">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sz="4000" dirty="0">
                <a:latin typeface="微软雅黑" panose="020B0503020204020204" pitchFamily="34" charset="-122"/>
                <a:ea typeface="微软雅黑" panose="020B0503020204020204" pitchFamily="34" charset="-122"/>
                <a:cs typeface="Times New Roman" panose="02020603050405020304" pitchFamily="18" charset="0"/>
              </a:rPr>
              <a:t>饲养部介绍（</a:t>
            </a:r>
            <a:r>
              <a:rPr lang="zh-CN" altLang="en-US" sz="4000" dirty="0">
                <a:latin typeface="微软雅黑" panose="020B0503020204020204" pitchFamily="34" charset="-122"/>
                <a:ea typeface="微软雅黑" panose="020B0503020204020204" pitchFamily="34" charset="-122"/>
                <a:cs typeface="Times New Roman" panose="02020603050405020304" pitchFamily="18" charset="0"/>
              </a:rPr>
              <a:t>五台峨嵋岭动物房）</a:t>
            </a:r>
            <a:endParaRPr lang="en-US" sz="40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02" name="图片 101"/>
          <p:cNvPicPr/>
          <p:nvPr/>
        </p:nvPicPr>
        <p:blipFill>
          <a:blip r:embed="rId3"/>
          <a:stretch>
            <a:fillRect/>
          </a:stretch>
        </p:blipFill>
        <p:spPr>
          <a:xfrm>
            <a:off x="420370" y="1800860"/>
            <a:ext cx="5697855" cy="4063365"/>
          </a:xfrm>
          <a:prstGeom prst="rect">
            <a:avLst/>
          </a:prstGeom>
          <a:noFill/>
          <a:ln w="9525">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3765" y="2592705"/>
            <a:ext cx="10515600" cy="1325563"/>
          </a:xfrm>
        </p:spPr>
        <p:txBody>
          <a:bodyPr>
            <a:normAutofit/>
          </a:bodyPr>
          <a:p>
            <a:pPr algn="ctr"/>
            <a:r>
              <a:rPr lang="zh-CN" altLang="en-US" sz="3600" b="1" dirty="0">
                <a:solidFill>
                  <a:srgbClr val="0070C0"/>
                </a:solidFill>
                <a:latin typeface="微软雅黑" panose="020B0503020204020204" pitchFamily="34" charset="-122"/>
                <a:ea typeface="微软雅黑" panose="020B0503020204020204" pitchFamily="34" charset="-122"/>
              </a:rPr>
              <a:t>科研平台的质量安全、生物安全、科研</a:t>
            </a:r>
            <a:r>
              <a:rPr lang="zh-CN" altLang="en-US" sz="3600" b="1" dirty="0">
                <a:solidFill>
                  <a:srgbClr val="0070C0"/>
                </a:solidFill>
                <a:latin typeface="微软雅黑" panose="020B0503020204020204" pitchFamily="34" charset="-122"/>
                <a:ea typeface="微软雅黑" panose="020B0503020204020204" pitchFamily="34" charset="-122"/>
              </a:rPr>
              <a:t>顺利</a:t>
            </a:r>
            <a:br>
              <a:rPr lang="zh-CN" altLang="en-US" sz="3600" b="1" dirty="0">
                <a:solidFill>
                  <a:srgbClr val="0070C0"/>
                </a:solidFill>
                <a:latin typeface="微软雅黑" panose="020B0503020204020204" pitchFamily="34" charset="-122"/>
                <a:ea typeface="微软雅黑" panose="020B0503020204020204" pitchFamily="34" charset="-122"/>
              </a:rPr>
            </a:br>
            <a:r>
              <a:rPr lang="zh-CN" altLang="en-US" sz="3600" b="1" dirty="0">
                <a:solidFill>
                  <a:srgbClr val="0070C0"/>
                </a:solidFill>
                <a:latin typeface="微软雅黑" panose="020B0503020204020204" pitchFamily="34" charset="-122"/>
                <a:ea typeface="微软雅黑" panose="020B0503020204020204" pitchFamily="34" charset="-122"/>
              </a:rPr>
              <a:t>靠</a:t>
            </a:r>
            <a:r>
              <a:rPr lang="zh-CN" altLang="en-US" sz="3600" b="1" dirty="0">
                <a:solidFill>
                  <a:srgbClr val="0070C0"/>
                </a:solidFill>
                <a:latin typeface="微软雅黑" panose="020B0503020204020204" pitchFamily="34" charset="-122"/>
                <a:ea typeface="微软雅黑" panose="020B0503020204020204" pitchFamily="34" charset="-122"/>
              </a:rPr>
              <a:t>大家！</a:t>
            </a:r>
            <a:endParaRPr lang="zh-CN" altLang="en-US" sz="3600"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3980" y="65405"/>
            <a:ext cx="10515600" cy="887095"/>
          </a:xfrm>
        </p:spPr>
        <p:txBody>
          <a:bodyPr/>
          <a:p>
            <a:pPr algn="l" defTabSz="457200" fontAlgn="base">
              <a:lnSpc>
                <a:spcPct val="100000"/>
              </a:lnSpc>
              <a:buClrTx/>
              <a:buSzTx/>
              <a:buFontTx/>
              <a:defRPr/>
            </a:pPr>
            <a:r>
              <a:rPr lang="zh-CN" altLang="en-US" sz="3600" dirty="0">
                <a:latin typeface="微软雅黑" panose="020B0503020204020204" pitchFamily="34" charset="-122"/>
                <a:ea typeface="微软雅黑" panose="020B0503020204020204" pitchFamily="34" charset="-122"/>
                <a:cs typeface="Times New Roman" panose="02020603050405020304" pitchFamily="18" charset="0"/>
                <a:sym typeface="+mn-ea"/>
              </a:rPr>
              <a:t>一、基本情况</a:t>
            </a:r>
            <a:r>
              <a:rPr lang="en-US" altLang="zh-CN" sz="3600" dirty="0">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sz="3600" dirty="0">
                <a:latin typeface="微软雅黑" panose="020B0503020204020204" pitchFamily="34" charset="-122"/>
                <a:ea typeface="微软雅黑" panose="020B0503020204020204" pitchFamily="34" charset="-122"/>
                <a:cs typeface="Times New Roman" panose="02020603050405020304" pitchFamily="18" charset="0"/>
                <a:sym typeface="+mn-ea"/>
              </a:rPr>
              <a:t>实验分区（</a:t>
            </a:r>
            <a:r>
              <a:rPr lang="en-US" altLang="zh-CN" sz="3600" dirty="0">
                <a:latin typeface="微软雅黑" panose="020B0503020204020204" pitchFamily="34" charset="-122"/>
                <a:ea typeface="微软雅黑" panose="020B0503020204020204" pitchFamily="34" charset="-122"/>
                <a:cs typeface="Times New Roman" panose="02020603050405020304" pitchFamily="18" charset="0"/>
                <a:sym typeface="+mn-ea"/>
              </a:rPr>
              <a:t>1</a:t>
            </a:r>
            <a:r>
              <a:rPr lang="zh-CN" altLang="en-US" sz="3600" dirty="0">
                <a:latin typeface="微软雅黑" panose="020B0503020204020204" pitchFamily="34" charset="-122"/>
                <a:ea typeface="微软雅黑" panose="020B0503020204020204" pitchFamily="34" charset="-122"/>
                <a:cs typeface="Times New Roman" panose="02020603050405020304" pitchFamily="18" charset="0"/>
                <a:sym typeface="+mn-ea"/>
              </a:rPr>
              <a:t>）</a:t>
            </a:r>
            <a:endParaRPr lang="zh-CN" altLang="en-US" sz="3600"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3" name="内容占位符 2"/>
          <p:cNvSpPr>
            <a:spLocks noGrp="1"/>
          </p:cNvSpPr>
          <p:nvPr>
            <p:ph idx="1"/>
          </p:nvPr>
        </p:nvSpPr>
        <p:spPr/>
        <p:txBody>
          <a:bodyPr/>
          <a:p>
            <a:endParaRPr lang="zh-CN" altLang="en-US"/>
          </a:p>
        </p:txBody>
      </p:sp>
      <p:graphicFrame>
        <p:nvGraphicFramePr>
          <p:cNvPr id="7" name="表格 6"/>
          <p:cNvGraphicFramePr>
            <a:graphicFrameLocks noGrp="1"/>
          </p:cNvGraphicFramePr>
          <p:nvPr>
            <p:custDataLst>
              <p:tags r:id="rId1"/>
            </p:custDataLst>
          </p:nvPr>
        </p:nvGraphicFramePr>
        <p:xfrm>
          <a:off x="1012825" y="886460"/>
          <a:ext cx="10454005" cy="6308725"/>
        </p:xfrm>
        <a:graphic>
          <a:graphicData uri="http://schemas.openxmlformats.org/drawingml/2006/table">
            <a:tbl>
              <a:tblPr firstRow="1" bandRow="1">
                <a:tableStyleId>{5C22544A-7EE6-4342-B048-85BDC9FD1C3A}</a:tableStyleId>
              </a:tblPr>
              <a:tblGrid>
                <a:gridCol w="2312670"/>
                <a:gridCol w="2629535"/>
                <a:gridCol w="3778250"/>
                <a:gridCol w="1733550"/>
              </a:tblGrid>
              <a:tr h="626110">
                <a:tc>
                  <a:txBody>
                    <a:bodyPr/>
                    <a:p>
                      <a:r>
                        <a:rPr lang="zh-CN" altLang="en-US" sz="2000" dirty="0">
                          <a:latin typeface="微软雅黑" panose="020B0503020204020204" pitchFamily="34" charset="-122"/>
                          <a:ea typeface="微软雅黑" panose="020B0503020204020204" pitchFamily="34" charset="-122"/>
                        </a:rPr>
                        <a:t>区域</a:t>
                      </a:r>
                      <a:endParaRPr lang="zh-CN" altLang="en-US" sz="2000" dirty="0">
                        <a:latin typeface="微软雅黑" panose="020B0503020204020204" pitchFamily="34" charset="-122"/>
                        <a:ea typeface="微软雅黑" panose="020B0503020204020204" pitchFamily="34" charset="-122"/>
                      </a:endParaRPr>
                    </a:p>
                  </a:txBody>
                  <a:tcPr anchor="ctr"/>
                </a:tc>
                <a:tc>
                  <a:txBody>
                    <a:bodyPr/>
                    <a:p>
                      <a:r>
                        <a:rPr lang="zh-CN" altLang="en-US" sz="2000" dirty="0">
                          <a:latin typeface="微软雅黑" panose="020B0503020204020204" pitchFamily="34" charset="-122"/>
                          <a:ea typeface="微软雅黑" panose="020B0503020204020204" pitchFamily="34" charset="-122"/>
                        </a:rPr>
                        <a:t>适用实验动物品种</a:t>
                      </a:r>
                      <a:endParaRPr lang="zh-CN" altLang="en-US" sz="2000" dirty="0">
                        <a:latin typeface="微软雅黑" panose="020B0503020204020204" pitchFamily="34" charset="-122"/>
                        <a:ea typeface="微软雅黑" panose="020B0503020204020204" pitchFamily="34" charset="-122"/>
                      </a:endParaRPr>
                    </a:p>
                  </a:txBody>
                  <a:tcPr anchor="ctr"/>
                </a:tc>
                <a:tc>
                  <a:txBody>
                    <a:bodyPr/>
                    <a:p>
                      <a:r>
                        <a:rPr lang="zh-CN" altLang="en-US" sz="2000" dirty="0">
                          <a:latin typeface="微软雅黑" panose="020B0503020204020204" pitchFamily="34" charset="-122"/>
                          <a:ea typeface="微软雅黑" panose="020B0503020204020204" pitchFamily="34" charset="-122"/>
                        </a:rPr>
                        <a:t>功能定位</a:t>
                      </a:r>
                      <a:endParaRPr lang="zh-CN" altLang="en-US" sz="2000" dirty="0">
                        <a:latin typeface="微软雅黑" panose="020B0503020204020204" pitchFamily="34" charset="-122"/>
                        <a:ea typeface="微软雅黑" panose="020B0503020204020204" pitchFamily="34" charset="-122"/>
                      </a:endParaRPr>
                    </a:p>
                  </a:txBody>
                  <a:tcPr anchor="ctr"/>
                </a:tc>
                <a:tc>
                  <a:txBody>
                    <a:bodyPr/>
                    <a:p>
                      <a:r>
                        <a:rPr lang="zh-CN" altLang="en-US" sz="2000" dirty="0">
                          <a:latin typeface="微软雅黑" panose="020B0503020204020204" pitchFamily="34" charset="-122"/>
                          <a:ea typeface="微软雅黑" panose="020B0503020204020204" pitchFamily="34" charset="-122"/>
                        </a:rPr>
                        <a:t>设施类型</a:t>
                      </a:r>
                      <a:endParaRPr lang="zh-CN" altLang="en-US" sz="2000" dirty="0">
                        <a:latin typeface="微软雅黑" panose="020B0503020204020204" pitchFamily="34" charset="-122"/>
                        <a:ea typeface="微软雅黑" panose="020B0503020204020204" pitchFamily="34" charset="-122"/>
                      </a:endParaRPr>
                    </a:p>
                  </a:txBody>
                  <a:tcPr anchor="ctr"/>
                </a:tc>
              </a:tr>
              <a:tr h="701675">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江宁综合楼</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楼</a:t>
                      </a:r>
                      <a:r>
                        <a:rPr lang="en-US" altLang="zh-CN" sz="2000" dirty="0">
                          <a:latin typeface="微软雅黑" panose="020B0503020204020204" pitchFamily="34" charset="-122"/>
                          <a:ea typeface="微软雅黑" panose="020B0503020204020204" pitchFamily="34" charset="-122"/>
                        </a:rPr>
                        <a:t>E</a:t>
                      </a:r>
                      <a:endParaRPr lang="zh-CN" altLang="en-US" sz="2000" dirty="0">
                        <a:latin typeface="微软雅黑" panose="020B0503020204020204" pitchFamily="34" charset="-122"/>
                        <a:ea typeface="微软雅黑" panose="020B0503020204020204" pitchFamily="34" charset="-122"/>
                      </a:endParaRPr>
                    </a:p>
                  </a:txBody>
                  <a:tcPr anchor="ct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大鼠、小鼠</a:t>
                      </a:r>
                      <a:endParaRPr lang="zh-CN" altLang="en-US" sz="2000" dirty="0">
                        <a:latin typeface="微软雅黑" panose="020B0503020204020204" pitchFamily="34" charset="-122"/>
                        <a:ea typeface="微软雅黑" panose="020B0503020204020204" pitchFamily="34" charset="-122"/>
                      </a:endParaRPr>
                    </a:p>
                  </a:txBody>
                  <a:tcPr anchor="ctr"/>
                </a:tc>
                <a:tc>
                  <a:txBody>
                    <a:bodyPr/>
                    <a:p>
                      <a:r>
                        <a:rPr lang="zh-CN" altLang="en-US" sz="2000" dirty="0">
                          <a:latin typeface="微软雅黑" panose="020B0503020204020204" pitchFamily="34" charset="-122"/>
                          <a:ea typeface="微软雅黑" panose="020B0503020204020204" pitchFamily="34" charset="-122"/>
                          <a:sym typeface="+mn-ea"/>
                        </a:rPr>
                        <a:t>实验区</a:t>
                      </a:r>
                      <a:r>
                        <a:rPr lang="zh-CN" altLang="en-US"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sym typeface="+mn-ea"/>
                        </a:rPr>
                        <a:t>手术、细胞</a:t>
                      </a:r>
                      <a:r>
                        <a:rPr lang="zh-CN" altLang="en-US"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a:txBody>
                  <a:tcPr anchor="ct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正压屏障环境</a:t>
                      </a:r>
                      <a:endParaRPr lang="zh-CN" altLang="en-US" sz="2000" dirty="0">
                        <a:latin typeface="微软雅黑" panose="020B0503020204020204" pitchFamily="34" charset="-122"/>
                        <a:ea typeface="微软雅黑" panose="020B0503020204020204" pitchFamily="34" charset="-122"/>
                      </a:endParaRPr>
                    </a:p>
                  </a:txBody>
                  <a:tcPr anchor="ctr"/>
                </a:tc>
              </a:tr>
              <a:tr h="598805">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江宁综合楼</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楼</a:t>
                      </a:r>
                      <a:r>
                        <a:rPr lang="en-US" altLang="zh-CN" sz="2000" dirty="0">
                          <a:latin typeface="微软雅黑" panose="020B0503020204020204" pitchFamily="34" charset="-122"/>
                          <a:ea typeface="微软雅黑" panose="020B0503020204020204" pitchFamily="34" charset="-122"/>
                        </a:rPr>
                        <a:t>F</a:t>
                      </a:r>
                      <a:endParaRPr lang="zh-CN" altLang="en-US" sz="2000" dirty="0">
                        <a:latin typeface="微软雅黑" panose="020B0503020204020204" pitchFamily="34" charset="-122"/>
                        <a:ea typeface="微软雅黑" panose="020B0503020204020204" pitchFamily="34" charset="-122"/>
                      </a:endParaRPr>
                    </a:p>
                  </a:txBody>
                  <a:tcPr anchor="ct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大鼠、小鼠、地鼠</a:t>
                      </a:r>
                      <a:endParaRPr lang="zh-CN" altLang="en-US" sz="2000" dirty="0">
                        <a:latin typeface="微软雅黑" panose="020B0503020204020204" pitchFamily="34" charset="-122"/>
                        <a:ea typeface="微软雅黑" panose="020B0503020204020204" pitchFamily="34" charset="-122"/>
                      </a:endParaRPr>
                    </a:p>
                  </a:txBody>
                  <a:tcPr anchor="ctr"/>
                </a:tc>
                <a:tc>
                  <a:txBody>
                    <a:bodyPr/>
                    <a:p>
                      <a:r>
                        <a:rPr lang="zh-CN" altLang="en-US" sz="2000" dirty="0">
                          <a:latin typeface="微软雅黑" panose="020B0503020204020204" pitchFamily="34" charset="-122"/>
                          <a:ea typeface="微软雅黑" panose="020B0503020204020204" pitchFamily="34" charset="-122"/>
                        </a:rPr>
                        <a:t>一般类实验区</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有繁育房间</a:t>
                      </a:r>
                      <a:r>
                        <a:rPr lang="en-US" altLang="zh-CN"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a:txBody>
                  <a:tcPr anchor="ct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sym typeface="+mn-ea"/>
                        </a:rPr>
                        <a:t>正压屏障环境</a:t>
                      </a:r>
                      <a:endParaRPr lang="zh-CN" altLang="en-US" sz="2000" dirty="0">
                        <a:latin typeface="微软雅黑" panose="020B0503020204020204" pitchFamily="34" charset="-122"/>
                        <a:ea typeface="微软雅黑" panose="020B0503020204020204" pitchFamily="34" charset="-122"/>
                        <a:sym typeface="+mn-ea"/>
                      </a:endParaRPr>
                    </a:p>
                  </a:txBody>
                  <a:tcPr anchor="ctr"/>
                </a:tc>
              </a:tr>
              <a:tr h="578485">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江宁综合楼</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楼</a:t>
                      </a:r>
                      <a:r>
                        <a:rPr lang="en-US" altLang="zh-CN" sz="2000" dirty="0">
                          <a:latin typeface="微软雅黑" panose="020B0503020204020204" pitchFamily="34" charset="-122"/>
                          <a:ea typeface="微软雅黑" panose="020B0503020204020204" pitchFamily="34" charset="-122"/>
                        </a:rPr>
                        <a:t>A</a:t>
                      </a:r>
                      <a:endParaRPr lang="zh-CN" altLang="en-US" sz="2000" dirty="0">
                        <a:latin typeface="微软雅黑" panose="020B0503020204020204" pitchFamily="34" charset="-122"/>
                        <a:ea typeface="微软雅黑" panose="020B0503020204020204" pitchFamily="34" charset="-122"/>
                      </a:endParaRPr>
                    </a:p>
                  </a:txBody>
                  <a:tcPr anchor="ct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小鼠</a:t>
                      </a:r>
                      <a:endParaRPr lang="zh-CN" altLang="en-US" sz="2000" dirty="0">
                        <a:latin typeface="微软雅黑" panose="020B0503020204020204" pitchFamily="34" charset="-122"/>
                        <a:ea typeface="微软雅黑" panose="020B0503020204020204" pitchFamily="34" charset="-122"/>
                      </a:endParaRPr>
                    </a:p>
                  </a:txBody>
                  <a:tcPr anchor="ctr"/>
                </a:tc>
                <a:tc>
                  <a:txBody>
                    <a:bodyPr/>
                    <a:p>
                      <a:r>
                        <a:rPr lang="zh-CN" altLang="en-US" sz="2000" dirty="0">
                          <a:latin typeface="微软雅黑" panose="020B0503020204020204" pitchFamily="34" charset="-122"/>
                          <a:ea typeface="微软雅黑" panose="020B0503020204020204" pitchFamily="34" charset="-122"/>
                        </a:rPr>
                        <a:t>转基因实验</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保种繁育</a:t>
                      </a:r>
                      <a:endParaRPr lang="zh-CN" altLang="en-US" sz="2000" dirty="0">
                        <a:latin typeface="微软雅黑" panose="020B0503020204020204" pitchFamily="34" charset="-122"/>
                        <a:ea typeface="微软雅黑" panose="020B0503020204020204" pitchFamily="34" charset="-122"/>
                      </a:endParaRPr>
                    </a:p>
                  </a:txBody>
                  <a:tcPr anchor="ct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sym typeface="+mn-ea"/>
                        </a:rPr>
                        <a:t>正压屏障环境</a:t>
                      </a:r>
                      <a:endParaRPr lang="zh-CN" altLang="en-US" sz="2000" dirty="0">
                        <a:latin typeface="微软雅黑" panose="020B0503020204020204" pitchFamily="34" charset="-122"/>
                        <a:ea typeface="微软雅黑" panose="020B0503020204020204" pitchFamily="34" charset="-122"/>
                        <a:sym typeface="+mn-ea"/>
                      </a:endParaRPr>
                    </a:p>
                  </a:txBody>
                  <a:tcPr anchor="ctr"/>
                </a:tc>
              </a:tr>
              <a:tr h="464185">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江宁综合楼</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楼</a:t>
                      </a:r>
                      <a:r>
                        <a:rPr lang="en-US" altLang="zh-CN" sz="2000" dirty="0">
                          <a:latin typeface="微软雅黑" panose="020B0503020204020204" pitchFamily="34" charset="-122"/>
                          <a:ea typeface="微软雅黑" panose="020B0503020204020204" pitchFamily="34" charset="-122"/>
                        </a:rPr>
                        <a:t>B</a:t>
                      </a:r>
                      <a:endParaRPr lang="zh-CN" altLang="en-US" sz="2000" dirty="0">
                        <a:latin typeface="微软雅黑" panose="020B0503020204020204" pitchFamily="34" charset="-122"/>
                        <a:ea typeface="微软雅黑" panose="020B0503020204020204" pitchFamily="34" charset="-122"/>
                      </a:endParaRPr>
                    </a:p>
                  </a:txBody>
                  <a:tcPr anchor="ctr">
                    <a:solidFill>
                      <a:srgbClr val="E9EDF4"/>
                    </a:solidFill>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小鼠</a:t>
                      </a:r>
                      <a:endParaRPr lang="zh-CN" altLang="en-US" sz="2000" dirty="0">
                        <a:latin typeface="微软雅黑" panose="020B0503020204020204" pitchFamily="34" charset="-122"/>
                        <a:ea typeface="微软雅黑" panose="020B0503020204020204" pitchFamily="34" charset="-122"/>
                      </a:endParaRPr>
                    </a:p>
                  </a:txBody>
                  <a:tcPr anchor="ctr">
                    <a:solidFill>
                      <a:srgbClr val="E9EDF4"/>
                    </a:solidFill>
                  </a:tcPr>
                </a:tc>
                <a:tc>
                  <a:txBody>
                    <a:bodyPr/>
                    <a:p>
                      <a:r>
                        <a:rPr lang="zh-CN" altLang="en-US" sz="2000" dirty="0">
                          <a:latin typeface="微软雅黑" panose="020B0503020204020204" pitchFamily="34" charset="-122"/>
                          <a:ea typeface="微软雅黑" panose="020B0503020204020204" pitchFamily="34" charset="-122"/>
                        </a:rPr>
                        <a:t>保种繁育实验</a:t>
                      </a:r>
                      <a:endParaRPr lang="zh-CN" altLang="en-US" sz="2000" dirty="0">
                        <a:latin typeface="微软雅黑" panose="020B0503020204020204" pitchFamily="34" charset="-122"/>
                        <a:ea typeface="微软雅黑" panose="020B0503020204020204" pitchFamily="34" charset="-122"/>
                      </a:endParaRPr>
                    </a:p>
                  </a:txBody>
                  <a:tcPr anchor="ctr">
                    <a:solidFill>
                      <a:srgbClr val="E9EDF4"/>
                    </a:solidFill>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sym typeface="+mn-ea"/>
                        </a:rPr>
                        <a:t>正压屏障环境</a:t>
                      </a:r>
                      <a:endParaRPr lang="zh-CN" altLang="en-US" sz="2000" dirty="0">
                        <a:latin typeface="微软雅黑" panose="020B0503020204020204" pitchFamily="34" charset="-122"/>
                        <a:ea typeface="微软雅黑" panose="020B0503020204020204" pitchFamily="34" charset="-122"/>
                        <a:sym typeface="+mn-ea"/>
                      </a:endParaRPr>
                    </a:p>
                  </a:txBody>
                  <a:tcPr anchor="ctr">
                    <a:solidFill>
                      <a:srgbClr val="E9EDF4"/>
                    </a:solidFill>
                  </a:tcPr>
                </a:tc>
              </a:tr>
              <a:tr h="567690">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江宁综合楼</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楼</a:t>
                      </a:r>
                      <a:r>
                        <a:rPr lang="en-US" altLang="zh-CN" sz="2000" dirty="0">
                          <a:latin typeface="微软雅黑" panose="020B0503020204020204" pitchFamily="34" charset="-122"/>
                          <a:ea typeface="微软雅黑" panose="020B0503020204020204" pitchFamily="34" charset="-122"/>
                        </a:rPr>
                        <a:t>C</a:t>
                      </a:r>
                      <a:endParaRPr lang="zh-CN" altLang="en-US" sz="2000" dirty="0">
                        <a:latin typeface="微软雅黑" panose="020B0503020204020204" pitchFamily="34" charset="-122"/>
                        <a:ea typeface="微软雅黑" panose="020B0503020204020204" pitchFamily="34" charset="-122"/>
                      </a:endParaRPr>
                    </a:p>
                  </a:txBody>
                  <a:tcPr anchor="ctr">
                    <a:solidFill>
                      <a:srgbClr val="D0D8E8"/>
                    </a:solidFill>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小鼠</a:t>
                      </a:r>
                      <a:endParaRPr lang="zh-CN" altLang="en-US" sz="2000" dirty="0">
                        <a:latin typeface="微软雅黑" panose="020B0503020204020204" pitchFamily="34" charset="-122"/>
                        <a:ea typeface="微软雅黑" panose="020B0503020204020204" pitchFamily="34" charset="-122"/>
                      </a:endParaRPr>
                    </a:p>
                  </a:txBody>
                  <a:tcPr anchor="ctr">
                    <a:solidFill>
                      <a:srgbClr val="D0D8E8"/>
                    </a:solidFill>
                  </a:tcPr>
                </a:tc>
                <a:tc>
                  <a:txBody>
                    <a:bodyPr/>
                    <a:p>
                      <a:r>
                        <a:rPr lang="zh-CN" altLang="en-US" sz="2000" dirty="0">
                          <a:latin typeface="微软雅黑" panose="020B0503020204020204" pitchFamily="34" charset="-122"/>
                          <a:ea typeface="微软雅黑" panose="020B0503020204020204" pitchFamily="34" charset="-122"/>
                          <a:sym typeface="+mn-ea"/>
                        </a:rPr>
                        <a:t>实验区</a:t>
                      </a:r>
                      <a:endParaRPr lang="zh-CN" altLang="en-US" sz="2000" dirty="0">
                        <a:latin typeface="微软雅黑" panose="020B0503020204020204" pitchFamily="34" charset="-122"/>
                        <a:ea typeface="微软雅黑" panose="020B0503020204020204" pitchFamily="34" charset="-122"/>
                        <a:sym typeface="+mn-ea"/>
                      </a:endParaRPr>
                    </a:p>
                  </a:txBody>
                  <a:tcPr anchor="ctr">
                    <a:solidFill>
                      <a:srgbClr val="D0D8E8"/>
                    </a:solidFill>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sym typeface="+mn-ea"/>
                        </a:rPr>
                        <a:t>正压屏障环境</a:t>
                      </a:r>
                      <a:endParaRPr lang="zh-CN" altLang="en-US" sz="2000" dirty="0">
                        <a:latin typeface="微软雅黑" panose="020B0503020204020204" pitchFamily="34" charset="-122"/>
                        <a:ea typeface="微软雅黑" panose="020B0503020204020204" pitchFamily="34" charset="-122"/>
                        <a:sym typeface="+mn-ea"/>
                      </a:endParaRPr>
                    </a:p>
                  </a:txBody>
                  <a:tcPr anchor="ctr">
                    <a:solidFill>
                      <a:srgbClr val="D0D8E8"/>
                    </a:solidFill>
                  </a:tcPr>
                </a:tc>
              </a:tr>
              <a:tr h="567690">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江宁综合楼</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楼</a:t>
                      </a:r>
                      <a:r>
                        <a:rPr lang="en-US" altLang="zh-CN" sz="2000" dirty="0">
                          <a:latin typeface="微软雅黑" panose="020B0503020204020204" pitchFamily="34" charset="-122"/>
                          <a:ea typeface="微软雅黑" panose="020B0503020204020204" pitchFamily="34" charset="-122"/>
                        </a:rPr>
                        <a:t>D</a:t>
                      </a:r>
                      <a:endParaRPr lang="zh-CN" altLang="en-US" sz="2000" dirty="0">
                        <a:latin typeface="微软雅黑" panose="020B0503020204020204" pitchFamily="34" charset="-122"/>
                        <a:ea typeface="微软雅黑" panose="020B0503020204020204" pitchFamily="34" charset="-122"/>
                      </a:endParaRPr>
                    </a:p>
                  </a:txBody>
                  <a:tcPr anchor="ctr">
                    <a:solidFill>
                      <a:srgbClr val="D0D8E8"/>
                    </a:solidFill>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地鼠、大鼠、小鼠</a:t>
                      </a:r>
                      <a:endParaRPr lang="zh-CN" altLang="en-US" sz="2000" dirty="0">
                        <a:latin typeface="微软雅黑" panose="020B0503020204020204" pitchFamily="34" charset="-122"/>
                        <a:ea typeface="微软雅黑" panose="020B0503020204020204" pitchFamily="34" charset="-122"/>
                      </a:endParaRPr>
                    </a:p>
                  </a:txBody>
                  <a:tcPr anchor="ctr">
                    <a:solidFill>
                      <a:srgbClr val="D0D8E8"/>
                    </a:solidFill>
                  </a:tcPr>
                </a:tc>
                <a:tc>
                  <a:txBody>
                    <a:bodyPr/>
                    <a:p>
                      <a:pPr marL="0" marR="0" indent="0" algn="l" defTabSz="6858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负压实验区（感染实验）</a:t>
                      </a:r>
                      <a:endParaRPr lang="zh-CN" altLang="en-US" sz="2000" dirty="0">
                        <a:latin typeface="微软雅黑" panose="020B0503020204020204" pitchFamily="34" charset="-122"/>
                        <a:ea typeface="微软雅黑" panose="020B0503020204020204" pitchFamily="34" charset="-122"/>
                      </a:endParaRPr>
                    </a:p>
                  </a:txBody>
                  <a:tcPr anchor="ctr">
                    <a:solidFill>
                      <a:srgbClr val="D0D8E8"/>
                    </a:solidFill>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负压屏障</a:t>
                      </a:r>
                      <a:r>
                        <a:rPr lang="zh-CN" altLang="en-US" sz="2000" dirty="0">
                          <a:latin typeface="微软雅黑" panose="020B0503020204020204" pitchFamily="34" charset="-122"/>
                          <a:ea typeface="微软雅黑" panose="020B0503020204020204" pitchFamily="34" charset="-122"/>
                          <a:sym typeface="+mn-ea"/>
                        </a:rPr>
                        <a:t>环境</a:t>
                      </a:r>
                      <a:endParaRPr lang="zh-CN" altLang="en-US" sz="2000" dirty="0">
                        <a:latin typeface="微软雅黑" panose="020B0503020204020204" pitchFamily="34" charset="-122"/>
                        <a:ea typeface="微软雅黑" panose="020B0503020204020204" pitchFamily="34" charset="-122"/>
                      </a:endParaRPr>
                    </a:p>
                  </a:txBody>
                  <a:tcPr anchor="ctr">
                    <a:solidFill>
                      <a:srgbClr val="D0D8E8"/>
                    </a:solidFill>
                  </a:tcPr>
                </a:tc>
              </a:tr>
              <a:tr h="460375">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solidFill>
                            <a:srgbClr val="FF0000"/>
                          </a:solidFill>
                          <a:latin typeface="微软雅黑" panose="020B0503020204020204" pitchFamily="34" charset="-122"/>
                          <a:ea typeface="微软雅黑" panose="020B0503020204020204" pitchFamily="34" charset="-122"/>
                        </a:rPr>
                        <a:t>大动物楼</a:t>
                      </a:r>
                      <a:r>
                        <a:rPr lang="en-US" altLang="zh-CN" sz="2000" dirty="0">
                          <a:solidFill>
                            <a:srgbClr val="FF0000"/>
                          </a:solidFill>
                          <a:latin typeface="微软雅黑" panose="020B0503020204020204" pitchFamily="34" charset="-122"/>
                          <a:ea typeface="微软雅黑" panose="020B0503020204020204" pitchFamily="34" charset="-122"/>
                        </a:rPr>
                        <a:t>1</a:t>
                      </a:r>
                      <a:r>
                        <a:rPr lang="zh-CN" altLang="en-US" sz="2000" dirty="0">
                          <a:solidFill>
                            <a:srgbClr val="FF0000"/>
                          </a:solidFill>
                          <a:latin typeface="微软雅黑" panose="020B0503020204020204" pitchFamily="34" charset="-122"/>
                          <a:ea typeface="微软雅黑" panose="020B0503020204020204" pitchFamily="34" charset="-122"/>
                        </a:rPr>
                        <a:t>楼</a:t>
                      </a:r>
                      <a:r>
                        <a:rPr lang="en-US" altLang="zh-CN" sz="2000" dirty="0">
                          <a:solidFill>
                            <a:srgbClr val="FF0000"/>
                          </a:solidFill>
                          <a:latin typeface="微软雅黑" panose="020B0503020204020204" pitchFamily="34" charset="-122"/>
                          <a:ea typeface="微软雅黑" panose="020B0503020204020204" pitchFamily="34" charset="-122"/>
                        </a:rPr>
                        <a:t>X</a:t>
                      </a:r>
                      <a:endParaRPr lang="en-US" altLang="zh-CN" sz="2000" dirty="0">
                        <a:solidFill>
                          <a:srgbClr val="FF0000"/>
                        </a:solidFill>
                        <a:latin typeface="微软雅黑" panose="020B0503020204020204" pitchFamily="34" charset="-122"/>
                        <a:ea typeface="微软雅黑" panose="020B0503020204020204" pitchFamily="34" charset="-122"/>
                      </a:endParaRPr>
                    </a:p>
                  </a:txBody>
                  <a:tcPr anchor="ct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犬、猪</a:t>
                      </a:r>
                      <a:endParaRPr lang="zh-CN" altLang="en-US" sz="2000" dirty="0">
                        <a:latin typeface="微软雅黑" panose="020B0503020204020204" pitchFamily="34" charset="-122"/>
                        <a:ea typeface="微软雅黑" panose="020B0503020204020204" pitchFamily="34" charset="-122"/>
                      </a:endParaRPr>
                    </a:p>
                  </a:txBody>
                  <a:tcPr anchor="ctr"/>
                </a:tc>
                <a:tc>
                  <a:txBody>
                    <a:bodyPr/>
                    <a:p>
                      <a:r>
                        <a:rPr lang="zh-CN" altLang="en-US" sz="2000" dirty="0">
                          <a:latin typeface="微软雅黑" panose="020B0503020204020204" pitchFamily="34" charset="-122"/>
                          <a:ea typeface="微软雅黑" panose="020B0503020204020204" pitchFamily="34" charset="-122"/>
                        </a:rPr>
                        <a:t>实验区</a:t>
                      </a:r>
                      <a:endParaRPr lang="zh-CN" altLang="en-US" sz="2000" dirty="0">
                        <a:latin typeface="微软雅黑" panose="020B0503020204020204" pitchFamily="34" charset="-122"/>
                        <a:ea typeface="微软雅黑" panose="020B0503020204020204" pitchFamily="34" charset="-122"/>
                      </a:endParaRPr>
                    </a:p>
                  </a:txBody>
                  <a:tcPr anchor="ctr"/>
                </a:tc>
                <a:tc>
                  <a:txBody>
                    <a:bodyPr/>
                    <a:p>
                      <a:r>
                        <a:rPr lang="zh-CN" altLang="en-US" sz="2000" dirty="0">
                          <a:latin typeface="微软雅黑" panose="020B0503020204020204" pitchFamily="34" charset="-122"/>
                          <a:ea typeface="微软雅黑" panose="020B0503020204020204" pitchFamily="34" charset="-122"/>
                        </a:rPr>
                        <a:t>普通环境</a:t>
                      </a:r>
                      <a:endParaRPr lang="zh-CN" altLang="en-US" sz="2000" dirty="0">
                        <a:latin typeface="微软雅黑" panose="020B0503020204020204" pitchFamily="34" charset="-122"/>
                        <a:ea typeface="微软雅黑" panose="020B0503020204020204" pitchFamily="34" charset="-122"/>
                      </a:endParaRPr>
                    </a:p>
                  </a:txBody>
                  <a:tcPr anchor="ctr"/>
                </a:tc>
              </a:tr>
              <a:tr h="511810">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solidFill>
                            <a:srgbClr val="FF0000"/>
                          </a:solidFill>
                          <a:latin typeface="微软雅黑" panose="020B0503020204020204" pitchFamily="34" charset="-122"/>
                          <a:ea typeface="微软雅黑" panose="020B0503020204020204" pitchFamily="34" charset="-122"/>
                        </a:rPr>
                        <a:t>大动物楼</a:t>
                      </a:r>
                      <a:r>
                        <a:rPr lang="en-US" altLang="zh-CN" sz="2000" dirty="0">
                          <a:solidFill>
                            <a:srgbClr val="FF0000"/>
                          </a:solidFill>
                          <a:latin typeface="微软雅黑" panose="020B0503020204020204" pitchFamily="34" charset="-122"/>
                          <a:ea typeface="微软雅黑" panose="020B0503020204020204" pitchFamily="34" charset="-122"/>
                        </a:rPr>
                        <a:t>2</a:t>
                      </a:r>
                      <a:r>
                        <a:rPr lang="zh-CN" altLang="en-US" sz="2000" dirty="0">
                          <a:solidFill>
                            <a:srgbClr val="FF0000"/>
                          </a:solidFill>
                          <a:latin typeface="微软雅黑" panose="020B0503020204020204" pitchFamily="34" charset="-122"/>
                          <a:ea typeface="微软雅黑" panose="020B0503020204020204" pitchFamily="34" charset="-122"/>
                        </a:rPr>
                        <a:t>楼</a:t>
                      </a:r>
                      <a:r>
                        <a:rPr lang="en-US" altLang="zh-CN" sz="2000" dirty="0">
                          <a:solidFill>
                            <a:srgbClr val="FF0000"/>
                          </a:solidFill>
                          <a:latin typeface="微软雅黑" panose="020B0503020204020204" pitchFamily="34" charset="-122"/>
                          <a:ea typeface="微软雅黑" panose="020B0503020204020204" pitchFamily="34" charset="-122"/>
                        </a:rPr>
                        <a:t>Y</a:t>
                      </a:r>
                      <a:endParaRPr lang="en-US" altLang="zh-CN" sz="2000" dirty="0">
                        <a:solidFill>
                          <a:srgbClr val="FF0000"/>
                        </a:solidFill>
                        <a:latin typeface="微软雅黑" panose="020B0503020204020204" pitchFamily="34" charset="-122"/>
                        <a:ea typeface="微软雅黑" panose="020B0503020204020204" pitchFamily="34" charset="-122"/>
                      </a:endParaRPr>
                    </a:p>
                  </a:txBody>
                  <a:tcPr anchor="ct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兔、豚鼠、树鼩</a:t>
                      </a:r>
                      <a:endParaRPr lang="zh-CN" altLang="en-US" sz="2000" dirty="0">
                        <a:latin typeface="微软雅黑" panose="020B0503020204020204" pitchFamily="34" charset="-122"/>
                        <a:ea typeface="微软雅黑" panose="020B0503020204020204" pitchFamily="34" charset="-122"/>
                      </a:endParaRPr>
                    </a:p>
                  </a:txBody>
                  <a:tcPr anchor="ct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实验区</a:t>
                      </a:r>
                      <a:endParaRPr lang="zh-CN" altLang="en-US" sz="2000" dirty="0">
                        <a:latin typeface="微软雅黑" panose="020B0503020204020204" pitchFamily="34" charset="-122"/>
                        <a:ea typeface="微软雅黑" panose="020B0503020204020204" pitchFamily="34" charset="-122"/>
                      </a:endParaRPr>
                    </a:p>
                  </a:txBody>
                  <a:tcPr anchor="ct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普通</a:t>
                      </a:r>
                      <a:r>
                        <a:rPr lang="zh-CN" altLang="en-US" sz="2000" dirty="0">
                          <a:latin typeface="微软雅黑" panose="020B0503020204020204" pitchFamily="34" charset="-122"/>
                          <a:ea typeface="微软雅黑" panose="020B0503020204020204" pitchFamily="34" charset="-122"/>
                          <a:sym typeface="+mn-ea"/>
                        </a:rPr>
                        <a:t>环境</a:t>
                      </a:r>
                      <a:endParaRPr lang="zh-CN" altLang="en-US" sz="2000" dirty="0">
                        <a:latin typeface="微软雅黑" panose="020B0503020204020204" pitchFamily="34" charset="-122"/>
                        <a:ea typeface="微软雅黑" panose="020B0503020204020204" pitchFamily="34" charset="-122"/>
                      </a:endParaRPr>
                    </a:p>
                  </a:txBody>
                  <a:tcPr anchor="ctr"/>
                </a:tc>
              </a:tr>
              <a:tr h="615950">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solidFill>
                            <a:srgbClr val="FF0000"/>
                          </a:solidFill>
                          <a:latin typeface="微软雅黑" panose="020B0503020204020204" pitchFamily="34" charset="-122"/>
                          <a:ea typeface="微软雅黑" panose="020B0503020204020204" pitchFamily="34" charset="-122"/>
                        </a:rPr>
                        <a:t>大动物楼</a:t>
                      </a:r>
                      <a:r>
                        <a:rPr lang="en-US" altLang="zh-CN" sz="2000" dirty="0">
                          <a:solidFill>
                            <a:srgbClr val="FF0000"/>
                          </a:solidFill>
                          <a:latin typeface="微软雅黑" panose="020B0503020204020204" pitchFamily="34" charset="-122"/>
                          <a:ea typeface="微软雅黑" panose="020B0503020204020204" pitchFamily="34" charset="-122"/>
                        </a:rPr>
                        <a:t>3</a:t>
                      </a:r>
                      <a:r>
                        <a:rPr lang="zh-CN" altLang="en-US" sz="2000" dirty="0">
                          <a:solidFill>
                            <a:srgbClr val="FF0000"/>
                          </a:solidFill>
                          <a:latin typeface="微软雅黑" panose="020B0503020204020204" pitchFamily="34" charset="-122"/>
                          <a:ea typeface="微软雅黑" panose="020B0503020204020204" pitchFamily="34" charset="-122"/>
                        </a:rPr>
                        <a:t>楼</a:t>
                      </a:r>
                      <a:r>
                        <a:rPr lang="en-US" altLang="zh-CN" sz="2000" dirty="0">
                          <a:solidFill>
                            <a:srgbClr val="FF0000"/>
                          </a:solidFill>
                          <a:latin typeface="微软雅黑" panose="020B0503020204020204" pitchFamily="34" charset="-122"/>
                          <a:ea typeface="微软雅黑" panose="020B0503020204020204" pitchFamily="34" charset="-122"/>
                        </a:rPr>
                        <a:t>Z</a:t>
                      </a:r>
                      <a:endParaRPr lang="en-US" altLang="zh-CN" sz="2000" dirty="0">
                        <a:solidFill>
                          <a:srgbClr val="FF0000"/>
                        </a:solidFill>
                        <a:latin typeface="微软雅黑" panose="020B0503020204020204" pitchFamily="34" charset="-122"/>
                        <a:ea typeface="微软雅黑" panose="020B0503020204020204" pitchFamily="34" charset="-122"/>
                      </a:endParaRPr>
                    </a:p>
                  </a:txBody>
                  <a:tcPr anchor="ct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猴、地鼠、小鼠暂存</a:t>
                      </a:r>
                      <a:endParaRPr lang="zh-CN" altLang="en-US" sz="2000" dirty="0">
                        <a:latin typeface="微软雅黑" panose="020B0503020204020204" pitchFamily="34" charset="-122"/>
                        <a:ea typeface="微软雅黑" panose="020B0503020204020204" pitchFamily="34" charset="-122"/>
                      </a:endParaRPr>
                    </a:p>
                  </a:txBody>
                  <a:tcPr anchor="ct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实验区</a:t>
                      </a:r>
                      <a:endParaRPr lang="zh-CN" altLang="en-US" sz="2000" dirty="0">
                        <a:latin typeface="微软雅黑" panose="020B0503020204020204" pitchFamily="34" charset="-122"/>
                        <a:ea typeface="微软雅黑" panose="020B0503020204020204" pitchFamily="34" charset="-122"/>
                      </a:endParaRPr>
                    </a:p>
                  </a:txBody>
                  <a:tcPr anchor="ct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普通</a:t>
                      </a:r>
                      <a:r>
                        <a:rPr lang="zh-CN" altLang="en-US" sz="2000" dirty="0">
                          <a:latin typeface="微软雅黑" panose="020B0503020204020204" pitchFamily="34" charset="-122"/>
                          <a:ea typeface="微软雅黑" panose="020B0503020204020204" pitchFamily="34" charset="-122"/>
                          <a:sym typeface="+mn-ea"/>
                        </a:rPr>
                        <a:t>环境</a:t>
                      </a:r>
                      <a:endParaRPr lang="zh-CN" altLang="en-US" sz="2000" dirty="0">
                        <a:latin typeface="微软雅黑" panose="020B0503020204020204" pitchFamily="34" charset="-122"/>
                        <a:ea typeface="微软雅黑" panose="020B0503020204020204" pitchFamily="34" charset="-122"/>
                      </a:endParaRPr>
                    </a:p>
                  </a:txBody>
                  <a:tcPr anchor="ct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p:txBody>
          <a:bodyPr/>
          <a:p>
            <a:endParaRPr lang="zh-CN" altLang="en-US"/>
          </a:p>
        </p:txBody>
      </p:sp>
      <p:graphicFrame>
        <p:nvGraphicFramePr>
          <p:cNvPr id="7" name="表格 6"/>
          <p:cNvGraphicFramePr>
            <a:graphicFrameLocks noGrp="1"/>
          </p:cNvGraphicFramePr>
          <p:nvPr>
            <p:custDataLst>
              <p:tags r:id="rId1"/>
            </p:custDataLst>
          </p:nvPr>
        </p:nvGraphicFramePr>
        <p:xfrm>
          <a:off x="608330" y="1263650"/>
          <a:ext cx="10855325" cy="4740910"/>
        </p:xfrm>
        <a:graphic>
          <a:graphicData uri="http://schemas.openxmlformats.org/drawingml/2006/table">
            <a:tbl>
              <a:tblPr firstRow="1" bandRow="1">
                <a:tableStyleId>{5C22544A-7EE6-4342-B048-85BDC9FD1C3A}</a:tableStyleId>
              </a:tblPr>
              <a:tblGrid>
                <a:gridCol w="2402205"/>
                <a:gridCol w="2730500"/>
                <a:gridCol w="3143885"/>
                <a:gridCol w="2578735"/>
              </a:tblGrid>
              <a:tr h="815975">
                <a:tc>
                  <a:txBody>
                    <a:bodyPr/>
                    <a:p>
                      <a:r>
                        <a:rPr lang="zh-CN" altLang="en-US" sz="2000" dirty="0">
                          <a:latin typeface="微软雅黑" panose="020B0503020204020204" pitchFamily="34" charset="-122"/>
                          <a:ea typeface="微软雅黑" panose="020B0503020204020204" pitchFamily="34" charset="-122"/>
                        </a:rPr>
                        <a:t>区域</a:t>
                      </a:r>
                      <a:endParaRPr lang="zh-CN" altLang="en-US" sz="2000" dirty="0">
                        <a:latin typeface="微软雅黑" panose="020B0503020204020204" pitchFamily="34" charset="-122"/>
                        <a:ea typeface="微软雅黑" panose="020B0503020204020204" pitchFamily="34" charset="-122"/>
                      </a:endParaRPr>
                    </a:p>
                  </a:txBody>
                  <a:tcPr anchor="ctr"/>
                </a:tc>
                <a:tc>
                  <a:txBody>
                    <a:bodyPr/>
                    <a:p>
                      <a:r>
                        <a:rPr lang="zh-CN" altLang="en-US" sz="2000" dirty="0">
                          <a:latin typeface="微软雅黑" panose="020B0503020204020204" pitchFamily="34" charset="-122"/>
                          <a:ea typeface="微软雅黑" panose="020B0503020204020204" pitchFamily="34" charset="-122"/>
                        </a:rPr>
                        <a:t>适用实验动物品种</a:t>
                      </a:r>
                      <a:endParaRPr lang="zh-CN" altLang="en-US" sz="2000" dirty="0">
                        <a:latin typeface="微软雅黑" panose="020B0503020204020204" pitchFamily="34" charset="-122"/>
                        <a:ea typeface="微软雅黑" panose="020B0503020204020204" pitchFamily="34" charset="-122"/>
                      </a:endParaRPr>
                    </a:p>
                  </a:txBody>
                  <a:tcPr anchor="ctr"/>
                </a:tc>
                <a:tc>
                  <a:txBody>
                    <a:bodyPr/>
                    <a:p>
                      <a:r>
                        <a:rPr lang="zh-CN" altLang="en-US" sz="2000" dirty="0">
                          <a:latin typeface="微软雅黑" panose="020B0503020204020204" pitchFamily="34" charset="-122"/>
                          <a:ea typeface="微软雅黑" panose="020B0503020204020204" pitchFamily="34" charset="-122"/>
                        </a:rPr>
                        <a:t>功能定位</a:t>
                      </a:r>
                      <a:endParaRPr lang="zh-CN" altLang="en-US" sz="2000" dirty="0">
                        <a:latin typeface="微软雅黑" panose="020B0503020204020204" pitchFamily="34" charset="-122"/>
                        <a:ea typeface="微软雅黑" panose="020B0503020204020204" pitchFamily="34" charset="-122"/>
                      </a:endParaRPr>
                    </a:p>
                  </a:txBody>
                  <a:tcPr anchor="ctr"/>
                </a:tc>
                <a:tc>
                  <a:txBody>
                    <a:bodyPr/>
                    <a:p>
                      <a:r>
                        <a:rPr lang="zh-CN" altLang="en-US" sz="2000" dirty="0">
                          <a:latin typeface="微软雅黑" panose="020B0503020204020204" pitchFamily="34" charset="-122"/>
                          <a:ea typeface="微软雅黑" panose="020B0503020204020204" pitchFamily="34" charset="-122"/>
                        </a:rPr>
                        <a:t>设施类型</a:t>
                      </a:r>
                      <a:endParaRPr lang="zh-CN" altLang="en-US" sz="2000" dirty="0">
                        <a:latin typeface="微软雅黑" panose="020B0503020204020204" pitchFamily="34" charset="-122"/>
                        <a:ea typeface="微软雅黑" panose="020B0503020204020204" pitchFamily="34" charset="-122"/>
                      </a:endParaRPr>
                    </a:p>
                  </a:txBody>
                  <a:tcPr anchor="ctr"/>
                </a:tc>
              </a:tr>
              <a:tr h="728980">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五台动物房</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楼</a:t>
                      </a:r>
                      <a:r>
                        <a:rPr lang="en-US" altLang="zh-CN" sz="2000" dirty="0">
                          <a:latin typeface="微软雅黑" panose="020B0503020204020204" pitchFamily="34" charset="-122"/>
                          <a:ea typeface="微软雅黑" panose="020B0503020204020204" pitchFamily="34" charset="-122"/>
                        </a:rPr>
                        <a:t>K</a:t>
                      </a:r>
                      <a:r>
                        <a:rPr lang="zh-CN" altLang="en-US" sz="2000" dirty="0">
                          <a:latin typeface="微软雅黑" panose="020B0503020204020204" pitchFamily="34" charset="-122"/>
                          <a:ea typeface="微软雅黑" panose="020B0503020204020204" pitchFamily="34" charset="-122"/>
                        </a:rPr>
                        <a:t>区</a:t>
                      </a:r>
                      <a:endParaRPr lang="zh-CN" altLang="en-US" sz="2000" dirty="0">
                        <a:latin typeface="微软雅黑" panose="020B0503020204020204" pitchFamily="34" charset="-122"/>
                        <a:ea typeface="微软雅黑" panose="020B0503020204020204" pitchFamily="34" charset="-122"/>
                      </a:endParaRPr>
                    </a:p>
                  </a:txBody>
                  <a:tcPr anchor="ct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大鼠</a:t>
                      </a:r>
                      <a:r>
                        <a:rPr lang="zh-CN" altLang="en-US" sz="2000" dirty="0">
                          <a:latin typeface="微软雅黑" panose="020B0503020204020204" pitchFamily="34" charset="-122"/>
                          <a:ea typeface="微软雅黑" panose="020B0503020204020204" pitchFamily="34" charset="-122"/>
                          <a:sym typeface="+mn-ea"/>
                        </a:rPr>
                        <a:t>、小鼠</a:t>
                      </a:r>
                      <a:endParaRPr lang="zh-CN" altLang="en-US" sz="2000" dirty="0">
                        <a:latin typeface="微软雅黑" panose="020B0503020204020204" pitchFamily="34" charset="-122"/>
                        <a:ea typeface="微软雅黑" panose="020B0503020204020204" pitchFamily="34" charset="-122"/>
                      </a:endParaRPr>
                    </a:p>
                  </a:txBody>
                  <a:tcPr anchor="ctr"/>
                </a:tc>
                <a:tc>
                  <a:txBody>
                    <a:bodyPr/>
                    <a:p>
                      <a:r>
                        <a:rPr lang="zh-CN" altLang="en-US" sz="2000" dirty="0">
                          <a:latin typeface="微软雅黑" panose="020B0503020204020204" pitchFamily="34" charset="-122"/>
                          <a:ea typeface="微软雅黑" panose="020B0503020204020204" pitchFamily="34" charset="-122"/>
                        </a:rPr>
                        <a:t>实验区</a:t>
                      </a:r>
                      <a:endParaRPr lang="zh-CN" altLang="en-US" sz="2000" dirty="0">
                        <a:latin typeface="微软雅黑" panose="020B0503020204020204" pitchFamily="34" charset="-122"/>
                        <a:ea typeface="微软雅黑" panose="020B0503020204020204" pitchFamily="34" charset="-122"/>
                      </a:endParaRPr>
                    </a:p>
                  </a:txBody>
                  <a:tcPr anchor="ct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sym typeface="+mn-ea"/>
                        </a:rPr>
                        <a:t>正压屏障环境</a:t>
                      </a:r>
                      <a:endParaRPr lang="zh-CN" altLang="en-US" sz="2000" dirty="0">
                        <a:latin typeface="微软雅黑" panose="020B0503020204020204" pitchFamily="34" charset="-122"/>
                        <a:ea typeface="微软雅黑" panose="020B0503020204020204" pitchFamily="34" charset="-122"/>
                        <a:sym typeface="+mn-ea"/>
                      </a:endParaRPr>
                    </a:p>
                  </a:txBody>
                  <a:tcPr anchor="ctr"/>
                </a:tc>
              </a:tr>
              <a:tr h="734060">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五台动物房</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楼</a:t>
                      </a:r>
                      <a:r>
                        <a:rPr lang="en-US" altLang="zh-CN" sz="2000" dirty="0">
                          <a:latin typeface="微软雅黑" panose="020B0503020204020204" pitchFamily="34" charset="-122"/>
                          <a:ea typeface="微软雅黑" panose="020B0503020204020204" pitchFamily="34" charset="-122"/>
                          <a:sym typeface="+mn-ea"/>
                        </a:rPr>
                        <a:t>L</a:t>
                      </a:r>
                      <a:r>
                        <a:rPr lang="zh-CN" altLang="en-US" sz="2000" dirty="0">
                          <a:latin typeface="微软雅黑" panose="020B0503020204020204" pitchFamily="34" charset="-122"/>
                          <a:ea typeface="微软雅黑" panose="020B0503020204020204" pitchFamily="34" charset="-122"/>
                          <a:sym typeface="+mn-ea"/>
                        </a:rPr>
                        <a:t>区</a:t>
                      </a:r>
                      <a:endParaRPr lang="zh-CN" altLang="en-US" sz="2000" dirty="0">
                        <a:latin typeface="微软雅黑" panose="020B0503020204020204" pitchFamily="34" charset="-122"/>
                        <a:ea typeface="微软雅黑" panose="020B0503020204020204" pitchFamily="34" charset="-122"/>
                      </a:endParaRPr>
                    </a:p>
                  </a:txBody>
                  <a:tcPr anchor="ct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小鼠</a:t>
                      </a:r>
                      <a:endParaRPr lang="zh-CN" altLang="en-US" sz="2000" dirty="0">
                        <a:latin typeface="微软雅黑" panose="020B0503020204020204" pitchFamily="34" charset="-122"/>
                        <a:ea typeface="微软雅黑" panose="020B0503020204020204" pitchFamily="34" charset="-122"/>
                      </a:endParaRPr>
                    </a:p>
                  </a:txBody>
                  <a:tcPr anchor="ctr"/>
                </a:tc>
                <a:tc>
                  <a:txBody>
                    <a:bodyPr/>
                    <a:p>
                      <a:r>
                        <a:rPr lang="zh-CN" altLang="en-US" sz="2000" dirty="0">
                          <a:latin typeface="微软雅黑" panose="020B0503020204020204" pitchFamily="34" charset="-122"/>
                          <a:ea typeface="微软雅黑" panose="020B0503020204020204" pitchFamily="34" charset="-122"/>
                        </a:rPr>
                        <a:t>实验区</a:t>
                      </a:r>
                      <a:endParaRPr lang="zh-CN" altLang="en-US" sz="2000" dirty="0">
                        <a:latin typeface="微软雅黑" panose="020B0503020204020204" pitchFamily="34" charset="-122"/>
                        <a:ea typeface="微软雅黑" panose="020B0503020204020204" pitchFamily="34" charset="-122"/>
                      </a:endParaRPr>
                    </a:p>
                  </a:txBody>
                  <a:tcPr anchor="ct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sym typeface="+mn-ea"/>
                        </a:rPr>
                        <a:t>正压屏障环境</a:t>
                      </a:r>
                      <a:endParaRPr lang="zh-CN" altLang="en-US" sz="2000" dirty="0">
                        <a:latin typeface="微软雅黑" panose="020B0503020204020204" pitchFamily="34" charset="-122"/>
                        <a:ea typeface="微软雅黑" panose="020B0503020204020204" pitchFamily="34" charset="-122"/>
                        <a:sym typeface="+mn-ea"/>
                      </a:endParaRPr>
                    </a:p>
                  </a:txBody>
                  <a:tcPr anchor="ctr"/>
                </a:tc>
              </a:tr>
              <a:tr h="803275">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五台动物房</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楼</a:t>
                      </a:r>
                      <a:r>
                        <a:rPr lang="en-US" altLang="zh-CN" sz="2000" dirty="0">
                          <a:latin typeface="微软雅黑" panose="020B0503020204020204" pitchFamily="34" charset="-122"/>
                          <a:ea typeface="微软雅黑" panose="020B0503020204020204" pitchFamily="34" charset="-122"/>
                          <a:sym typeface="+mn-ea"/>
                        </a:rPr>
                        <a:t>M</a:t>
                      </a:r>
                      <a:r>
                        <a:rPr lang="zh-CN" altLang="en-US" sz="2000" dirty="0">
                          <a:latin typeface="微软雅黑" panose="020B0503020204020204" pitchFamily="34" charset="-122"/>
                          <a:ea typeface="微软雅黑" panose="020B0503020204020204" pitchFamily="34" charset="-122"/>
                          <a:sym typeface="+mn-ea"/>
                        </a:rPr>
                        <a:t>区</a:t>
                      </a:r>
                      <a:endParaRPr lang="zh-CN" altLang="en-US" sz="2000" dirty="0">
                        <a:latin typeface="微软雅黑" panose="020B0503020204020204" pitchFamily="34" charset="-122"/>
                        <a:ea typeface="微软雅黑" panose="020B0503020204020204" pitchFamily="34" charset="-122"/>
                      </a:endParaRPr>
                    </a:p>
                  </a:txBody>
                  <a:tcPr anchor="ct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大鼠、小鼠</a:t>
                      </a:r>
                      <a:endParaRPr lang="zh-CN" altLang="en-US" sz="2000" dirty="0">
                        <a:latin typeface="微软雅黑" panose="020B0503020204020204" pitchFamily="34" charset="-122"/>
                        <a:ea typeface="微软雅黑" panose="020B0503020204020204" pitchFamily="34" charset="-122"/>
                      </a:endParaRPr>
                    </a:p>
                  </a:txBody>
                  <a:tcPr anchor="ct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实验区</a:t>
                      </a:r>
                      <a:r>
                        <a:rPr lang="en-US" altLang="zh-CN" sz="2000" dirty="0">
                          <a:latin typeface="微软雅黑" panose="020B0503020204020204" pitchFamily="34" charset="-122"/>
                          <a:ea typeface="微软雅黑" panose="020B0503020204020204" pitchFamily="34" charset="-122"/>
                          <a:sym typeface="+mn-ea"/>
                        </a:rPr>
                        <a:t> </a:t>
                      </a:r>
                      <a:endParaRPr lang="en-US" altLang="zh-CN" sz="2000" dirty="0">
                        <a:latin typeface="微软雅黑" panose="020B0503020204020204" pitchFamily="34" charset="-122"/>
                        <a:ea typeface="微软雅黑" panose="020B0503020204020204" pitchFamily="34" charset="-122"/>
                        <a:sym typeface="+mn-ea"/>
                      </a:endParaRPr>
                    </a:p>
                  </a:txBody>
                  <a:tcPr anchor="ct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sym typeface="+mn-ea"/>
                        </a:rPr>
                        <a:t>正压屏障环境</a:t>
                      </a:r>
                      <a:endParaRPr lang="zh-CN" altLang="en-US" sz="2000" dirty="0">
                        <a:latin typeface="微软雅黑" panose="020B0503020204020204" pitchFamily="34" charset="-122"/>
                        <a:ea typeface="微软雅黑" panose="020B0503020204020204" pitchFamily="34" charset="-122"/>
                        <a:sym typeface="+mn-ea"/>
                      </a:endParaRPr>
                    </a:p>
                  </a:txBody>
                  <a:tcPr anchor="ctr"/>
                </a:tc>
              </a:tr>
              <a:tr h="829945">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五台动物房</a:t>
                      </a:r>
                      <a:r>
                        <a:rPr lang="en-US" altLang="zh-CN" sz="2000" dirty="0">
                          <a:latin typeface="微软雅黑" panose="020B0503020204020204" pitchFamily="34" charset="-122"/>
                          <a:ea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rPr>
                        <a:t>楼</a:t>
                      </a:r>
                      <a:r>
                        <a:rPr lang="en-US" altLang="zh-CN" sz="2000" dirty="0">
                          <a:latin typeface="微软雅黑" panose="020B0503020204020204" pitchFamily="34" charset="-122"/>
                          <a:ea typeface="微软雅黑" panose="020B0503020204020204" pitchFamily="34" charset="-122"/>
                          <a:sym typeface="+mn-ea"/>
                        </a:rPr>
                        <a:t>N</a:t>
                      </a:r>
                      <a:r>
                        <a:rPr lang="zh-CN" altLang="en-US" sz="2000" dirty="0">
                          <a:latin typeface="微软雅黑" panose="020B0503020204020204" pitchFamily="34" charset="-122"/>
                          <a:ea typeface="微软雅黑" panose="020B0503020204020204" pitchFamily="34" charset="-122"/>
                          <a:sym typeface="+mn-ea"/>
                        </a:rPr>
                        <a:t>区</a:t>
                      </a:r>
                      <a:endParaRPr lang="zh-CN" altLang="en-US" sz="2000" dirty="0">
                        <a:latin typeface="微软雅黑" panose="020B0503020204020204" pitchFamily="34" charset="-122"/>
                        <a:ea typeface="微软雅黑" panose="020B0503020204020204" pitchFamily="34" charset="-122"/>
                      </a:endParaRPr>
                    </a:p>
                  </a:txBody>
                  <a:tcPr anchor="ctr">
                    <a:solidFill>
                      <a:srgbClr val="E9EDF4"/>
                    </a:solidFill>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小鼠</a:t>
                      </a:r>
                      <a:endParaRPr lang="zh-CN" altLang="en-US" sz="2000" dirty="0">
                        <a:latin typeface="微软雅黑" panose="020B0503020204020204" pitchFamily="34" charset="-122"/>
                        <a:ea typeface="微软雅黑" panose="020B0503020204020204" pitchFamily="34" charset="-122"/>
                      </a:endParaRPr>
                    </a:p>
                  </a:txBody>
                  <a:tcPr anchor="ctr">
                    <a:solidFill>
                      <a:srgbClr val="E9EDF4"/>
                    </a:solidFill>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rPr>
                        <a:t>繁育区</a:t>
                      </a:r>
                      <a:r>
                        <a:rPr lang="en-US" altLang="zh-CN" sz="2000" dirty="0">
                          <a:latin typeface="微软雅黑" panose="020B0503020204020204" pitchFamily="34" charset="-122"/>
                          <a:ea typeface="微软雅黑" panose="020B0503020204020204" pitchFamily="34" charset="-122"/>
                          <a:sym typeface="+mn-ea"/>
                        </a:rPr>
                        <a:t> </a:t>
                      </a:r>
                      <a:endParaRPr lang="en-US" altLang="zh-CN" sz="2000" dirty="0">
                        <a:latin typeface="微软雅黑" panose="020B0503020204020204" pitchFamily="34" charset="-122"/>
                        <a:ea typeface="微软雅黑" panose="020B0503020204020204" pitchFamily="34" charset="-122"/>
                        <a:sym typeface="+mn-ea"/>
                      </a:endParaRPr>
                    </a:p>
                  </a:txBody>
                  <a:tcPr anchor="ctr">
                    <a:solidFill>
                      <a:srgbClr val="E9EDF4"/>
                    </a:solidFill>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sym typeface="+mn-ea"/>
                        </a:rPr>
                        <a:t>正压屏障环境</a:t>
                      </a:r>
                      <a:endParaRPr lang="zh-CN" altLang="en-US" sz="2000" dirty="0">
                        <a:latin typeface="微软雅黑" panose="020B0503020204020204" pitchFamily="34" charset="-122"/>
                        <a:ea typeface="微软雅黑" panose="020B0503020204020204" pitchFamily="34" charset="-122"/>
                        <a:sym typeface="+mn-ea"/>
                      </a:endParaRPr>
                    </a:p>
                  </a:txBody>
                  <a:tcPr anchor="ctr">
                    <a:solidFill>
                      <a:srgbClr val="E9EDF4"/>
                    </a:solidFill>
                  </a:tcPr>
                </a:tc>
              </a:tr>
              <a:tr h="828675">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solidFill>
                            <a:srgbClr val="FF0000"/>
                          </a:solidFill>
                          <a:latin typeface="微软雅黑" panose="020B0503020204020204" pitchFamily="34" charset="-122"/>
                          <a:ea typeface="微软雅黑" panose="020B0503020204020204" pitchFamily="34" charset="-122"/>
                        </a:rPr>
                        <a:t>五台大动物房</a:t>
                      </a:r>
                      <a:r>
                        <a:rPr lang="en-US" altLang="zh-CN" sz="2000" dirty="0">
                          <a:latin typeface="微软雅黑" panose="020B0503020204020204" pitchFamily="34" charset="-122"/>
                          <a:ea typeface="微软雅黑" panose="020B0503020204020204" pitchFamily="34" charset="-122"/>
                          <a:sym typeface="+mn-ea"/>
                        </a:rPr>
                        <a:t>W</a:t>
                      </a:r>
                      <a:r>
                        <a:rPr lang="zh-CN" altLang="en-US" sz="2000" dirty="0">
                          <a:latin typeface="微软雅黑" panose="020B0503020204020204" pitchFamily="34" charset="-122"/>
                          <a:ea typeface="微软雅黑" panose="020B0503020204020204" pitchFamily="34" charset="-122"/>
                          <a:sym typeface="+mn-ea"/>
                        </a:rPr>
                        <a:t>区</a:t>
                      </a:r>
                      <a:endParaRPr lang="zh-CN" altLang="en-US" sz="2000" dirty="0">
                        <a:solidFill>
                          <a:srgbClr val="FF0000"/>
                        </a:solidFill>
                        <a:latin typeface="微软雅黑" panose="020B0503020204020204" pitchFamily="34" charset="-122"/>
                        <a:ea typeface="微软雅黑" panose="020B0503020204020204" pitchFamily="34" charset="-122"/>
                      </a:endParaRPr>
                    </a:p>
                  </a:txBody>
                  <a:tcPr anchor="ctr">
                    <a:solidFill>
                      <a:srgbClr val="E9EDF4"/>
                    </a:solidFill>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sym typeface="+mn-ea"/>
                        </a:rPr>
                        <a:t>兔、豚鼠</a:t>
                      </a:r>
                      <a:endParaRPr lang="zh-CN" altLang="en-US" sz="2000" dirty="0">
                        <a:latin typeface="微软雅黑" panose="020B0503020204020204" pitchFamily="34" charset="-122"/>
                        <a:ea typeface="微软雅黑" panose="020B0503020204020204" pitchFamily="34" charset="-122"/>
                      </a:endParaRPr>
                    </a:p>
                  </a:txBody>
                  <a:tcPr anchor="ctr">
                    <a:solidFill>
                      <a:srgbClr val="E9EDF4"/>
                    </a:solidFill>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sym typeface="+mn-ea"/>
                        </a:rPr>
                        <a:t>实验区</a:t>
                      </a:r>
                      <a:endParaRPr lang="zh-CN" altLang="en-US" sz="2000" dirty="0">
                        <a:latin typeface="微软雅黑" panose="020B0503020204020204" pitchFamily="34" charset="-122"/>
                        <a:ea typeface="微软雅黑" panose="020B0503020204020204" pitchFamily="34" charset="-122"/>
                      </a:endParaRPr>
                    </a:p>
                  </a:txBody>
                  <a:tcPr anchor="ctr">
                    <a:solidFill>
                      <a:srgbClr val="E9EDF4"/>
                    </a:solidFill>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微软雅黑" panose="020B0503020204020204" pitchFamily="34" charset="-122"/>
                          <a:ea typeface="微软雅黑" panose="020B0503020204020204" pitchFamily="34" charset="-122"/>
                          <a:sym typeface="+mn-ea"/>
                        </a:rPr>
                        <a:t>普通</a:t>
                      </a:r>
                      <a:r>
                        <a:rPr lang="zh-CN" altLang="en-US" sz="2000" dirty="0">
                          <a:latin typeface="微软雅黑" panose="020B0503020204020204" pitchFamily="34" charset="-122"/>
                          <a:ea typeface="微软雅黑" panose="020B0503020204020204" pitchFamily="34" charset="-122"/>
                          <a:sym typeface="+mn-ea"/>
                        </a:rPr>
                        <a:t>环境</a:t>
                      </a:r>
                      <a:endParaRPr lang="zh-CN" altLang="en-US" sz="2000" dirty="0">
                        <a:latin typeface="微软雅黑" panose="020B0503020204020204" pitchFamily="34" charset="-122"/>
                        <a:ea typeface="微软雅黑" panose="020B0503020204020204" pitchFamily="34" charset="-122"/>
                      </a:endParaRPr>
                    </a:p>
                  </a:txBody>
                  <a:tcPr anchor="ctr">
                    <a:solidFill>
                      <a:srgbClr val="E9EDF4"/>
                    </a:solidFill>
                  </a:tcPr>
                </a:tc>
              </a:tr>
            </a:tbl>
          </a:graphicData>
        </a:graphic>
      </p:graphicFrame>
      <p:sp>
        <p:nvSpPr>
          <p:cNvPr id="5" name="文本框 4"/>
          <p:cNvSpPr txBox="1"/>
          <p:nvPr/>
        </p:nvSpPr>
        <p:spPr>
          <a:xfrm>
            <a:off x="0" y="0"/>
            <a:ext cx="7736205" cy="642620"/>
          </a:xfrm>
          <a:prstGeom prst="rect">
            <a:avLst/>
          </a:prstGeom>
          <a:noFill/>
        </p:spPr>
        <p:txBody>
          <a:bodyPr wrap="square" rtlCol="0" anchor="t">
            <a:noAutofit/>
          </a:bodyPr>
          <a:p>
            <a:r>
              <a:rPr lang="zh-CN" altLang="en-US" sz="3600" dirty="0">
                <a:latin typeface="微软雅黑" panose="020B0503020204020204" pitchFamily="34" charset="-122"/>
                <a:ea typeface="微软雅黑" panose="020B0503020204020204" pitchFamily="34" charset="-122"/>
                <a:cs typeface="Times New Roman" panose="02020603050405020304" pitchFamily="18" charset="0"/>
                <a:sym typeface="+mn-ea"/>
              </a:rPr>
              <a:t>一、基本情况</a:t>
            </a:r>
            <a:r>
              <a:rPr lang="en-US" altLang="zh-CN" sz="3600" dirty="0">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sz="3600" dirty="0">
                <a:latin typeface="微软雅黑" panose="020B0503020204020204" pitchFamily="34" charset="-122"/>
                <a:ea typeface="微软雅黑" panose="020B0503020204020204" pitchFamily="34" charset="-122"/>
                <a:cs typeface="Times New Roman" panose="02020603050405020304" pitchFamily="18" charset="0"/>
                <a:sym typeface="+mn-ea"/>
              </a:rPr>
              <a:t>实验分区（</a:t>
            </a:r>
            <a:r>
              <a:rPr lang="en-US" altLang="zh-CN" sz="3600" dirty="0">
                <a:latin typeface="微软雅黑" panose="020B0503020204020204" pitchFamily="34" charset="-122"/>
                <a:ea typeface="微软雅黑" panose="020B0503020204020204" pitchFamily="34" charset="-122"/>
                <a:cs typeface="Times New Roman" panose="02020603050405020304" pitchFamily="18" charset="0"/>
                <a:sym typeface="+mn-ea"/>
              </a:rPr>
              <a:t>2</a:t>
            </a:r>
            <a:r>
              <a:rPr lang="zh-CN" altLang="en-US" sz="3600" dirty="0">
                <a:latin typeface="微软雅黑" panose="020B0503020204020204" pitchFamily="34" charset="-122"/>
                <a:ea typeface="微软雅黑" panose="020B0503020204020204" pitchFamily="34" charset="-122"/>
                <a:cs typeface="Times New Roman" panose="02020603050405020304" pitchFamily="18" charset="0"/>
                <a:sym typeface="+mn-ea"/>
              </a:rPr>
              <a:t>）</a:t>
            </a:r>
            <a:endParaRPr lang="en-US" altLang="zh-CN" sz="3600"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wm#"/>
  <p:tag name="KSO_WM_TEMPLATE_CATEGORY" val="custom"/>
  <p:tag name="KSO_WM_TEMPLATE_INDEX" val="20205176"/>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TABLE_ENDDRAG_ORIGIN_RECT" val="823*516"/>
  <p:tag name="TABLE_ENDDRAG_RECT" val="79*17*823*516"/>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TABLE_ENDDRAG_ORIGIN_RECT" val="854*373"/>
  <p:tag name="TABLE_ENDDRAG_RECT" val="47*99*854*373"/>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commondata" val="eyJoZGlkIjoiOTgyMmVlZTc1Yzk1MDg3MzU5MzJmMDk1OTk2N2Q4ZWEifQ=="/>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10755</Words>
  <Application>WPS 演示</Application>
  <PresentationFormat>宽屏</PresentationFormat>
  <Paragraphs>1100</Paragraphs>
  <Slides>70</Slides>
  <Notes>9</Notes>
  <HiddenSlides>0</HiddenSlides>
  <MMClips>0</MMClips>
  <ScaleCrop>false</ScaleCrop>
  <HeadingPairs>
    <vt:vector size="8" baseType="variant">
      <vt:variant>
        <vt:lpstr>已用的字体</vt:lpstr>
      </vt:variant>
      <vt:variant>
        <vt:i4>21</vt:i4>
      </vt:variant>
      <vt:variant>
        <vt:lpstr>主题</vt:lpstr>
      </vt:variant>
      <vt:variant>
        <vt:i4>1</vt:i4>
      </vt:variant>
      <vt:variant>
        <vt:lpstr>嵌入 OLE 服务器</vt:lpstr>
      </vt:variant>
      <vt:variant>
        <vt:i4>1</vt:i4>
      </vt:variant>
      <vt:variant>
        <vt:lpstr>幻灯片标题</vt:lpstr>
      </vt:variant>
      <vt:variant>
        <vt:i4>70</vt:i4>
      </vt:variant>
    </vt:vector>
  </HeadingPairs>
  <TitlesOfParts>
    <vt:vector size="93" baseType="lpstr">
      <vt:lpstr>Arial</vt:lpstr>
      <vt:lpstr>宋体</vt:lpstr>
      <vt:lpstr>Wingdings</vt:lpstr>
      <vt:lpstr>黑体</vt:lpstr>
      <vt:lpstr>微软雅黑</vt:lpstr>
      <vt:lpstr>楷体</vt:lpstr>
      <vt:lpstr>Calibri</vt:lpstr>
      <vt:lpstr>Times New Roman</vt:lpstr>
      <vt:lpstr>Wingdings</vt:lpstr>
      <vt:lpstr>Arial Unicode MS</vt:lpstr>
      <vt:lpstr>等线 Light</vt:lpstr>
      <vt:lpstr>Calibri Light</vt:lpstr>
      <vt:lpstr>等线</vt:lpstr>
      <vt:lpstr>华文楷体</vt:lpstr>
      <vt:lpstr>华文行楷</vt:lpstr>
      <vt:lpstr>华文仿宋</vt:lpstr>
      <vt:lpstr>Times New Roman</vt:lpstr>
      <vt:lpstr>Wingdings</vt:lpstr>
      <vt:lpstr>Wingdings 2</vt:lpstr>
      <vt:lpstr>hakuyoxingshu7000</vt:lpstr>
      <vt:lpstr>仿宋</vt:lpstr>
      <vt:lpstr>Office Theme</vt:lpstr>
      <vt:lpstr>Paint.Picture</vt:lpstr>
      <vt:lpstr>动物中心 实验动物使用设施 准入培训</vt:lpstr>
      <vt:lpstr>一、基本情况——动物中心主要业务</vt:lpstr>
      <vt:lpstr>一、基本情况——饲养部介绍</vt:lpstr>
      <vt:lpstr>PowerPoint 演示文稿</vt:lpstr>
      <vt:lpstr>PowerPoint 演示文稿</vt:lpstr>
      <vt:lpstr>PowerPoint 演示文稿</vt:lpstr>
      <vt:lpstr>PowerPoint 演示文稿</vt:lpstr>
      <vt:lpstr>一、基本情况——实验分区（1）</vt:lpstr>
      <vt:lpstr>PowerPoint 演示文稿</vt:lpstr>
      <vt:lpstr>PowerPoint 演示文稿</vt:lpstr>
      <vt:lpstr>PowerPoint 演示文稿</vt:lpstr>
      <vt:lpstr>二、开展动物实验的流程</vt:lpstr>
      <vt:lpstr>1. 实验计划《IACUC审批》</vt:lpstr>
      <vt:lpstr>2. 实验人员双证齐全</vt:lpstr>
      <vt:lpstr>2.1准入制补充说明</vt:lpstr>
      <vt:lpstr>PowerPoint 演示文稿</vt:lpstr>
      <vt:lpstr>PowerPoint 演示文稿</vt:lpstr>
      <vt:lpstr>PowerPoint 演示文稿</vt:lpstr>
      <vt:lpstr>PowerPoint 演示文稿</vt:lpstr>
      <vt:lpstr>PowerPoint 演示文稿</vt:lpstr>
      <vt:lpstr>4.《进动物申请》办理（1）</vt:lpstr>
      <vt:lpstr>4.《进动物申请》办理（2）</vt:lpstr>
      <vt:lpstr>PowerPoint 演示文稿</vt:lpstr>
      <vt:lpstr>PowerPoint 演示文稿</vt:lpstr>
      <vt:lpstr>PowerPoint 演示文稿</vt:lpstr>
      <vt:lpstr>PowerPoint 演示文稿</vt:lpstr>
      <vt:lpstr>5. 实验室动物实验备案流程</vt:lpstr>
      <vt:lpstr>6&amp;7. 动物订购</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9.2 饲养收费标准</vt:lpstr>
      <vt:lpstr>PowerPoint 演示文稿</vt:lpstr>
      <vt:lpstr>PowerPoint 演示文稿</vt:lpstr>
      <vt:lpstr>PowerPoint 演示文稿</vt:lpstr>
      <vt:lpstr>BSL-2类实验开展的要求 （以下内容供相关实验者学习）</vt:lpstr>
      <vt:lpstr>BSL-2类实验开展的要求</vt:lpstr>
      <vt:lpstr>生物安全相关法律法规</vt:lpstr>
      <vt:lpstr>PowerPoint 演示文稿</vt:lpstr>
      <vt:lpstr>《中华人民共和国生物安全法》（共十章85条）</vt:lpstr>
      <vt:lpstr>《中华人民共和国生物安全法》——适用范围</vt:lpstr>
      <vt:lpstr>《中华人民共和国生物安全法》——内容学习</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《病原微生物实验室生物安全管理条例》</vt:lpstr>
      <vt:lpstr>第一章 总则 （目的，适用范围，政府责任）</vt:lpstr>
      <vt:lpstr>生物安全实验室分级及要求</vt:lpstr>
      <vt:lpstr>第二章　病原微生物的分类和管理</vt:lpstr>
      <vt:lpstr>感染性微生物的危险度等级分类</vt:lpstr>
      <vt:lpstr>       2. 人间传染的病原微生物名录</vt:lpstr>
      <vt:lpstr>3. 规定从事高致病性病原微生物实验室的条件和审批程序</vt:lpstr>
      <vt:lpstr>3. 规定从事高致病性病原微生物实验室的条件和审批程序</vt:lpstr>
      <vt:lpstr>3 采集病原微生物样本具备条件</vt:lpstr>
      <vt:lpstr>4 明确实验室管理的体系</vt:lpstr>
      <vt:lpstr>人员规定：</vt:lpstr>
      <vt:lpstr>科研平台的质量安全、生物安全、科研顺利 靠大家！</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Mi 阳阳 Ni</cp:lastModifiedBy>
  <cp:revision>61</cp:revision>
  <dcterms:created xsi:type="dcterms:W3CDTF">2023-10-31T08:20:00Z</dcterms:created>
  <dcterms:modified xsi:type="dcterms:W3CDTF">2024-08-30T00:51:04Z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71BC56EA9AE94299AEADC14FE7E03CA4_13</vt:lpwstr>
  </property>
  <property fmtid="{D5CDD505-2E9C-101B-9397-08002B2CF9AE}" pid="3" name="KSOProductBuildVer">
    <vt:lpwstr>2052-12.1.0.17857</vt:lpwstr>
  </property>
</Properties>
</file>