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5"/>
  </p:handoutMasterIdLst>
  <p:sldIdLst>
    <p:sldId id="256" r:id="rId3"/>
    <p:sldId id="454" r:id="rId5"/>
    <p:sldId id="472" r:id="rId6"/>
    <p:sldId id="552" r:id="rId7"/>
    <p:sldId id="468" r:id="rId8"/>
    <p:sldId id="470" r:id="rId9"/>
    <p:sldId id="474" r:id="rId10"/>
    <p:sldId id="553" r:id="rId11"/>
    <p:sldId id="479" r:id="rId12"/>
    <p:sldId id="559" r:id="rId13"/>
    <p:sldId id="904" r:id="rId14"/>
    <p:sldId id="554" r:id="rId15"/>
    <p:sldId id="546" r:id="rId16"/>
    <p:sldId id="629" r:id="rId17"/>
    <p:sldId id="556" r:id="rId18"/>
    <p:sldId id="555" r:id="rId19"/>
    <p:sldId id="520" r:id="rId20"/>
    <p:sldId id="536" r:id="rId21"/>
    <p:sldId id="480" r:id="rId22"/>
    <p:sldId id="482" r:id="rId23"/>
    <p:sldId id="483" r:id="rId24"/>
    <p:sldId id="547" r:id="rId25"/>
    <p:sldId id="486" r:id="rId26"/>
    <p:sldId id="854" r:id="rId27"/>
    <p:sldId id="851" r:id="rId28"/>
    <p:sldId id="853" r:id="rId29"/>
    <p:sldId id="753" r:id="rId30"/>
    <p:sldId id="801" r:id="rId31"/>
    <p:sldId id="754" r:id="rId32"/>
    <p:sldId id="756" r:id="rId33"/>
    <p:sldId id="757" r:id="rId34"/>
    <p:sldId id="758" r:id="rId35"/>
    <p:sldId id="759" r:id="rId36"/>
    <p:sldId id="760" r:id="rId37"/>
    <p:sldId id="967" r:id="rId38"/>
    <p:sldId id="761" r:id="rId39"/>
    <p:sldId id="500" r:id="rId40"/>
    <p:sldId id="523" r:id="rId41"/>
    <p:sldId id="762" r:id="rId42"/>
    <p:sldId id="765" r:id="rId43"/>
    <p:sldId id="766" r:id="rId44"/>
    <p:sldId id="768" r:id="rId45"/>
    <p:sldId id="769" r:id="rId46"/>
    <p:sldId id="770" r:id="rId47"/>
    <p:sldId id="771" r:id="rId48"/>
    <p:sldId id="773" r:id="rId49"/>
    <p:sldId id="775" r:id="rId50"/>
    <p:sldId id="776" r:id="rId51"/>
    <p:sldId id="777" r:id="rId52"/>
    <p:sldId id="778" r:id="rId53"/>
    <p:sldId id="779" r:id="rId54"/>
    <p:sldId id="780" r:id="rId55"/>
    <p:sldId id="781" r:id="rId56"/>
    <p:sldId id="782" r:id="rId57"/>
    <p:sldId id="783" r:id="rId58"/>
    <p:sldId id="784" r:id="rId59"/>
    <p:sldId id="785" r:id="rId60"/>
    <p:sldId id="786" r:id="rId61"/>
    <p:sldId id="529" r:id="rId62"/>
    <p:sldId id="526" r:id="rId63"/>
    <p:sldId id="787" r:id="rId64"/>
    <p:sldId id="537" r:id="rId65"/>
    <p:sldId id="843" r:id="rId66"/>
    <p:sldId id="544" r:id="rId67"/>
    <p:sldId id="528" r:id="rId68"/>
    <p:sldId id="905" r:id="rId69"/>
    <p:sldId id="538" r:id="rId70"/>
    <p:sldId id="533" r:id="rId71"/>
    <p:sldId id="900" r:id="rId72"/>
    <p:sldId id="514" r:id="rId73"/>
    <p:sldId id="417" r:id="rId74"/>
  </p:sldIdLst>
  <p:sldSz cx="9144000" cy="6858000" type="screen4x3"/>
  <p:notesSz cx="6858000" cy="9144000"/>
  <p:custDataLst>
    <p:tags r:id="rId7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66" userDrawn="1">
          <p15:clr>
            <a:srgbClr val="A4A3A4"/>
          </p15:clr>
        </p15:guide>
        <p15:guide id="2"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D03"/>
    <a:srgbClr val="D0D8E8"/>
    <a:srgbClr val="FFFF99"/>
    <a:srgbClr val="376092"/>
    <a:srgbClr val="E9EDF4"/>
    <a:srgbClr val="F4F8C4"/>
    <a:srgbClr val="604A7B"/>
    <a:srgbClr val="FF7D7D"/>
    <a:srgbClr val="FF5050"/>
    <a:srgbClr val="536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97588" autoAdjust="0"/>
  </p:normalViewPr>
  <p:slideViewPr>
    <p:cSldViewPr showGuides="1">
      <p:cViewPr varScale="1">
        <p:scale>
          <a:sx n="57" d="100"/>
          <a:sy n="57" d="100"/>
        </p:scale>
        <p:origin x="1182" y="48"/>
      </p:cViewPr>
      <p:guideLst>
        <p:guide orient="horz" pos="2066"/>
        <p:guide pos="29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9" Type="http://schemas.openxmlformats.org/officeDocument/2006/relationships/tags" Target="tags/tag164.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oleObject" Target="file:///E:\E\MGZ\&#36136;&#26816;&#37096;\&#22806;&#37096;&#22521;&#35757;\&#21160;&#29289;&#20262;&#29702;&#25253;&#21578;\&#26032;&#24314;%20Microsoft%20Office%20Excel%2097-2003%20&#24037;&#20316;&#34920;.xls" TargetMode="External"/></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oleObject" Target="file:///E:\E\MGZ\&#36136;&#26816;&#37096;\&#22806;&#37096;&#22521;&#35757;\&#21160;&#29289;&#20262;&#29702;&#25253;&#21578;\&#26032;&#24314;%20Microsoft%20Office%20Excel%2097-2003%20&#24037;&#20316;&#34920;.xls" TargetMode="External"/></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oleObject" Target="file:///E:\E\MGZ\&#36136;&#26816;&#37096;\&#22806;&#37096;&#22521;&#35757;\&#21160;&#29289;&#20262;&#29702;&#25253;&#21578;\&#26032;&#24314;%20Microsoft%20Office%20Excel%2097-2003%20&#24037;&#20316;&#34920;.xls" TargetMode="External"/></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5.xml"/><Relationship Id="rId1" Type="http://schemas.openxmlformats.org/officeDocument/2006/relationships/oleObject" Target="file:///E:\E\MGZ\&#36136;&#26816;&#37096;\&#22806;&#37096;&#22521;&#35757;\&#21160;&#29289;&#20262;&#29702;&#25253;&#21578;\&#26032;&#24314;%20Microsoft%20Office%20Excel%2097-2003%20&#24037;&#20316;&#3492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19978;&#35838;\&#20262;&#29702;&#25991;&#29486;\&#26032;&#24314;%20XLS%20&#24037;&#20316;&#34920;.xls"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19978;&#35838;\&#20262;&#29702;&#25991;&#29486;\&#26032;&#24314;%20XLS%20&#24037;&#20316;&#34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cs"/>
              </a:defRPr>
            </a:pPr>
            <a:r>
              <a:rPr lang="zh-CN" dirty="0"/>
              <a:t>实验动物福利和伦理知识了解程度</a:t>
            </a:r>
            <a:endParaRPr lang="zh-CN" dirty="0"/>
          </a:p>
        </c:rich>
      </c:tx>
      <c:layout>
        <c:manualLayout>
          <c:xMode val="edge"/>
          <c:yMode val="edge"/>
          <c:x val="0.127053823827304"/>
          <c:y val="0.130781276249646"/>
        </c:manualLayout>
      </c:layout>
      <c:overlay val="0"/>
    </c:title>
    <c:autoTitleDeleted val="0"/>
    <c:plotArea>
      <c:layout/>
      <c:pieChart>
        <c:varyColors val="1"/>
        <c:ser>
          <c:idx val="0"/>
          <c:order val="0"/>
          <c:explosion val="0"/>
          <c:dPt>
            <c:idx val="0"/>
            <c:bubble3D val="0"/>
            <c:spPr>
              <a:solidFill>
                <a:srgbClr val="FFFF00"/>
              </a:solidFill>
            </c:spPr>
          </c:dPt>
          <c:dPt>
            <c:idx val="1"/>
            <c:bubble3D val="0"/>
          </c:dPt>
          <c:dPt>
            <c:idx val="2"/>
            <c:bubble3D val="0"/>
            <c:spPr>
              <a:solidFill>
                <a:srgbClr val="FF0000"/>
              </a:solidFill>
            </c:spPr>
          </c:dPt>
          <c:dLbls>
            <c:dLbl>
              <c:idx val="0"/>
              <c:layout>
                <c:manualLayout>
                  <c:x val="-0.0717723097112861"/>
                  <c:y val="0.122579833770779"/>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4406605424322"/>
                  <c:y val="-0.14851414406532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25181128704413"/>
                  <c:y val="0.1340200656891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Sheet1!$B$9:$B$11</c:f>
              <c:strCache>
                <c:ptCount val="3"/>
                <c:pt idx="0">
                  <c:v>完全了解</c:v>
                </c:pt>
                <c:pt idx="1">
                  <c:v>部分了解</c:v>
                </c:pt>
                <c:pt idx="2">
                  <c:v>完全不了解</c:v>
                </c:pt>
              </c:strCache>
            </c:strRef>
          </c:cat>
          <c:val>
            <c:numRef>
              <c:f>Sheet1!$C$9:$C$11</c:f>
              <c:numCache>
                <c:formatCode>0.00%</c:formatCode>
                <c:ptCount val="3"/>
                <c:pt idx="0">
                  <c:v>0.274</c:v>
                </c:pt>
                <c:pt idx="1">
                  <c:v>0.635000000000002</c:v>
                </c:pt>
                <c:pt idx="2">
                  <c:v>0.091</c:v>
                </c:pt>
              </c:numCache>
            </c:numRef>
          </c:val>
        </c:ser>
        <c:dLbls>
          <c:showLegendKey val="0"/>
          <c:showVal val="1"/>
          <c:showCatName val="0"/>
          <c:showSerName val="0"/>
          <c:showPercent val="0"/>
          <c:showBubbleSize val="0"/>
          <c:showLeaderLines val="1"/>
        </c:dLbls>
        <c:firstSliceAng val="0"/>
      </c:pieChart>
    </c:plotArea>
    <c:legend>
      <c:legendPos val="r"/>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0"/>
    <c:extLst>
      <c:ext uri="{0b15fc19-7d7d-44ad-8c2d-2c3a37ce22c3}">
        <chartProps xmlns="https://web.wps.cn/et/2018/main" chartId="{420b1338-dd21-402b-81cb-66bd0783d378}"/>
      </c:ext>
    </c:extLst>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cs"/>
              </a:defRPr>
            </a:pPr>
            <a:r>
              <a:rPr lang="en-US"/>
              <a:t>3R</a:t>
            </a:r>
            <a:r>
              <a:rPr lang="zh-CN"/>
              <a:t>原则认知</a:t>
            </a:r>
            <a:endParaRPr lang="zh-CN"/>
          </a:p>
        </c:rich>
      </c:tx>
      <c:layout/>
      <c:overlay val="0"/>
    </c:title>
    <c:autoTitleDeleted val="0"/>
    <c:plotArea>
      <c:layout/>
      <c:pieChart>
        <c:varyColors val="1"/>
        <c:ser>
          <c:idx val="0"/>
          <c:order val="0"/>
          <c:explosion val="0"/>
          <c:dPt>
            <c:idx val="0"/>
            <c:bubble3D val="0"/>
            <c:spPr>
              <a:solidFill>
                <a:srgbClr val="FFFF00"/>
              </a:solidFill>
            </c:spPr>
          </c:dPt>
          <c:dPt>
            <c:idx val="1"/>
            <c:bubble3D val="0"/>
          </c:dPt>
          <c:dPt>
            <c:idx val="2"/>
            <c:bubble3D val="0"/>
            <c:spPr>
              <a:solidFill>
                <a:srgbClr val="FF0000"/>
              </a:solidFill>
            </c:spPr>
          </c:dPt>
          <c:dLbls>
            <c:dLbl>
              <c:idx val="0"/>
              <c:layout>
                <c:manualLayout>
                  <c:x val="-0.0910659448818902"/>
                  <c:y val="0.13521908719743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737618110236222"/>
                  <c:y val="-0.17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771336395450575"/>
                  <c:y val="0.12192403032954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Sheet1!$B$12:$B$14</c:f>
              <c:strCache>
                <c:ptCount val="3"/>
                <c:pt idx="0">
                  <c:v>完全了解</c:v>
                </c:pt>
                <c:pt idx="1">
                  <c:v>部分了解</c:v>
                </c:pt>
                <c:pt idx="2">
                  <c:v>完全不了解</c:v>
                </c:pt>
              </c:strCache>
            </c:strRef>
          </c:cat>
          <c:val>
            <c:numRef>
              <c:f>Sheet1!$C$12:$C$14</c:f>
              <c:numCache>
                <c:formatCode>0.00%</c:formatCode>
                <c:ptCount val="3"/>
                <c:pt idx="0">
                  <c:v>0.219</c:v>
                </c:pt>
                <c:pt idx="1">
                  <c:v>0.637000000000002</c:v>
                </c:pt>
                <c:pt idx="2">
                  <c:v>0.144</c:v>
                </c:pt>
              </c:numCache>
            </c:numRef>
          </c:val>
        </c:ser>
        <c:dLbls>
          <c:showLegendKey val="0"/>
          <c:showVal val="1"/>
          <c:showCatName val="0"/>
          <c:showSerName val="0"/>
          <c:showPercent val="0"/>
          <c:showBubbleSize val="0"/>
          <c:showLeaderLines val="1"/>
        </c:dLbls>
        <c:firstSliceAng val="0"/>
      </c:pieChart>
    </c:plotArea>
    <c:legend>
      <c:legendPos val="r"/>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0"/>
    <c:extLst>
      <c:ext uri="{0b15fc19-7d7d-44ad-8c2d-2c3a37ce22c3}">
        <chartProps xmlns="https://web.wps.cn/et/2018/main" chartId="{55f83c83-920c-4772-b42b-7886fc01a2c5}"/>
      </c:ext>
    </c:extLst>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非实验目的伤害或虐待实验动物</a:t>
            </a:r>
            <a:endParaRPr lang="zh-CN" altLang="en-US"/>
          </a:p>
        </c:rich>
      </c:tx>
      <c:layout>
        <c:manualLayout>
          <c:xMode val="edge"/>
          <c:yMode val="edge"/>
          <c:x val="0.118083333333333"/>
          <c:y val="0.0277777777777779"/>
        </c:manualLayout>
      </c:layout>
      <c:overlay val="0"/>
    </c:title>
    <c:autoTitleDeleted val="0"/>
    <c:plotArea>
      <c:layout/>
      <c:pieChart>
        <c:varyColors val="1"/>
        <c:ser>
          <c:idx val="0"/>
          <c:order val="0"/>
          <c:explosion val="0"/>
          <c:dPt>
            <c:idx val="0"/>
            <c:bubble3D val="0"/>
          </c:dPt>
          <c:dPt>
            <c:idx val="1"/>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Sheet1!$B$15:$B$16</c:f>
              <c:strCache>
                <c:ptCount val="2"/>
                <c:pt idx="0">
                  <c:v>不存在</c:v>
                </c:pt>
                <c:pt idx="1">
                  <c:v>偶尔存在</c:v>
                </c:pt>
              </c:strCache>
            </c:strRef>
          </c:cat>
          <c:val>
            <c:numRef>
              <c:f>Sheet1!$C$15:$C$16</c:f>
              <c:numCache>
                <c:formatCode>0.00%</c:formatCode>
                <c:ptCount val="2"/>
                <c:pt idx="0">
                  <c:v>0.939000000000001</c:v>
                </c:pt>
                <c:pt idx="1">
                  <c:v>0.061</c:v>
                </c:pt>
              </c:numCache>
            </c:numRef>
          </c:val>
        </c:ser>
        <c:dLbls>
          <c:showLegendKey val="0"/>
          <c:showVal val="1"/>
          <c:showCatName val="0"/>
          <c:showSerName val="0"/>
          <c:showPercent val="0"/>
          <c:showBubbleSize val="0"/>
          <c:showLeaderLines val="1"/>
        </c:dLbls>
        <c:firstSliceAng val="0"/>
      </c:pieChart>
    </c:plotArea>
    <c:legend>
      <c:legendPos val="r"/>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legend>
    <c:plotVisOnly val="1"/>
    <c:dispBlanksAs val="zero"/>
    <c:showDLblsOverMax val="0"/>
    <c:extLst>
      <c:ext uri="{0b15fc19-7d7d-44ad-8c2d-2c3a37ce22c3}">
        <chartProps xmlns="https://web.wps.cn/et/2018/main" chartId="{a88521da-b904-400c-8edc-6fea852e06b0}"/>
      </c:ext>
    </c:extLst>
  </c:chart>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操作不当导致实验动物痛苦</a:t>
            </a:r>
            <a:endParaRPr lang="zh-CN" altLang="en-US"/>
          </a:p>
        </c:rich>
      </c:tx>
      <c:layout/>
      <c:overlay val="0"/>
    </c:title>
    <c:autoTitleDeleted val="0"/>
    <c:plotArea>
      <c:layout/>
      <c:pieChart>
        <c:varyColors val="1"/>
        <c:ser>
          <c:idx val="0"/>
          <c:order val="0"/>
          <c:explosion val="0"/>
          <c:dPt>
            <c:idx val="0"/>
            <c:bubble3D val="0"/>
          </c:dPt>
          <c:dPt>
            <c:idx val="1"/>
            <c:bubble3D val="0"/>
            <c:spPr>
              <a:solidFill>
                <a:srgbClr val="FFC000"/>
              </a:solidFill>
            </c:spPr>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Sheet1!$B$17:$B$18</c:f>
              <c:strCache>
                <c:ptCount val="2"/>
                <c:pt idx="0">
                  <c:v>操作不当</c:v>
                </c:pt>
                <c:pt idx="1">
                  <c:v>正确操作</c:v>
                </c:pt>
              </c:strCache>
            </c:strRef>
          </c:cat>
          <c:val>
            <c:numRef>
              <c:f>Sheet1!$C$17:$C$18</c:f>
              <c:numCache>
                <c:formatCode>0.00%</c:formatCode>
                <c:ptCount val="2"/>
                <c:pt idx="0">
                  <c:v>0.518</c:v>
                </c:pt>
                <c:pt idx="1">
                  <c:v>0.492</c:v>
                </c:pt>
              </c:numCache>
            </c:numRef>
          </c:val>
        </c:ser>
        <c:dLbls>
          <c:showLegendKey val="0"/>
          <c:showVal val="1"/>
          <c:showCatName val="0"/>
          <c:showSerName val="0"/>
          <c:showPercent val="0"/>
          <c:showBubbleSize val="0"/>
          <c:showLeaderLines val="1"/>
        </c:dLbls>
        <c:firstSliceAng val="0"/>
      </c:pieChart>
    </c:plotArea>
    <c:legend>
      <c:legendPos val="r"/>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legend>
    <c:plotVisOnly val="1"/>
    <c:dispBlanksAs val="zero"/>
    <c:showDLblsOverMax val="0"/>
    <c:extLst>
      <c:ext uri="{0b15fc19-7d7d-44ad-8c2d-2c3a37ce22c3}">
        <chartProps xmlns="https://web.wps.cn/et/2018/main" chartId="{410f8aca-5866-456b-a8d9-e262baee3b42}"/>
      </c:ext>
    </c:extLst>
  </c:chart>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en-US" altLang="zh-CN" sz="1400" b="1" i="0" u="none" strike="noStrike" baseline="0">
                <a:solidFill>
                  <a:srgbClr val="333333"/>
                </a:solidFill>
                <a:latin typeface="Calibri" panose="020F0502020204030204" pitchFamily="34" charset="0"/>
                <a:ea typeface="Calibri" panose="020F0502020204030204" pitchFamily="34" charset="0"/>
                <a:cs typeface="Calibri" panose="020F0502020204030204" pitchFamily="34" charset="0"/>
              </a:rPr>
              <a:t>3R</a:t>
            </a:r>
            <a:r>
              <a:rPr altLang="en-US" sz="1400" b="1" i="0" u="none" strike="noStrike" baseline="0">
                <a:solidFill>
                  <a:srgbClr val="333333"/>
                </a:solidFill>
                <a:latin typeface="宋体" panose="02010600030101010101" pitchFamily="2" charset="-122"/>
                <a:ea typeface="宋体" panose="02010600030101010101" pitchFamily="2" charset="-122"/>
                <a:cs typeface="宋体" panose="02010600030101010101" pitchFamily="2" charset="-122"/>
              </a:rPr>
              <a:t>原则认知</a:t>
            </a:r>
            <a:endParaRPr lang="en-US" altLang="zh-CN" sz="12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layout/>
      <c:overlay val="0"/>
      <c:spPr>
        <a:noFill/>
        <a:ln>
          <a:noFill/>
        </a:ln>
        <a:effectLst/>
      </c:spPr>
    </c:title>
    <c:autoTitleDeleted val="0"/>
    <c:plotArea>
      <c:layout/>
      <c:pieChart>
        <c:varyColors val="1"/>
        <c:ser>
          <c:idx val="0"/>
          <c:order val="0"/>
          <c:explosion val="0"/>
          <c:dPt>
            <c:idx val="0"/>
            <c:bubble3D val="0"/>
            <c:spPr>
              <a:solidFill>
                <a:schemeClr val="accent1"/>
              </a:solidFill>
              <a:ln>
                <a:solidFill>
                  <a:schemeClr val="bg1"/>
                </a:solidFill>
              </a:ln>
              <a:effectLst/>
            </c:spPr>
          </c:dPt>
          <c:dPt>
            <c:idx val="1"/>
            <c:bubble3D val="0"/>
            <c:spPr>
              <a:solidFill>
                <a:schemeClr val="accent2"/>
              </a:solidFill>
              <a:ln>
                <a:solidFill>
                  <a:schemeClr val="bg1"/>
                </a:solidFill>
              </a:ln>
              <a:effectLst/>
            </c:spPr>
          </c:dPt>
          <c:dPt>
            <c:idx val="2"/>
            <c:bubble3D val="0"/>
            <c:spPr>
              <a:solidFill>
                <a:schemeClr val="accent3"/>
              </a:solidFill>
              <a:ln>
                <a:solidFill>
                  <a:schemeClr val="bg1"/>
                </a:solidFill>
              </a:ln>
              <a:effectLst/>
            </c:spPr>
          </c:dPt>
          <c:dLbls>
            <c:dLbl>
              <c:idx val="0"/>
              <c:layout/>
              <c:dLblPos val="inEnd"/>
              <c:showLegendKey val="0"/>
              <c:showVal val="0"/>
              <c:showCatName val="0"/>
              <c:showSerName val="0"/>
              <c:showPercent val="1"/>
              <c:showBubbleSize val="0"/>
              <c:extLst>
                <c:ext xmlns:c15="http://schemas.microsoft.com/office/drawing/2012/chart" uri="{CE6537A1-D6FC-4f65-9D91-7224C49458BB}">
                  <c15:layout>
                    <c:manualLayout>
                      <c:w val="0.104583391334346"/>
                      <c:h val="0.106841768453855"/>
                    </c:manualLayout>
                  </c15:layout>
                </c:ext>
              </c:extLst>
            </c:dLbl>
            <c:dLbl>
              <c:idx val="1"/>
              <c:layout/>
              <c:dLblPos val="inEnd"/>
              <c:showLegendKey val="0"/>
              <c:showVal val="0"/>
              <c:showCatName val="0"/>
              <c:showSerName val="0"/>
              <c:showPercent val="1"/>
              <c:showBubbleSize val="0"/>
              <c:extLst>
                <c:ext xmlns:c15="http://schemas.microsoft.com/office/drawing/2012/chart" uri="{CE6537A1-D6FC-4f65-9D91-7224C49458BB}">
                  <c15:layout>
                    <c:manualLayout>
                      <c:w val="0.0779400461183705"/>
                      <c:h val="0.146907431624051"/>
                    </c:manualLayout>
                  </c15:layout>
                </c:ext>
              </c:extLst>
            </c:dLbl>
            <c:dLbl>
              <c:idx val="2"/>
              <c:layout/>
              <c:dLblPos val="inEnd"/>
              <c:showLegendKey val="0"/>
              <c:showVal val="0"/>
              <c:showCatName val="0"/>
              <c:showSerName val="0"/>
              <c:showPercent val="1"/>
              <c:showBubbleSize val="0"/>
              <c:extLst>
                <c:ext xmlns:c15="http://schemas.microsoft.com/office/drawing/2012/chart" uri="{CE6537A1-D6FC-4f65-9D91-7224C49458BB}">
                  <c15:layout>
                    <c:manualLayout>
                      <c:w val="0.0784375435007596"/>
                      <c:h val="0.106841768453855"/>
                    </c:manualLayout>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rgbClr val="969696">
                          <a:alpha val="100000"/>
                        </a:srgbClr>
                      </a:solidFill>
                      <a:prstDash val="solid"/>
                      <a:round/>
                    </a:ln>
                  </c:spPr>
                </c15:leaderLines>
              </c:ext>
            </c:extLst>
          </c:dLbls>
          <c:cat>
            <c:strRef>
              <c:f>'[新建 XLS 工作表.xls]Sheet1'!$A$2:$A$4</c:f>
              <c:strCache>
                <c:ptCount val="3"/>
                <c:pt idx="0">
                  <c:v>部分了解</c:v>
                </c:pt>
                <c:pt idx="1">
                  <c:v>完全了解</c:v>
                </c:pt>
                <c:pt idx="2">
                  <c:v>完全不了解</c:v>
                </c:pt>
              </c:strCache>
            </c:strRef>
          </c:cat>
          <c:val>
            <c:numRef>
              <c:f>'[新建 XLS 工作表.xls]Sheet1'!$B$2:$B$4</c:f>
              <c:numCache>
                <c:formatCode>0%</c:formatCode>
                <c:ptCount val="3"/>
                <c:pt idx="0">
                  <c:v>0.6</c:v>
                </c:pt>
                <c:pt idx="1" c:formatCode="0.00%">
                  <c:v>0.3462</c:v>
                </c:pt>
                <c:pt idx="2" c:formatCode="0.00%">
                  <c:v>0.0538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5426594926979"/>
          <c:y val="0.336395759717315"/>
          <c:w val="0.246118370484243"/>
          <c:h val="0.301295641931684"/>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0c51c8e0-58bf-4d7e-ba12-04a56868e642}"/>
      </c:ext>
    </c:extLst>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操作不当导致实验动物痛苦</a:t>
            </a:r>
          </a:p>
        </c:rich>
      </c:tx>
      <c:layout/>
      <c:overlay val="0"/>
      <c:spPr>
        <a:noFill/>
        <a:ln>
          <a:noFill/>
        </a:ln>
        <a:effectLst/>
      </c:spPr>
    </c:title>
    <c:autoTitleDeleted val="0"/>
    <c:plotArea>
      <c:layout/>
      <c:pieChart>
        <c:varyColors val="1"/>
        <c:ser>
          <c:idx val="0"/>
          <c:order val="0"/>
          <c:spPr/>
          <c:explosion val="0"/>
          <c:dPt>
            <c:idx val="0"/>
            <c:bubble3D val="0"/>
            <c:spPr>
              <a:solidFill>
                <a:schemeClr val="accent1"/>
              </a:solidFill>
              <a:ln>
                <a:solidFill>
                  <a:schemeClr val="bg1"/>
                </a:solidFill>
              </a:ln>
              <a:effectLst/>
            </c:spPr>
          </c:dPt>
          <c:dPt>
            <c:idx val="1"/>
            <c:bubble3D val="0"/>
            <c:spPr>
              <a:solidFill>
                <a:schemeClr val="accent2"/>
              </a:solidFill>
              <a:ln>
                <a:solidFill>
                  <a:schemeClr val="bg1"/>
                </a:solid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工作表.xls]Sheet1'!$A$8:$A$9</c:f>
              <c:strCache>
                <c:ptCount val="2"/>
                <c:pt idx="0">
                  <c:v>操作不当</c:v>
                </c:pt>
                <c:pt idx="1">
                  <c:v>正确操作</c:v>
                </c:pt>
              </c:strCache>
            </c:strRef>
          </c:cat>
          <c:val>
            <c:numRef>
              <c:f>'[新建 XLS 工作表.xls]Sheet1'!$B$8:$B$9</c:f>
              <c:numCache>
                <c:formatCode>General</c:formatCode>
                <c:ptCount val="2"/>
                <c:pt idx="0">
                  <c:v>38.46</c:v>
                </c:pt>
                <c:pt idx="1">
                  <c:v>61.54</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0657894736842"/>
          <c:y val="0.454166666666667"/>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8c69a7e0-86fe-49c7-8323-3b12e94805d7}"/>
      </c:ext>
    </c:extLst>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8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E36EDA1-D1D4-4C1F-B044-B11C7461A81A}" type="doc">
      <dgm:prSet loTypeId="urn:microsoft.com/office/officeart/2005/8/layout/process2" loCatId="process" qsTypeId="urn:microsoft.com/office/officeart/2005/8/quickstyle/simple1#1" qsCatId="simple" csTypeId="urn:microsoft.com/office/officeart/2005/8/colors/accent1_2#1" csCatId="accent1" phldr="1"/>
      <dgm:spPr/>
      <dgm:t>
        <a:bodyPr/>
        <a:lstStyle/>
        <a:p>
          <a:endParaRPr lang="zh-CN" altLang="en-US"/>
        </a:p>
      </dgm:t>
    </dgm:pt>
    <dgm:pt modelId="{92704BB3-EEA5-4C0B-926C-F9DD8E789A46}">
      <dgm:prSet phldrT="[文本]"/>
      <dgm:spPr>
        <a:solidFill>
          <a:srgbClr val="0070C0"/>
        </a:solidFill>
        <a:ln w="28575"/>
      </dgm:spPr>
      <dgm:t>
        <a:bodyPr/>
        <a:lstStyle/>
        <a:p>
          <a:r>
            <a:rPr lang="zh-CN" altLang="en-US" dirty="0">
              <a:latin typeface="微软雅黑" panose="020B0503020204020204" pitchFamily="34" charset="-122"/>
              <a:ea typeface="微软雅黑" panose="020B0503020204020204" pitchFamily="34" charset="-122"/>
            </a:rPr>
            <a:t>实验动物伦理审查</a:t>
          </a:r>
        </a:p>
      </dgm:t>
    </dgm:pt>
    <dgm:pt modelId="{4C45C080-64D6-42FD-B978-F9BD14640E9D}" cxnId="{9A9C8670-A48A-4306-9082-7CBDDBB5EE5C}" type="parTrans">
      <dgm:prSet/>
      <dgm:spPr/>
      <dgm:t>
        <a:bodyPr/>
        <a:lstStyle/>
        <a:p>
          <a:endParaRPr lang="zh-CN" altLang="en-US"/>
        </a:p>
      </dgm:t>
    </dgm:pt>
    <dgm:pt modelId="{6E71197D-24FE-467D-90E1-098166B25D28}" cxnId="{9A9C8670-A48A-4306-9082-7CBDDBB5EE5C}" type="sibTrans">
      <dgm:prSet/>
      <dgm:spPr/>
      <dgm:t>
        <a:bodyPr/>
        <a:lstStyle/>
        <a:p>
          <a:endParaRPr lang="zh-CN" altLang="en-US"/>
        </a:p>
      </dgm:t>
    </dgm:pt>
    <dgm:pt modelId="{E25F96FB-1925-4B69-9662-21F216AE4342}">
      <dgm:prSet phldrT="[文本]"/>
      <dgm:spPr>
        <a:solidFill>
          <a:schemeClr val="tx2">
            <a:lumMod val="60000"/>
            <a:lumOff val="40000"/>
          </a:schemeClr>
        </a:solidFill>
        <a:ln>
          <a:solidFill>
            <a:schemeClr val="accent1"/>
          </a:solidFill>
        </a:ln>
      </dgm:spPr>
      <dgm:t>
        <a:bodyPr/>
        <a:lstStyle/>
        <a:p>
          <a:r>
            <a:rPr lang="zh-CN" altLang="en-US" dirty="0">
              <a:latin typeface="微软雅黑" panose="020B0503020204020204" pitchFamily="34" charset="-122"/>
              <a:ea typeface="微软雅黑" panose="020B0503020204020204" pitchFamily="34" charset="-122"/>
            </a:rPr>
            <a:t>准入证培训必要性</a:t>
          </a:r>
        </a:p>
      </dgm:t>
    </dgm:pt>
    <dgm:pt modelId="{125A482D-799D-4BD6-8B25-C2681219886E}" cxnId="{B4C5476C-D28A-485B-8D3F-417A2C0C7E63}" type="sibTrans">
      <dgm:prSet/>
      <dgm:spPr/>
      <dgm:t>
        <a:bodyPr/>
        <a:lstStyle/>
        <a:p>
          <a:endParaRPr lang="zh-CN" altLang="en-US"/>
        </a:p>
      </dgm:t>
    </dgm:pt>
    <dgm:pt modelId="{39F95A07-879D-4A44-9EB0-520A9CB6FECC}" cxnId="{B4C5476C-D28A-485B-8D3F-417A2C0C7E63}" type="parTrans">
      <dgm:prSet/>
      <dgm:spPr/>
      <dgm:t>
        <a:bodyPr/>
        <a:lstStyle/>
        <a:p>
          <a:endParaRPr lang="zh-CN" altLang="en-US"/>
        </a:p>
      </dgm:t>
    </dgm:pt>
    <dgm:pt modelId="{66C47425-C79C-4913-88F2-421979B1B65D}" type="pres">
      <dgm:prSet presAssocID="{EE36EDA1-D1D4-4C1F-B044-B11C7461A81A}" presName="linearFlow" presStyleCnt="0">
        <dgm:presLayoutVars>
          <dgm:resizeHandles val="exact"/>
        </dgm:presLayoutVars>
      </dgm:prSet>
      <dgm:spPr/>
    </dgm:pt>
    <dgm:pt modelId="{09836C46-5C27-46CB-B29B-0B93F9A88129}" type="pres">
      <dgm:prSet presAssocID="{E25F96FB-1925-4B69-9662-21F216AE4342}" presName="node" presStyleLbl="node1" presStyleIdx="0" presStyleCnt="2" custScaleX="118936" custScaleY="63195">
        <dgm:presLayoutVars>
          <dgm:bulletEnabled val="1"/>
        </dgm:presLayoutVars>
      </dgm:prSet>
      <dgm:spPr/>
    </dgm:pt>
    <dgm:pt modelId="{C86AA08B-6FE9-44F9-816F-6A4DBD48D1F5}" type="pres">
      <dgm:prSet presAssocID="{125A482D-799D-4BD6-8B25-C2681219886E}" presName="sibTrans" presStyleLbl="sibTrans2D1" presStyleIdx="0" presStyleCnt="1" custScaleX="116286"/>
      <dgm:spPr/>
    </dgm:pt>
    <dgm:pt modelId="{8D66F244-0E1D-4823-B8F3-E92921FE41DC}" type="pres">
      <dgm:prSet presAssocID="{125A482D-799D-4BD6-8B25-C2681219886E}" presName="connectorText" presStyleLbl="sibTrans2D1" presStyleIdx="0" presStyleCnt="1"/>
      <dgm:spPr/>
    </dgm:pt>
    <dgm:pt modelId="{62BED512-7D8A-43E1-8746-F9489EF85A6A}" type="pres">
      <dgm:prSet presAssocID="{92704BB3-EEA5-4C0B-926C-F9DD8E789A46}" presName="node" presStyleLbl="node1" presStyleIdx="1" presStyleCnt="2" custScaleX="116850" custScaleY="68174" custLinFactNeighborX="963" custLinFactNeighborY="-11125">
        <dgm:presLayoutVars>
          <dgm:bulletEnabled val="1"/>
        </dgm:presLayoutVars>
      </dgm:prSet>
      <dgm:spPr/>
    </dgm:pt>
  </dgm:ptLst>
  <dgm:cxnLst>
    <dgm:cxn modelId="{37771F25-58D6-4EE6-901C-E4EF8A72899D}" type="presOf" srcId="{EE36EDA1-D1D4-4C1F-B044-B11C7461A81A}" destId="{66C47425-C79C-4913-88F2-421979B1B65D}" srcOrd="0" destOrd="0" presId="urn:microsoft.com/office/officeart/2005/8/layout/process2"/>
    <dgm:cxn modelId="{4FF72B2C-8BF2-4CC4-90AF-3D63C5146E69}" type="presOf" srcId="{92704BB3-EEA5-4C0B-926C-F9DD8E789A46}" destId="{62BED512-7D8A-43E1-8746-F9489EF85A6A}" srcOrd="0" destOrd="0" presId="urn:microsoft.com/office/officeart/2005/8/layout/process2"/>
    <dgm:cxn modelId="{32E26F5C-EE11-4596-BF94-FA7B2CFCE5E0}" type="presOf" srcId="{125A482D-799D-4BD6-8B25-C2681219886E}" destId="{C86AA08B-6FE9-44F9-816F-6A4DBD48D1F5}" srcOrd="0" destOrd="0" presId="urn:microsoft.com/office/officeart/2005/8/layout/process2"/>
    <dgm:cxn modelId="{B4C5476C-D28A-485B-8D3F-417A2C0C7E63}" srcId="{EE36EDA1-D1D4-4C1F-B044-B11C7461A81A}" destId="{E25F96FB-1925-4B69-9662-21F216AE4342}" srcOrd="0" destOrd="0" parTransId="{39F95A07-879D-4A44-9EB0-520A9CB6FECC}" sibTransId="{125A482D-799D-4BD6-8B25-C2681219886E}"/>
    <dgm:cxn modelId="{9A9C8670-A48A-4306-9082-7CBDDBB5EE5C}" srcId="{EE36EDA1-D1D4-4C1F-B044-B11C7461A81A}" destId="{92704BB3-EEA5-4C0B-926C-F9DD8E789A46}" srcOrd="1" destOrd="0" parTransId="{4C45C080-64D6-42FD-B978-F9BD14640E9D}" sibTransId="{6E71197D-24FE-467D-90E1-098166B25D28}"/>
    <dgm:cxn modelId="{DEFAC852-9A0E-48DD-B24E-B0F77266B7C7}" type="presOf" srcId="{E25F96FB-1925-4B69-9662-21F216AE4342}" destId="{09836C46-5C27-46CB-B29B-0B93F9A88129}" srcOrd="0" destOrd="0" presId="urn:microsoft.com/office/officeart/2005/8/layout/process2"/>
    <dgm:cxn modelId="{3E3F025A-7D47-4F8F-8FE2-B3EFA5064AAD}" type="presOf" srcId="{125A482D-799D-4BD6-8B25-C2681219886E}" destId="{8D66F244-0E1D-4823-B8F3-E92921FE41DC}" srcOrd="1" destOrd="0" presId="urn:microsoft.com/office/officeart/2005/8/layout/process2"/>
    <dgm:cxn modelId="{8D237FE0-935D-4C9D-83CA-95A6802D8DA6}" type="presParOf" srcId="{66C47425-C79C-4913-88F2-421979B1B65D}" destId="{09836C46-5C27-46CB-B29B-0B93F9A88129}" srcOrd="0" destOrd="0" presId="urn:microsoft.com/office/officeart/2005/8/layout/process2"/>
    <dgm:cxn modelId="{9B6EEB5A-D5E9-46C8-BF98-4435F49D4D05}" type="presParOf" srcId="{66C47425-C79C-4913-88F2-421979B1B65D}" destId="{C86AA08B-6FE9-44F9-816F-6A4DBD48D1F5}" srcOrd="1" destOrd="0" presId="urn:microsoft.com/office/officeart/2005/8/layout/process2"/>
    <dgm:cxn modelId="{8312FC48-B6DC-4D44-B719-46D2402D468E}" type="presParOf" srcId="{C86AA08B-6FE9-44F9-816F-6A4DBD48D1F5}" destId="{8D66F244-0E1D-4823-B8F3-E92921FE41DC}" srcOrd="0" destOrd="0" presId="urn:microsoft.com/office/officeart/2005/8/layout/process2"/>
    <dgm:cxn modelId="{C6F9CB6D-319F-4E69-90D0-57D70F89005F}" type="presParOf" srcId="{66C47425-C79C-4913-88F2-421979B1B65D}" destId="{62BED512-7D8A-43E1-8746-F9489EF85A6A}" srcOrd="2" destOrd="0" presId="urn:microsoft.com/office/officeart/2005/8/layout/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E7E4D-E953-4193-A591-DCF2F80D4606}" type="doc">
      <dgm:prSet loTypeId="urn:microsoft.com/office/officeart/2005/8/layout/hProcess6" loCatId="process" qsTypeId="urn:microsoft.com/office/officeart/2005/8/quickstyle/simple1#2" qsCatId="simple" csTypeId="urn:microsoft.com/office/officeart/2005/8/colors/accent1_2#2" csCatId="accent1" phldr="1"/>
      <dgm:spPr/>
      <dgm:t>
        <a:bodyPr/>
        <a:lstStyle/>
        <a:p>
          <a:endParaRPr lang="zh-CN" altLang="en-US"/>
        </a:p>
      </dgm:t>
    </dgm:pt>
    <dgm:pt modelId="{AB55A1E8-F2E5-41C7-A50E-6D5D664372B3}">
      <dgm:prSet phldrT="[文本]"/>
      <dgm:spPr>
        <a:solidFill>
          <a:srgbClr val="FF0000"/>
        </a:solidFill>
      </dgm:spPr>
      <dgm:t>
        <a:bodyPr/>
        <a:lstStyle/>
        <a:p>
          <a:r>
            <a:rPr lang="zh-CN" altLang="en-US" dirty="0"/>
            <a:t>生物安全</a:t>
          </a:r>
        </a:p>
      </dgm:t>
    </dgm:pt>
    <dgm:pt modelId="{C8EE490D-FA48-4D41-9722-F45A6DA40161}" cxnId="{B2B932B2-F107-4AC3-AAD3-02D0E4FF6166}" type="parTrans">
      <dgm:prSet/>
      <dgm:spPr/>
      <dgm:t>
        <a:bodyPr/>
        <a:lstStyle/>
        <a:p>
          <a:endParaRPr lang="zh-CN" altLang="en-US"/>
        </a:p>
      </dgm:t>
    </dgm:pt>
    <dgm:pt modelId="{508E5F3A-3DF1-4CB9-8D28-0F8E473A3D2B}" cxnId="{B2B932B2-F107-4AC3-AAD3-02D0E4FF6166}" type="sibTrans">
      <dgm:prSet/>
      <dgm:spPr/>
      <dgm:t>
        <a:bodyPr/>
        <a:lstStyle/>
        <a:p>
          <a:endParaRPr lang="zh-CN" altLang="en-US"/>
        </a:p>
      </dgm:t>
    </dgm:pt>
    <dgm:pt modelId="{2408B666-5644-4BC9-9E61-FF7BEB19DB3B}">
      <dgm:prSet phldrT="[文本]"/>
      <dgm:spPr>
        <a:solidFill>
          <a:srgbClr val="FFC000"/>
        </a:solidFill>
      </dgm:spPr>
      <dgm:t>
        <a:bodyPr/>
        <a:lstStyle/>
        <a:p>
          <a:r>
            <a:rPr lang="zh-CN" altLang="en-US" dirty="0"/>
            <a:t>实验中断</a:t>
          </a:r>
        </a:p>
      </dgm:t>
    </dgm:pt>
    <dgm:pt modelId="{956E5C33-0516-42E6-9C62-AB15A10340FC}" cxnId="{3858FAE5-C81A-4C1A-8E4C-328885735A11}" type="parTrans">
      <dgm:prSet/>
      <dgm:spPr/>
      <dgm:t>
        <a:bodyPr/>
        <a:lstStyle/>
        <a:p>
          <a:endParaRPr lang="zh-CN" altLang="en-US"/>
        </a:p>
      </dgm:t>
    </dgm:pt>
    <dgm:pt modelId="{26BAD7E9-DDC8-4890-B9D1-67BA787F3C51}" cxnId="{3858FAE5-C81A-4C1A-8E4C-328885735A11}" type="sibTrans">
      <dgm:prSet/>
      <dgm:spPr/>
      <dgm:t>
        <a:bodyPr/>
        <a:lstStyle/>
        <a:p>
          <a:endParaRPr lang="zh-CN" altLang="en-US"/>
        </a:p>
      </dgm:t>
    </dgm:pt>
    <dgm:pt modelId="{64A667F9-4CB7-4403-9E4D-6B55A55652FB}">
      <dgm:prSet phldrT="[文本]"/>
      <dgm:spPr>
        <a:solidFill>
          <a:srgbClr val="FFE181">
            <a:alpha val="90000"/>
          </a:srgbClr>
        </a:solidFill>
      </dgm:spPr>
      <dgm:t>
        <a:bodyPr/>
        <a:lstStyle/>
        <a:p>
          <a:r>
            <a:rPr lang="zh-CN" altLang="en-US" dirty="0"/>
            <a:t>动物死亡</a:t>
          </a:r>
          <a:endParaRPr lang="en-US" altLang="zh-CN" dirty="0"/>
        </a:p>
        <a:p>
          <a:r>
            <a:rPr lang="zh-CN" altLang="en-US" dirty="0"/>
            <a:t>动物异常</a:t>
          </a:r>
        </a:p>
      </dgm:t>
    </dgm:pt>
    <dgm:pt modelId="{BFAA9C66-FD16-4EFE-942C-02CEE9F238DB}" cxnId="{CB8A8752-A45F-468F-A17E-993486BDA9B5}" type="parTrans">
      <dgm:prSet/>
      <dgm:spPr/>
      <dgm:t>
        <a:bodyPr/>
        <a:lstStyle/>
        <a:p>
          <a:endParaRPr lang="zh-CN" altLang="en-US"/>
        </a:p>
      </dgm:t>
    </dgm:pt>
    <dgm:pt modelId="{AC4D5363-8AD4-4489-91E7-D3271FC869CE}" cxnId="{CB8A8752-A45F-468F-A17E-993486BDA9B5}" type="sibTrans">
      <dgm:prSet/>
      <dgm:spPr/>
      <dgm:t>
        <a:bodyPr/>
        <a:lstStyle/>
        <a:p>
          <a:endParaRPr lang="zh-CN" altLang="en-US"/>
        </a:p>
      </dgm:t>
    </dgm:pt>
    <dgm:pt modelId="{6F05DBC2-2407-477C-898F-21162187ED7A}">
      <dgm:prSet phldrT="[文本]"/>
      <dgm:spPr>
        <a:solidFill>
          <a:schemeClr val="bg2">
            <a:lumMod val="25000"/>
          </a:schemeClr>
        </a:solidFill>
      </dgm:spPr>
      <dgm:t>
        <a:bodyPr/>
        <a:lstStyle/>
        <a:p>
          <a:r>
            <a:rPr lang="zh-CN" altLang="en-US" dirty="0"/>
            <a:t>实验干扰</a:t>
          </a:r>
        </a:p>
      </dgm:t>
    </dgm:pt>
    <dgm:pt modelId="{01A99937-8D90-4DB2-BBBA-61625A09E969}" cxnId="{5111A4B9-D95B-474A-A0D5-B477F3C9133A}" type="parTrans">
      <dgm:prSet/>
      <dgm:spPr/>
      <dgm:t>
        <a:bodyPr/>
        <a:lstStyle/>
        <a:p>
          <a:endParaRPr lang="zh-CN" altLang="en-US"/>
        </a:p>
      </dgm:t>
    </dgm:pt>
    <dgm:pt modelId="{5D87FBD7-D610-4116-B16E-2B85F2840CD3}" cxnId="{5111A4B9-D95B-474A-A0D5-B477F3C9133A}" type="sibTrans">
      <dgm:prSet/>
      <dgm:spPr/>
      <dgm:t>
        <a:bodyPr/>
        <a:lstStyle/>
        <a:p>
          <a:endParaRPr lang="zh-CN" altLang="en-US"/>
        </a:p>
      </dgm:t>
    </dgm:pt>
    <dgm:pt modelId="{592BA8F3-7EE3-4810-96B1-AF079FD3AF9F}">
      <dgm:prSet phldrT="[文本]"/>
      <dgm:spPr/>
      <dgm:t>
        <a:bodyPr/>
        <a:lstStyle/>
        <a:p>
          <a:r>
            <a:rPr lang="zh-CN" altLang="en-US" dirty="0"/>
            <a:t>代谢</a:t>
          </a:r>
        </a:p>
      </dgm:t>
    </dgm:pt>
    <dgm:pt modelId="{59D5B502-B80E-4E5D-B4BD-EE883B6F92F7}" cxnId="{AB6FB813-13FD-4420-90B9-A99ACFEDDC66}" type="parTrans">
      <dgm:prSet/>
      <dgm:spPr/>
      <dgm:t>
        <a:bodyPr/>
        <a:lstStyle/>
        <a:p>
          <a:endParaRPr lang="zh-CN" altLang="en-US"/>
        </a:p>
      </dgm:t>
    </dgm:pt>
    <dgm:pt modelId="{D8116EC3-D935-4788-BD35-4251151FA22C}" cxnId="{AB6FB813-13FD-4420-90B9-A99ACFEDDC66}" type="sibTrans">
      <dgm:prSet/>
      <dgm:spPr/>
      <dgm:t>
        <a:bodyPr/>
        <a:lstStyle/>
        <a:p>
          <a:endParaRPr lang="zh-CN" altLang="en-US"/>
        </a:p>
      </dgm:t>
    </dgm:pt>
    <dgm:pt modelId="{279251B8-45B7-4D0F-9A51-A0D41A2B35C8}">
      <dgm:prSet phldrT="[文本]"/>
      <dgm:spPr>
        <a:solidFill>
          <a:srgbClr val="FCA684"/>
        </a:solidFill>
      </dgm:spPr>
      <dgm:t>
        <a:bodyPr/>
        <a:lstStyle/>
        <a:p>
          <a:r>
            <a:rPr lang="zh-CN" altLang="en-US" dirty="0"/>
            <a:t>人畜共患病</a:t>
          </a:r>
          <a:endParaRPr lang="en-US" altLang="zh-CN" dirty="0"/>
        </a:p>
        <a:p>
          <a:r>
            <a:rPr lang="zh-CN" altLang="en-US" dirty="0"/>
            <a:t>生物制品污染</a:t>
          </a:r>
        </a:p>
      </dgm:t>
    </dgm:pt>
    <dgm:pt modelId="{4653BDCC-591D-4380-A7A7-3213BA917D0D}" cxnId="{507CECEF-C559-4B28-98E3-2F52C925E397}" type="parTrans">
      <dgm:prSet/>
      <dgm:spPr/>
      <dgm:t>
        <a:bodyPr/>
        <a:lstStyle/>
        <a:p>
          <a:endParaRPr lang="zh-CN" altLang="en-US"/>
        </a:p>
      </dgm:t>
    </dgm:pt>
    <dgm:pt modelId="{083A532E-A9E7-4BD7-8220-5AFB12F25EAF}" cxnId="{507CECEF-C559-4B28-98E3-2F52C925E397}" type="sibTrans">
      <dgm:prSet/>
      <dgm:spPr/>
      <dgm:t>
        <a:bodyPr/>
        <a:lstStyle/>
        <a:p>
          <a:endParaRPr lang="zh-CN" altLang="en-US"/>
        </a:p>
      </dgm:t>
    </dgm:pt>
    <dgm:pt modelId="{FE3BEB0D-360B-40C1-BDFA-A54127F61E52}">
      <dgm:prSet phldrT="[文本]"/>
      <dgm:spPr/>
      <dgm:t>
        <a:bodyPr/>
        <a:lstStyle/>
        <a:p>
          <a:r>
            <a:rPr lang="zh-CN" altLang="en-US" dirty="0"/>
            <a:t>免疫</a:t>
          </a:r>
        </a:p>
      </dgm:t>
    </dgm:pt>
    <dgm:pt modelId="{D5E5829A-DB20-40A9-9F9A-725894F76C27}" cxnId="{B8A1857B-08D0-48AD-AE36-FF222C012CE1}" type="parTrans">
      <dgm:prSet/>
      <dgm:spPr/>
      <dgm:t>
        <a:bodyPr/>
        <a:lstStyle/>
        <a:p>
          <a:endParaRPr lang="zh-CN" altLang="en-US"/>
        </a:p>
      </dgm:t>
    </dgm:pt>
    <dgm:pt modelId="{F31C897A-21D1-4F4A-B57E-0024CC540DE5}" cxnId="{B8A1857B-08D0-48AD-AE36-FF222C012CE1}" type="sibTrans">
      <dgm:prSet/>
      <dgm:spPr/>
      <dgm:t>
        <a:bodyPr/>
        <a:lstStyle/>
        <a:p>
          <a:endParaRPr lang="zh-CN" altLang="en-US"/>
        </a:p>
      </dgm:t>
    </dgm:pt>
    <dgm:pt modelId="{C3EF6FE7-4155-466F-8106-F2DD853B0E75}">
      <dgm:prSet phldrT="[文本]"/>
      <dgm:spPr/>
      <dgm:t>
        <a:bodyPr/>
        <a:lstStyle/>
        <a:p>
          <a:r>
            <a:rPr lang="zh-CN" altLang="en-US" dirty="0"/>
            <a:t>生殖</a:t>
          </a:r>
        </a:p>
      </dgm:t>
    </dgm:pt>
    <dgm:pt modelId="{67068D4D-F864-4C88-8ADA-6B0D771F6E9E}" cxnId="{5A70ACD9-767F-4A0F-B6BF-FCE582FF166B}" type="parTrans">
      <dgm:prSet/>
      <dgm:spPr/>
      <dgm:t>
        <a:bodyPr/>
        <a:lstStyle/>
        <a:p>
          <a:endParaRPr lang="zh-CN" altLang="en-US"/>
        </a:p>
      </dgm:t>
    </dgm:pt>
    <dgm:pt modelId="{6F91F138-EEE6-4225-B787-0167A2B282B2}" cxnId="{5A70ACD9-767F-4A0F-B6BF-FCE582FF166B}" type="sibTrans">
      <dgm:prSet/>
      <dgm:spPr/>
      <dgm:t>
        <a:bodyPr/>
        <a:lstStyle/>
        <a:p>
          <a:endParaRPr lang="zh-CN" altLang="en-US"/>
        </a:p>
      </dgm:t>
    </dgm:pt>
    <dgm:pt modelId="{A0706B8D-5A5F-4181-9F3C-571CF549BEE5}">
      <dgm:prSet phldrT="[文本]"/>
      <dgm:spPr/>
      <dgm:t>
        <a:bodyPr/>
        <a:lstStyle/>
        <a:p>
          <a:r>
            <a:rPr lang="zh-CN" altLang="en-US" dirty="0"/>
            <a:t>体重</a:t>
          </a:r>
        </a:p>
      </dgm:t>
    </dgm:pt>
    <dgm:pt modelId="{BC79F70D-B9F0-4507-9FE7-38FA7913269F}" cxnId="{AFB9EE8A-1AF6-49A8-9338-4855FEDBD514}" type="parTrans">
      <dgm:prSet/>
      <dgm:spPr/>
      <dgm:t>
        <a:bodyPr/>
        <a:lstStyle/>
        <a:p>
          <a:endParaRPr lang="zh-CN" altLang="en-US"/>
        </a:p>
      </dgm:t>
    </dgm:pt>
    <dgm:pt modelId="{08DB1AF0-736C-478B-A369-06980B793827}" cxnId="{AFB9EE8A-1AF6-49A8-9338-4855FEDBD514}" type="sibTrans">
      <dgm:prSet/>
      <dgm:spPr/>
      <dgm:t>
        <a:bodyPr/>
        <a:lstStyle/>
        <a:p>
          <a:endParaRPr lang="zh-CN" altLang="en-US"/>
        </a:p>
      </dgm:t>
    </dgm:pt>
    <dgm:pt modelId="{71684780-C67B-4EA5-AF06-13FB724ADDAF}" type="pres">
      <dgm:prSet presAssocID="{DE3E7E4D-E953-4193-A591-DCF2F80D4606}" presName="theList" presStyleCnt="0">
        <dgm:presLayoutVars>
          <dgm:dir/>
          <dgm:animLvl val="lvl"/>
          <dgm:resizeHandles val="exact"/>
        </dgm:presLayoutVars>
      </dgm:prSet>
      <dgm:spPr/>
    </dgm:pt>
    <dgm:pt modelId="{A2C6A39F-F369-4732-8601-EDC848ED7FA3}" type="pres">
      <dgm:prSet presAssocID="{AB55A1E8-F2E5-41C7-A50E-6D5D664372B3}" presName="compNode" presStyleCnt="0"/>
      <dgm:spPr/>
    </dgm:pt>
    <dgm:pt modelId="{F70ED35E-3D18-46CA-BCC6-4037AD1761EB}" type="pres">
      <dgm:prSet presAssocID="{AB55A1E8-F2E5-41C7-A50E-6D5D664372B3}" presName="noGeometry" presStyleCnt="0"/>
      <dgm:spPr/>
    </dgm:pt>
    <dgm:pt modelId="{0788C0BC-24CA-4A5E-B8ED-17E4705D9D69}" type="pres">
      <dgm:prSet presAssocID="{AB55A1E8-F2E5-41C7-A50E-6D5D664372B3}" presName="childTextVisible" presStyleLbl="bgAccFollowNode1" presStyleIdx="0" presStyleCnt="3" custScaleX="112216">
        <dgm:presLayoutVars>
          <dgm:bulletEnabled val="1"/>
        </dgm:presLayoutVars>
      </dgm:prSet>
      <dgm:spPr/>
    </dgm:pt>
    <dgm:pt modelId="{6FBFDE02-7F9C-4BE9-877B-64DE587DEE96}" type="pres">
      <dgm:prSet presAssocID="{AB55A1E8-F2E5-41C7-A50E-6D5D664372B3}" presName="childTextHidden" presStyleLbl="bgAccFollowNode1" presStyleIdx="0" presStyleCnt="3"/>
      <dgm:spPr/>
    </dgm:pt>
    <dgm:pt modelId="{A6DC082F-8654-4AB9-AB7C-22004908C203}" type="pres">
      <dgm:prSet presAssocID="{AB55A1E8-F2E5-41C7-A50E-6D5D664372B3}" presName="parentText" presStyleLbl="node1" presStyleIdx="0" presStyleCnt="3">
        <dgm:presLayoutVars>
          <dgm:chMax val="1"/>
          <dgm:bulletEnabled val="1"/>
        </dgm:presLayoutVars>
      </dgm:prSet>
      <dgm:spPr/>
    </dgm:pt>
    <dgm:pt modelId="{0E7E5BB8-5610-4B85-9C7B-968CA298FA7E}" type="pres">
      <dgm:prSet presAssocID="{AB55A1E8-F2E5-41C7-A50E-6D5D664372B3}" presName="aSpace" presStyleCnt="0"/>
      <dgm:spPr/>
    </dgm:pt>
    <dgm:pt modelId="{92DAB61A-4514-4DBF-8C56-42EAE2FB077B}" type="pres">
      <dgm:prSet presAssocID="{2408B666-5644-4BC9-9E61-FF7BEB19DB3B}" presName="compNode" presStyleCnt="0"/>
      <dgm:spPr/>
    </dgm:pt>
    <dgm:pt modelId="{A1B97F8D-E20E-424C-8497-3959677151EC}" type="pres">
      <dgm:prSet presAssocID="{2408B666-5644-4BC9-9E61-FF7BEB19DB3B}" presName="noGeometry" presStyleCnt="0"/>
      <dgm:spPr/>
    </dgm:pt>
    <dgm:pt modelId="{F0052FEE-4189-47F1-922C-BACE78EEE67E}" type="pres">
      <dgm:prSet presAssocID="{2408B666-5644-4BC9-9E61-FF7BEB19DB3B}" presName="childTextVisible" presStyleLbl="bgAccFollowNode1" presStyleIdx="1" presStyleCnt="3">
        <dgm:presLayoutVars>
          <dgm:bulletEnabled val="1"/>
        </dgm:presLayoutVars>
      </dgm:prSet>
      <dgm:spPr/>
    </dgm:pt>
    <dgm:pt modelId="{214868D1-92F4-4D20-A14F-6D55FB65A8D6}" type="pres">
      <dgm:prSet presAssocID="{2408B666-5644-4BC9-9E61-FF7BEB19DB3B}" presName="childTextHidden" presStyleLbl="bgAccFollowNode1" presStyleIdx="1" presStyleCnt="3"/>
      <dgm:spPr/>
    </dgm:pt>
    <dgm:pt modelId="{271FF4E1-7A53-4BC7-90C3-FD3FA3DCF893}" type="pres">
      <dgm:prSet presAssocID="{2408B666-5644-4BC9-9E61-FF7BEB19DB3B}" presName="parentText" presStyleLbl="node1" presStyleIdx="1" presStyleCnt="3">
        <dgm:presLayoutVars>
          <dgm:chMax val="1"/>
          <dgm:bulletEnabled val="1"/>
        </dgm:presLayoutVars>
      </dgm:prSet>
      <dgm:spPr/>
    </dgm:pt>
    <dgm:pt modelId="{D1231847-CA1F-4BC8-B7FD-54AE9448AF2D}" type="pres">
      <dgm:prSet presAssocID="{2408B666-5644-4BC9-9E61-FF7BEB19DB3B}" presName="aSpace" presStyleCnt="0"/>
      <dgm:spPr/>
    </dgm:pt>
    <dgm:pt modelId="{E218C507-8F1B-4F22-A0D8-61FDE727D38E}" type="pres">
      <dgm:prSet presAssocID="{6F05DBC2-2407-477C-898F-21162187ED7A}" presName="compNode" presStyleCnt="0"/>
      <dgm:spPr/>
    </dgm:pt>
    <dgm:pt modelId="{D13E538A-289A-4B63-BE9D-DEB5A73A4A7B}" type="pres">
      <dgm:prSet presAssocID="{6F05DBC2-2407-477C-898F-21162187ED7A}" presName="noGeometry" presStyleCnt="0"/>
      <dgm:spPr/>
    </dgm:pt>
    <dgm:pt modelId="{8ACEAB83-13E2-45F3-917F-7BD79C628F91}" type="pres">
      <dgm:prSet presAssocID="{6F05DBC2-2407-477C-898F-21162187ED7A}" presName="childTextVisible" presStyleLbl="bgAccFollowNode1" presStyleIdx="2" presStyleCnt="3">
        <dgm:presLayoutVars>
          <dgm:bulletEnabled val="1"/>
        </dgm:presLayoutVars>
      </dgm:prSet>
      <dgm:spPr/>
    </dgm:pt>
    <dgm:pt modelId="{D2228F76-B9C6-4A0D-9EC6-F4F9506AC151}" type="pres">
      <dgm:prSet presAssocID="{6F05DBC2-2407-477C-898F-21162187ED7A}" presName="childTextHidden" presStyleLbl="bgAccFollowNode1" presStyleIdx="2" presStyleCnt="3"/>
      <dgm:spPr/>
    </dgm:pt>
    <dgm:pt modelId="{1D84CE67-5371-4B9C-99C1-56AA04D801CE}" type="pres">
      <dgm:prSet presAssocID="{6F05DBC2-2407-477C-898F-21162187ED7A}" presName="parentText" presStyleLbl="node1" presStyleIdx="2" presStyleCnt="3">
        <dgm:presLayoutVars>
          <dgm:chMax val="1"/>
          <dgm:bulletEnabled val="1"/>
        </dgm:presLayoutVars>
      </dgm:prSet>
      <dgm:spPr/>
    </dgm:pt>
  </dgm:ptLst>
  <dgm:cxnLst>
    <dgm:cxn modelId="{7D78B508-423A-4C97-89C1-289FC29DCED8}" type="presOf" srcId="{279251B8-45B7-4D0F-9A51-A0D41A2B35C8}" destId="{0788C0BC-24CA-4A5E-B8ED-17E4705D9D69}" srcOrd="0" destOrd="0" presId="urn:microsoft.com/office/officeart/2005/8/layout/hProcess6"/>
    <dgm:cxn modelId="{B1D4930C-88E1-4924-8DBF-00B92774B5F8}" type="presOf" srcId="{592BA8F3-7EE3-4810-96B1-AF079FD3AF9F}" destId="{D2228F76-B9C6-4A0D-9EC6-F4F9506AC151}" srcOrd="1" destOrd="1" presId="urn:microsoft.com/office/officeart/2005/8/layout/hProcess6"/>
    <dgm:cxn modelId="{E37E390E-C0D8-4B82-B3F8-289AB48981FE}" type="presOf" srcId="{FE3BEB0D-360B-40C1-BDFA-A54127F61E52}" destId="{8ACEAB83-13E2-45F3-917F-7BD79C628F91}" srcOrd="0" destOrd="0" presId="urn:microsoft.com/office/officeart/2005/8/layout/hProcess6"/>
    <dgm:cxn modelId="{AB6FB813-13FD-4420-90B9-A99ACFEDDC66}" srcId="{6F05DBC2-2407-477C-898F-21162187ED7A}" destId="{592BA8F3-7EE3-4810-96B1-AF079FD3AF9F}" srcOrd="1" destOrd="0" parTransId="{59D5B502-B80E-4E5D-B4BD-EE883B6F92F7}" sibTransId="{D8116EC3-D935-4788-BD35-4251151FA22C}"/>
    <dgm:cxn modelId="{F384DF22-FE5E-4EFD-9F33-F936C13AAB4D}" type="presOf" srcId="{64A667F9-4CB7-4403-9E4D-6B55A55652FB}" destId="{214868D1-92F4-4D20-A14F-6D55FB65A8D6}" srcOrd="1" destOrd="0" presId="urn:microsoft.com/office/officeart/2005/8/layout/hProcess6"/>
    <dgm:cxn modelId="{9FC7A23D-49D0-4570-8841-92B5D7EF0F4C}" type="presOf" srcId="{C3EF6FE7-4155-466F-8106-F2DD853B0E75}" destId="{8ACEAB83-13E2-45F3-917F-7BD79C628F91}" srcOrd="0" destOrd="2" presId="urn:microsoft.com/office/officeart/2005/8/layout/hProcess6"/>
    <dgm:cxn modelId="{D87CCE60-F638-4FB8-8818-203AD8CE72A2}" type="presOf" srcId="{C3EF6FE7-4155-466F-8106-F2DD853B0E75}" destId="{D2228F76-B9C6-4A0D-9EC6-F4F9506AC151}" srcOrd="1" destOrd="2" presId="urn:microsoft.com/office/officeart/2005/8/layout/hProcess6"/>
    <dgm:cxn modelId="{2924BB46-78DF-4C2C-AFE2-D3C4485697A7}" type="presOf" srcId="{279251B8-45B7-4D0F-9A51-A0D41A2B35C8}" destId="{6FBFDE02-7F9C-4BE9-877B-64DE587DEE96}" srcOrd="1" destOrd="0" presId="urn:microsoft.com/office/officeart/2005/8/layout/hProcess6"/>
    <dgm:cxn modelId="{E5960449-D1BA-4DE5-8EE4-EE409AD3EC79}" type="presOf" srcId="{64A667F9-4CB7-4403-9E4D-6B55A55652FB}" destId="{F0052FEE-4189-47F1-922C-BACE78EEE67E}" srcOrd="0" destOrd="0" presId="urn:microsoft.com/office/officeart/2005/8/layout/hProcess6"/>
    <dgm:cxn modelId="{160C2551-948A-4BB9-AA22-7CADCB1CFB6D}" type="presOf" srcId="{FE3BEB0D-360B-40C1-BDFA-A54127F61E52}" destId="{D2228F76-B9C6-4A0D-9EC6-F4F9506AC151}" srcOrd="1" destOrd="0" presId="urn:microsoft.com/office/officeart/2005/8/layout/hProcess6"/>
    <dgm:cxn modelId="{CB8A8752-A45F-468F-A17E-993486BDA9B5}" srcId="{2408B666-5644-4BC9-9E61-FF7BEB19DB3B}" destId="{64A667F9-4CB7-4403-9E4D-6B55A55652FB}" srcOrd="0" destOrd="0" parTransId="{BFAA9C66-FD16-4EFE-942C-02CEE9F238DB}" sibTransId="{AC4D5363-8AD4-4489-91E7-D3271FC869CE}"/>
    <dgm:cxn modelId="{BC3F0457-F883-43E8-B440-8748C218AD71}" type="presOf" srcId="{A0706B8D-5A5F-4181-9F3C-571CF549BEE5}" destId="{D2228F76-B9C6-4A0D-9EC6-F4F9506AC151}" srcOrd="1" destOrd="3" presId="urn:microsoft.com/office/officeart/2005/8/layout/hProcess6"/>
    <dgm:cxn modelId="{B8A1857B-08D0-48AD-AE36-FF222C012CE1}" srcId="{6F05DBC2-2407-477C-898F-21162187ED7A}" destId="{FE3BEB0D-360B-40C1-BDFA-A54127F61E52}" srcOrd="0" destOrd="0" parTransId="{D5E5829A-DB20-40A9-9F9A-725894F76C27}" sibTransId="{F31C897A-21D1-4F4A-B57E-0024CC540DE5}"/>
    <dgm:cxn modelId="{2D04C47E-DEFB-4226-AA8F-086FC184BB3B}" type="presOf" srcId="{DE3E7E4D-E953-4193-A591-DCF2F80D4606}" destId="{71684780-C67B-4EA5-AF06-13FB724ADDAF}" srcOrd="0" destOrd="0" presId="urn:microsoft.com/office/officeart/2005/8/layout/hProcess6"/>
    <dgm:cxn modelId="{06CE0284-72B2-443C-8FA1-AB40FC9D9075}" type="presOf" srcId="{2408B666-5644-4BC9-9E61-FF7BEB19DB3B}" destId="{271FF4E1-7A53-4BC7-90C3-FD3FA3DCF893}" srcOrd="0" destOrd="0" presId="urn:microsoft.com/office/officeart/2005/8/layout/hProcess6"/>
    <dgm:cxn modelId="{AFB9EE8A-1AF6-49A8-9338-4855FEDBD514}" srcId="{6F05DBC2-2407-477C-898F-21162187ED7A}" destId="{A0706B8D-5A5F-4181-9F3C-571CF549BEE5}" srcOrd="3" destOrd="0" parTransId="{BC79F70D-B9F0-4507-9FE7-38FA7913269F}" sibTransId="{08DB1AF0-736C-478B-A369-06980B793827}"/>
    <dgm:cxn modelId="{6488D090-2271-4820-8550-F71287D5B69B}" type="presOf" srcId="{A0706B8D-5A5F-4181-9F3C-571CF549BEE5}" destId="{8ACEAB83-13E2-45F3-917F-7BD79C628F91}" srcOrd="0" destOrd="3" presId="urn:microsoft.com/office/officeart/2005/8/layout/hProcess6"/>
    <dgm:cxn modelId="{085F20A4-02CD-4AF5-8750-C726F383885B}" type="presOf" srcId="{6F05DBC2-2407-477C-898F-21162187ED7A}" destId="{1D84CE67-5371-4B9C-99C1-56AA04D801CE}" srcOrd="0" destOrd="0" presId="urn:microsoft.com/office/officeart/2005/8/layout/hProcess6"/>
    <dgm:cxn modelId="{516961AF-DEDE-49FB-AA4B-395B614533C2}" type="presOf" srcId="{AB55A1E8-F2E5-41C7-A50E-6D5D664372B3}" destId="{A6DC082F-8654-4AB9-AB7C-22004908C203}" srcOrd="0" destOrd="0" presId="urn:microsoft.com/office/officeart/2005/8/layout/hProcess6"/>
    <dgm:cxn modelId="{B2B932B2-F107-4AC3-AAD3-02D0E4FF6166}" srcId="{DE3E7E4D-E953-4193-A591-DCF2F80D4606}" destId="{AB55A1E8-F2E5-41C7-A50E-6D5D664372B3}" srcOrd="0" destOrd="0" parTransId="{C8EE490D-FA48-4D41-9722-F45A6DA40161}" sibTransId="{508E5F3A-3DF1-4CB9-8D28-0F8E473A3D2B}"/>
    <dgm:cxn modelId="{5111A4B9-D95B-474A-A0D5-B477F3C9133A}" srcId="{DE3E7E4D-E953-4193-A591-DCF2F80D4606}" destId="{6F05DBC2-2407-477C-898F-21162187ED7A}" srcOrd="2" destOrd="0" parTransId="{01A99937-8D90-4DB2-BBBA-61625A09E969}" sibTransId="{5D87FBD7-D610-4116-B16E-2B85F2840CD3}"/>
    <dgm:cxn modelId="{5A70ACD9-767F-4A0F-B6BF-FCE582FF166B}" srcId="{6F05DBC2-2407-477C-898F-21162187ED7A}" destId="{C3EF6FE7-4155-466F-8106-F2DD853B0E75}" srcOrd="2" destOrd="0" parTransId="{67068D4D-F864-4C88-8ADA-6B0D771F6E9E}" sibTransId="{6F91F138-EEE6-4225-B787-0167A2B282B2}"/>
    <dgm:cxn modelId="{798909DA-01CF-4E41-9EBB-5616C951F418}" type="presOf" srcId="{592BA8F3-7EE3-4810-96B1-AF079FD3AF9F}" destId="{8ACEAB83-13E2-45F3-917F-7BD79C628F91}" srcOrd="0" destOrd="1" presId="urn:microsoft.com/office/officeart/2005/8/layout/hProcess6"/>
    <dgm:cxn modelId="{3858FAE5-C81A-4C1A-8E4C-328885735A11}" srcId="{DE3E7E4D-E953-4193-A591-DCF2F80D4606}" destId="{2408B666-5644-4BC9-9E61-FF7BEB19DB3B}" srcOrd="1" destOrd="0" parTransId="{956E5C33-0516-42E6-9C62-AB15A10340FC}" sibTransId="{26BAD7E9-DDC8-4890-B9D1-67BA787F3C51}"/>
    <dgm:cxn modelId="{507CECEF-C559-4B28-98E3-2F52C925E397}" srcId="{AB55A1E8-F2E5-41C7-A50E-6D5D664372B3}" destId="{279251B8-45B7-4D0F-9A51-A0D41A2B35C8}" srcOrd="0" destOrd="0" parTransId="{4653BDCC-591D-4380-A7A7-3213BA917D0D}" sibTransId="{083A532E-A9E7-4BD7-8220-5AFB12F25EAF}"/>
    <dgm:cxn modelId="{6F4B0424-6C12-426F-9CAB-882625384BB3}" type="presParOf" srcId="{71684780-C67B-4EA5-AF06-13FB724ADDAF}" destId="{A2C6A39F-F369-4732-8601-EDC848ED7FA3}" srcOrd="0" destOrd="0" presId="urn:microsoft.com/office/officeart/2005/8/layout/hProcess6"/>
    <dgm:cxn modelId="{D8B89B17-7F22-428B-859C-8B4947751282}" type="presParOf" srcId="{A2C6A39F-F369-4732-8601-EDC848ED7FA3}" destId="{F70ED35E-3D18-46CA-BCC6-4037AD1761EB}" srcOrd="0" destOrd="0" presId="urn:microsoft.com/office/officeart/2005/8/layout/hProcess6"/>
    <dgm:cxn modelId="{BE899C03-3DFC-43A5-AC03-96DCF1665291}" type="presParOf" srcId="{A2C6A39F-F369-4732-8601-EDC848ED7FA3}" destId="{0788C0BC-24CA-4A5E-B8ED-17E4705D9D69}" srcOrd="1" destOrd="0" presId="urn:microsoft.com/office/officeart/2005/8/layout/hProcess6"/>
    <dgm:cxn modelId="{ABB87F69-9414-4215-B52C-1E9F7CA02C73}" type="presParOf" srcId="{A2C6A39F-F369-4732-8601-EDC848ED7FA3}" destId="{6FBFDE02-7F9C-4BE9-877B-64DE587DEE96}" srcOrd="2" destOrd="0" presId="urn:microsoft.com/office/officeart/2005/8/layout/hProcess6"/>
    <dgm:cxn modelId="{65A60091-37BE-46E2-B312-61AD6C64C3D4}" type="presParOf" srcId="{A2C6A39F-F369-4732-8601-EDC848ED7FA3}" destId="{A6DC082F-8654-4AB9-AB7C-22004908C203}" srcOrd="3" destOrd="0" presId="urn:microsoft.com/office/officeart/2005/8/layout/hProcess6"/>
    <dgm:cxn modelId="{0FD826CB-EBC4-4464-9931-5726E7BA8DC0}" type="presParOf" srcId="{71684780-C67B-4EA5-AF06-13FB724ADDAF}" destId="{0E7E5BB8-5610-4B85-9C7B-968CA298FA7E}" srcOrd="1" destOrd="0" presId="urn:microsoft.com/office/officeart/2005/8/layout/hProcess6"/>
    <dgm:cxn modelId="{4922AAC2-8D76-4D78-A799-DD700281ABEC}" type="presParOf" srcId="{71684780-C67B-4EA5-AF06-13FB724ADDAF}" destId="{92DAB61A-4514-4DBF-8C56-42EAE2FB077B}" srcOrd="2" destOrd="0" presId="urn:microsoft.com/office/officeart/2005/8/layout/hProcess6"/>
    <dgm:cxn modelId="{64161DDD-DC6A-4A6E-BBF1-2C6C15FEDF3D}" type="presParOf" srcId="{92DAB61A-4514-4DBF-8C56-42EAE2FB077B}" destId="{A1B97F8D-E20E-424C-8497-3959677151EC}" srcOrd="0" destOrd="0" presId="urn:microsoft.com/office/officeart/2005/8/layout/hProcess6"/>
    <dgm:cxn modelId="{B5224786-406C-4A43-9117-F87EA0A0003D}" type="presParOf" srcId="{92DAB61A-4514-4DBF-8C56-42EAE2FB077B}" destId="{F0052FEE-4189-47F1-922C-BACE78EEE67E}" srcOrd="1" destOrd="0" presId="urn:microsoft.com/office/officeart/2005/8/layout/hProcess6"/>
    <dgm:cxn modelId="{3ACC2220-802C-4A11-8528-2A3E7E12551E}" type="presParOf" srcId="{92DAB61A-4514-4DBF-8C56-42EAE2FB077B}" destId="{214868D1-92F4-4D20-A14F-6D55FB65A8D6}" srcOrd="2" destOrd="0" presId="urn:microsoft.com/office/officeart/2005/8/layout/hProcess6"/>
    <dgm:cxn modelId="{D1043B70-479B-4890-9AC8-5EE83113BF85}" type="presParOf" srcId="{92DAB61A-4514-4DBF-8C56-42EAE2FB077B}" destId="{271FF4E1-7A53-4BC7-90C3-FD3FA3DCF893}" srcOrd="3" destOrd="0" presId="urn:microsoft.com/office/officeart/2005/8/layout/hProcess6"/>
    <dgm:cxn modelId="{F83FC54E-9D81-4E7D-89C6-8BEC6DC200FE}" type="presParOf" srcId="{71684780-C67B-4EA5-AF06-13FB724ADDAF}" destId="{D1231847-CA1F-4BC8-B7FD-54AE9448AF2D}" srcOrd="3" destOrd="0" presId="urn:microsoft.com/office/officeart/2005/8/layout/hProcess6"/>
    <dgm:cxn modelId="{885CDBD5-DAA9-4DB8-9F55-9CA4E3986A5B}" type="presParOf" srcId="{71684780-C67B-4EA5-AF06-13FB724ADDAF}" destId="{E218C507-8F1B-4F22-A0D8-61FDE727D38E}" srcOrd="4" destOrd="0" presId="urn:microsoft.com/office/officeart/2005/8/layout/hProcess6"/>
    <dgm:cxn modelId="{2030F442-9B4E-446D-9364-8D7D2A18A72A}" type="presParOf" srcId="{E218C507-8F1B-4F22-A0D8-61FDE727D38E}" destId="{D13E538A-289A-4B63-BE9D-DEB5A73A4A7B}" srcOrd="0" destOrd="0" presId="urn:microsoft.com/office/officeart/2005/8/layout/hProcess6"/>
    <dgm:cxn modelId="{19F50C68-2689-459F-98F3-354ECE9CD198}" type="presParOf" srcId="{E218C507-8F1B-4F22-A0D8-61FDE727D38E}" destId="{8ACEAB83-13E2-45F3-917F-7BD79C628F91}" srcOrd="1" destOrd="0" presId="urn:microsoft.com/office/officeart/2005/8/layout/hProcess6"/>
    <dgm:cxn modelId="{EBE2D7E4-16D9-4754-94FD-F04CE6C3DAF9}" type="presParOf" srcId="{E218C507-8F1B-4F22-A0D8-61FDE727D38E}" destId="{D2228F76-B9C6-4A0D-9EC6-F4F9506AC151}" srcOrd="2" destOrd="0" presId="urn:microsoft.com/office/officeart/2005/8/layout/hProcess6"/>
    <dgm:cxn modelId="{C56E9F5E-2FEA-4F31-A9DF-AE6C50D6B375}" type="presParOf" srcId="{E218C507-8F1B-4F22-A0D8-61FDE727D38E}" destId="{1D84CE67-5371-4B9C-99C1-56AA04D801CE}" srcOrd="3" destOrd="0" presId="urn:microsoft.com/office/officeart/2005/8/layout/hProcess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92999-44EA-40FA-934D-15DFDEDDCCD5}" type="doc">
      <dgm:prSet loTypeId="urn:microsoft.com/office/officeart/2005/8/layout/matrix2" loCatId="matrix" qsTypeId="urn:microsoft.com/office/officeart/2005/8/quickstyle/simple1#3" qsCatId="simple" csTypeId="urn:microsoft.com/office/officeart/2005/8/colors/accent1_2#3" csCatId="accent1" phldr="1"/>
      <dgm:spPr/>
      <dgm:t>
        <a:bodyPr/>
        <a:lstStyle/>
        <a:p>
          <a:endParaRPr lang="zh-CN" altLang="en-US"/>
        </a:p>
      </dgm:t>
    </dgm:pt>
    <dgm:pt modelId="{39643903-7BA4-427E-9E66-E5B1F1622B45}">
      <dgm:prSet phldrT="[文本]"/>
      <dgm:spPr/>
      <dgm:t>
        <a:bodyPr/>
        <a:lstStyle/>
        <a:p>
          <a:r>
            <a:rPr lang="zh-CN" altLang="en-US" dirty="0"/>
            <a:t>防虫</a:t>
          </a:r>
          <a:endParaRPr lang="en-US" altLang="zh-CN" dirty="0"/>
        </a:p>
        <a:p>
          <a:r>
            <a:rPr lang="zh-CN" altLang="en-US" dirty="0"/>
            <a:t>灭鼠</a:t>
          </a:r>
        </a:p>
      </dgm:t>
    </dgm:pt>
    <dgm:pt modelId="{A0963C4C-17CC-4DF8-9D2C-329ADDBA4617}" cxnId="{FD77AF08-2F10-4085-BB86-8DAA038E6B76}" type="parTrans">
      <dgm:prSet/>
      <dgm:spPr/>
      <dgm:t>
        <a:bodyPr/>
        <a:lstStyle/>
        <a:p>
          <a:endParaRPr lang="zh-CN" altLang="en-US"/>
        </a:p>
      </dgm:t>
    </dgm:pt>
    <dgm:pt modelId="{C67196CA-971B-4212-89C4-58C3E929D038}" cxnId="{FD77AF08-2F10-4085-BB86-8DAA038E6B76}" type="sibTrans">
      <dgm:prSet/>
      <dgm:spPr/>
      <dgm:t>
        <a:bodyPr/>
        <a:lstStyle/>
        <a:p>
          <a:endParaRPr lang="zh-CN" altLang="en-US"/>
        </a:p>
      </dgm:t>
    </dgm:pt>
    <dgm:pt modelId="{3C5B6D4C-9D70-4840-AF89-B1CC04E97C61}">
      <dgm:prSet phldrT="[文本]"/>
      <dgm:spPr/>
      <dgm:t>
        <a:bodyPr/>
        <a:lstStyle/>
        <a:p>
          <a:r>
            <a:rPr lang="zh-CN" altLang="en-US" dirty="0"/>
            <a:t>制度</a:t>
          </a:r>
          <a:endParaRPr lang="en-US" altLang="zh-CN" dirty="0"/>
        </a:p>
        <a:p>
          <a:r>
            <a:rPr lang="zh-CN" altLang="en-US" dirty="0"/>
            <a:t>规范</a:t>
          </a:r>
        </a:p>
      </dgm:t>
    </dgm:pt>
    <dgm:pt modelId="{356F3C82-9016-4551-BCED-1457D6D4BA47}" cxnId="{53C84CEA-A8AB-4C24-965D-1CA7289E5507}" type="parTrans">
      <dgm:prSet/>
      <dgm:spPr/>
      <dgm:t>
        <a:bodyPr/>
        <a:lstStyle/>
        <a:p>
          <a:endParaRPr lang="zh-CN" altLang="en-US"/>
        </a:p>
      </dgm:t>
    </dgm:pt>
    <dgm:pt modelId="{21C1CCD1-F570-4D22-B03E-58977F785017}" cxnId="{53C84CEA-A8AB-4C24-965D-1CA7289E5507}" type="sibTrans">
      <dgm:prSet/>
      <dgm:spPr/>
      <dgm:t>
        <a:bodyPr/>
        <a:lstStyle/>
        <a:p>
          <a:endParaRPr lang="zh-CN" altLang="en-US"/>
        </a:p>
      </dgm:t>
    </dgm:pt>
    <dgm:pt modelId="{2DD61FB1-6A59-4F73-88C1-EB5C5CCA5BE6}">
      <dgm:prSet phldrT="[文本]"/>
      <dgm:spPr/>
      <dgm:t>
        <a:bodyPr/>
        <a:lstStyle/>
        <a:p>
          <a:r>
            <a:rPr lang="zh-CN" altLang="en-US" dirty="0"/>
            <a:t>人员</a:t>
          </a:r>
          <a:endParaRPr lang="en-US" altLang="zh-CN" dirty="0"/>
        </a:p>
        <a:p>
          <a:r>
            <a:rPr lang="zh-CN" altLang="en-US" dirty="0"/>
            <a:t>防护</a:t>
          </a:r>
        </a:p>
      </dgm:t>
    </dgm:pt>
    <dgm:pt modelId="{D2DA1385-9F79-42E6-99DA-CD7D6A094FD8}" cxnId="{DED6E9F6-407E-44F4-854F-D2262FAD5EBA}" type="parTrans">
      <dgm:prSet/>
      <dgm:spPr/>
      <dgm:t>
        <a:bodyPr/>
        <a:lstStyle/>
        <a:p>
          <a:endParaRPr lang="zh-CN" altLang="en-US"/>
        </a:p>
      </dgm:t>
    </dgm:pt>
    <dgm:pt modelId="{657C45AE-71FB-42AC-958D-9619EF2D3DD3}" cxnId="{DED6E9F6-407E-44F4-854F-D2262FAD5EBA}" type="sibTrans">
      <dgm:prSet/>
      <dgm:spPr/>
      <dgm:t>
        <a:bodyPr/>
        <a:lstStyle/>
        <a:p>
          <a:endParaRPr lang="zh-CN" altLang="en-US"/>
        </a:p>
      </dgm:t>
    </dgm:pt>
    <dgm:pt modelId="{D3894227-A40F-4736-84B9-02B75D043FF8}">
      <dgm:prSet phldrT="[文本]"/>
      <dgm:spPr/>
      <dgm:t>
        <a:bodyPr/>
        <a:lstStyle/>
        <a:p>
          <a:r>
            <a:rPr lang="zh-CN" altLang="en-US" dirty="0"/>
            <a:t>操作</a:t>
          </a:r>
          <a:endParaRPr lang="en-US" altLang="zh-CN" dirty="0"/>
        </a:p>
        <a:p>
          <a:r>
            <a:rPr lang="zh-CN" altLang="en-US" dirty="0"/>
            <a:t>消毒</a:t>
          </a:r>
        </a:p>
      </dgm:t>
    </dgm:pt>
    <dgm:pt modelId="{4D3C26E6-E018-4A73-81AB-45066B828CC3}" cxnId="{59E176A1-1428-401D-BE95-A64BCDC4CF6E}" type="parTrans">
      <dgm:prSet/>
      <dgm:spPr/>
      <dgm:t>
        <a:bodyPr/>
        <a:lstStyle/>
        <a:p>
          <a:endParaRPr lang="zh-CN" altLang="en-US"/>
        </a:p>
      </dgm:t>
    </dgm:pt>
    <dgm:pt modelId="{0309767E-B513-4BBC-904E-08002545891F}" cxnId="{59E176A1-1428-401D-BE95-A64BCDC4CF6E}" type="sibTrans">
      <dgm:prSet/>
      <dgm:spPr/>
      <dgm:t>
        <a:bodyPr/>
        <a:lstStyle/>
        <a:p>
          <a:endParaRPr lang="zh-CN" altLang="en-US"/>
        </a:p>
      </dgm:t>
    </dgm:pt>
    <dgm:pt modelId="{36CEF84F-DF3C-4B67-9658-2D6F5E819429}" type="pres">
      <dgm:prSet presAssocID="{8F192999-44EA-40FA-934D-15DFDEDDCCD5}" presName="matrix" presStyleCnt="0">
        <dgm:presLayoutVars>
          <dgm:chMax val="1"/>
          <dgm:dir/>
          <dgm:resizeHandles val="exact"/>
        </dgm:presLayoutVars>
      </dgm:prSet>
      <dgm:spPr/>
    </dgm:pt>
    <dgm:pt modelId="{2F0B0B67-084E-47C3-A7C6-F9B14F9EBE07}" type="pres">
      <dgm:prSet presAssocID="{8F192999-44EA-40FA-934D-15DFDEDDCCD5}" presName="axisShape" presStyleLbl="bgShp" presStyleIdx="0" presStyleCnt="1"/>
      <dgm:spPr/>
    </dgm:pt>
    <dgm:pt modelId="{AE07A3FE-80A9-4EE8-96FB-81556443E1DB}" type="pres">
      <dgm:prSet presAssocID="{8F192999-44EA-40FA-934D-15DFDEDDCCD5}" presName="rect1" presStyleLbl="node1" presStyleIdx="0" presStyleCnt="4">
        <dgm:presLayoutVars>
          <dgm:chMax val="0"/>
          <dgm:chPref val="0"/>
          <dgm:bulletEnabled val="1"/>
        </dgm:presLayoutVars>
      </dgm:prSet>
      <dgm:spPr/>
    </dgm:pt>
    <dgm:pt modelId="{E6E079DA-A563-477F-85C6-48B40EC49C28}" type="pres">
      <dgm:prSet presAssocID="{8F192999-44EA-40FA-934D-15DFDEDDCCD5}" presName="rect2" presStyleLbl="node1" presStyleIdx="1" presStyleCnt="4">
        <dgm:presLayoutVars>
          <dgm:chMax val="0"/>
          <dgm:chPref val="0"/>
          <dgm:bulletEnabled val="1"/>
        </dgm:presLayoutVars>
      </dgm:prSet>
      <dgm:spPr/>
    </dgm:pt>
    <dgm:pt modelId="{F5E0F8B9-F7C2-4D50-A02E-1DD22DD045D3}" type="pres">
      <dgm:prSet presAssocID="{8F192999-44EA-40FA-934D-15DFDEDDCCD5}" presName="rect3" presStyleLbl="node1" presStyleIdx="2" presStyleCnt="4">
        <dgm:presLayoutVars>
          <dgm:chMax val="0"/>
          <dgm:chPref val="0"/>
          <dgm:bulletEnabled val="1"/>
        </dgm:presLayoutVars>
      </dgm:prSet>
      <dgm:spPr/>
    </dgm:pt>
    <dgm:pt modelId="{89B05E31-6462-4A2C-B006-52FAF0D73298}" type="pres">
      <dgm:prSet presAssocID="{8F192999-44EA-40FA-934D-15DFDEDDCCD5}" presName="rect4" presStyleLbl="node1" presStyleIdx="3" presStyleCnt="4">
        <dgm:presLayoutVars>
          <dgm:chMax val="0"/>
          <dgm:chPref val="0"/>
          <dgm:bulletEnabled val="1"/>
        </dgm:presLayoutVars>
      </dgm:prSet>
      <dgm:spPr/>
    </dgm:pt>
  </dgm:ptLst>
  <dgm:cxnLst>
    <dgm:cxn modelId="{FD77AF08-2F10-4085-BB86-8DAA038E6B76}" srcId="{8F192999-44EA-40FA-934D-15DFDEDDCCD5}" destId="{39643903-7BA4-427E-9E66-E5B1F1622B45}" srcOrd="0" destOrd="0" parTransId="{A0963C4C-17CC-4DF8-9D2C-329ADDBA4617}" sibTransId="{C67196CA-971B-4212-89C4-58C3E929D038}"/>
    <dgm:cxn modelId="{45716D37-1A22-4A8E-9883-3E188B1492C5}" type="presOf" srcId="{2DD61FB1-6A59-4F73-88C1-EB5C5CCA5BE6}" destId="{F5E0F8B9-F7C2-4D50-A02E-1DD22DD045D3}" srcOrd="0" destOrd="0" presId="urn:microsoft.com/office/officeart/2005/8/layout/matrix2"/>
    <dgm:cxn modelId="{37917063-593C-461F-9B58-63DD2EE58723}" type="presOf" srcId="{39643903-7BA4-427E-9E66-E5B1F1622B45}" destId="{AE07A3FE-80A9-4EE8-96FB-81556443E1DB}" srcOrd="0" destOrd="0" presId="urn:microsoft.com/office/officeart/2005/8/layout/matrix2"/>
    <dgm:cxn modelId="{E8797059-B6CF-4DA4-ACBE-371F2C2E6AE4}" type="presOf" srcId="{3C5B6D4C-9D70-4840-AF89-B1CC04E97C61}" destId="{E6E079DA-A563-477F-85C6-48B40EC49C28}" srcOrd="0" destOrd="0" presId="urn:microsoft.com/office/officeart/2005/8/layout/matrix2"/>
    <dgm:cxn modelId="{59E176A1-1428-401D-BE95-A64BCDC4CF6E}" srcId="{8F192999-44EA-40FA-934D-15DFDEDDCCD5}" destId="{D3894227-A40F-4736-84B9-02B75D043FF8}" srcOrd="3" destOrd="0" parTransId="{4D3C26E6-E018-4A73-81AB-45066B828CC3}" sibTransId="{0309767E-B513-4BBC-904E-08002545891F}"/>
    <dgm:cxn modelId="{A0F82FD1-AEE9-485A-965D-4F7DC7FE7E1C}" type="presOf" srcId="{D3894227-A40F-4736-84B9-02B75D043FF8}" destId="{89B05E31-6462-4A2C-B006-52FAF0D73298}" srcOrd="0" destOrd="0" presId="urn:microsoft.com/office/officeart/2005/8/layout/matrix2"/>
    <dgm:cxn modelId="{A439FCE4-1C4F-4A57-B355-AFCBB4751165}" type="presOf" srcId="{8F192999-44EA-40FA-934D-15DFDEDDCCD5}" destId="{36CEF84F-DF3C-4B67-9658-2D6F5E819429}" srcOrd="0" destOrd="0" presId="urn:microsoft.com/office/officeart/2005/8/layout/matrix2"/>
    <dgm:cxn modelId="{53C84CEA-A8AB-4C24-965D-1CA7289E5507}" srcId="{8F192999-44EA-40FA-934D-15DFDEDDCCD5}" destId="{3C5B6D4C-9D70-4840-AF89-B1CC04E97C61}" srcOrd="1" destOrd="0" parTransId="{356F3C82-9016-4551-BCED-1457D6D4BA47}" sibTransId="{21C1CCD1-F570-4D22-B03E-58977F785017}"/>
    <dgm:cxn modelId="{DED6E9F6-407E-44F4-854F-D2262FAD5EBA}" srcId="{8F192999-44EA-40FA-934D-15DFDEDDCCD5}" destId="{2DD61FB1-6A59-4F73-88C1-EB5C5CCA5BE6}" srcOrd="2" destOrd="0" parTransId="{D2DA1385-9F79-42E6-99DA-CD7D6A094FD8}" sibTransId="{657C45AE-71FB-42AC-958D-9619EF2D3DD3}"/>
    <dgm:cxn modelId="{64AD398B-D001-4CFF-BB29-34B3101ED1A5}" type="presParOf" srcId="{36CEF84F-DF3C-4B67-9658-2D6F5E819429}" destId="{2F0B0B67-084E-47C3-A7C6-F9B14F9EBE07}" srcOrd="0" destOrd="0" presId="urn:microsoft.com/office/officeart/2005/8/layout/matrix2"/>
    <dgm:cxn modelId="{EBF070B8-BEF5-40A0-A605-A5A8322FE06C}" type="presParOf" srcId="{36CEF84F-DF3C-4B67-9658-2D6F5E819429}" destId="{AE07A3FE-80A9-4EE8-96FB-81556443E1DB}" srcOrd="1" destOrd="0" presId="urn:microsoft.com/office/officeart/2005/8/layout/matrix2"/>
    <dgm:cxn modelId="{B47EE319-5201-4198-A761-F28C016337BD}" type="presParOf" srcId="{36CEF84F-DF3C-4B67-9658-2D6F5E819429}" destId="{E6E079DA-A563-477F-85C6-48B40EC49C28}" srcOrd="2" destOrd="0" presId="urn:microsoft.com/office/officeart/2005/8/layout/matrix2"/>
    <dgm:cxn modelId="{7E4D74CF-A3A4-4887-9B9C-64A0F315BDD7}" type="presParOf" srcId="{36CEF84F-DF3C-4B67-9658-2D6F5E819429}" destId="{F5E0F8B9-F7C2-4D50-A02E-1DD22DD045D3}" srcOrd="3" destOrd="0" presId="urn:microsoft.com/office/officeart/2005/8/layout/matrix2"/>
    <dgm:cxn modelId="{B4A8D448-228C-4E7A-9F02-8A657EC59893}" type="presParOf" srcId="{36CEF84F-DF3C-4B67-9658-2D6F5E819429}" destId="{89B05E31-6462-4A2C-B006-52FAF0D73298}"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7C9EA-C0CB-4B9A-AD7F-997D87AC6827}" type="doc">
      <dgm:prSet loTypeId="urn:microsoft.com/office/officeart/2005/8/layout/radial4#1" loCatId="relationship" qsTypeId="urn:microsoft.com/office/officeart/2005/8/quickstyle/simple1#4" qsCatId="simple" csTypeId="urn:microsoft.com/office/officeart/2005/8/colors/accent1_2#4" csCatId="accent1" phldr="1"/>
      <dgm:spPr/>
      <dgm:t>
        <a:bodyPr/>
        <a:lstStyle/>
        <a:p>
          <a:endParaRPr lang="zh-CN" altLang="en-US"/>
        </a:p>
      </dgm:t>
    </dgm:pt>
    <dgm:pt modelId="{FA137FDB-51D3-405C-9F99-31516EFF8F8E}">
      <dgm:prSet phldrT="[文本]" custT="1"/>
      <dgm:spPr>
        <a:solidFill>
          <a:schemeClr val="accent1">
            <a:hueOff val="0"/>
            <a:satOff val="0"/>
            <a:lumOff val="0"/>
            <a:alpha val="79000"/>
          </a:schemeClr>
        </a:solidFill>
      </dgm:spPr>
      <dgm:t>
        <a:bodyPr/>
        <a:lstStyle/>
        <a:p>
          <a:r>
            <a:rPr lang="zh-CN" altLang="en-US" sz="3200" dirty="0">
              <a:latin typeface="微软雅黑" panose="020B0503020204020204" pitchFamily="34" charset="-122"/>
              <a:ea typeface="微软雅黑" panose="020B0503020204020204" pitchFamily="34" charset="-122"/>
            </a:rPr>
            <a:t>动物福利</a:t>
          </a:r>
        </a:p>
      </dgm:t>
    </dgm:pt>
    <dgm:pt modelId="{11E78928-0064-4B29-99BA-38181C8A3B2A}" cxnId="{D691E803-F591-4AE7-A106-8E3F01F97F39}" type="parTrans">
      <dgm:prSet/>
      <dgm:spPr/>
      <dgm:t>
        <a:bodyPr/>
        <a:lstStyle/>
        <a:p>
          <a:endParaRPr lang="zh-CN" altLang="en-US"/>
        </a:p>
      </dgm:t>
    </dgm:pt>
    <dgm:pt modelId="{F090EC9A-9DC6-4FDC-B755-5F1A6F5AD867}" cxnId="{D691E803-F591-4AE7-A106-8E3F01F97F39}" type="sibTrans">
      <dgm:prSet/>
      <dgm:spPr/>
      <dgm:t>
        <a:bodyPr/>
        <a:lstStyle/>
        <a:p>
          <a:endParaRPr lang="zh-CN" altLang="en-US"/>
        </a:p>
      </dgm:t>
    </dgm:pt>
    <dgm:pt modelId="{07379440-BA38-4180-83AD-4E8FC71E6B16}">
      <dgm:prSet phldrT="[文本]" custT="1"/>
      <dgm:spPr>
        <a:solidFill>
          <a:schemeClr val="bg2">
            <a:lumMod val="25000"/>
            <a:alpha val="85000"/>
          </a:schemeClr>
        </a:solidFill>
      </dgm:spPr>
      <dgm:t>
        <a:bodyPr/>
        <a:lstStyle/>
        <a:p>
          <a:r>
            <a:rPr lang="zh-CN" altLang="en-US" sz="3200" dirty="0">
              <a:latin typeface="微软雅黑" panose="020B0503020204020204" pitchFamily="34" charset="-122"/>
              <a:ea typeface="微软雅黑" panose="020B0503020204020204" pitchFamily="34" charset="-122"/>
            </a:rPr>
            <a:t>减少</a:t>
          </a:r>
        </a:p>
      </dgm:t>
    </dgm:pt>
    <dgm:pt modelId="{57F077CB-79E4-43FB-BD43-7CDB2D954418}" cxnId="{87D93D9C-A838-482B-A20B-6B4C7599EA1C}" type="parTrans">
      <dgm:prSet/>
      <dgm:spPr>
        <a:solidFill>
          <a:schemeClr val="accent1">
            <a:tint val="60000"/>
            <a:hueOff val="0"/>
            <a:satOff val="0"/>
            <a:lumOff val="0"/>
            <a:alpha val="63000"/>
          </a:schemeClr>
        </a:solidFill>
      </dgm:spPr>
      <dgm:t>
        <a:bodyPr/>
        <a:lstStyle/>
        <a:p>
          <a:endParaRPr lang="zh-CN" altLang="en-US"/>
        </a:p>
      </dgm:t>
    </dgm:pt>
    <dgm:pt modelId="{59CE9AD5-BDE0-48AF-8230-EECA94FA162A}" cxnId="{87D93D9C-A838-482B-A20B-6B4C7599EA1C}" type="sibTrans">
      <dgm:prSet/>
      <dgm:spPr/>
      <dgm:t>
        <a:bodyPr/>
        <a:lstStyle/>
        <a:p>
          <a:endParaRPr lang="zh-CN" altLang="en-US"/>
        </a:p>
      </dgm:t>
    </dgm:pt>
    <dgm:pt modelId="{97E13D8D-E6DF-46AD-9231-966C3E33209A}">
      <dgm:prSet phldrT="[文本]" custT="1"/>
      <dgm:spPr>
        <a:solidFill>
          <a:srgbClr val="00B050">
            <a:alpha val="81000"/>
          </a:srgbClr>
        </a:solidFill>
      </dgm:spPr>
      <dgm:t>
        <a:bodyPr/>
        <a:lstStyle/>
        <a:p>
          <a:r>
            <a:rPr lang="zh-CN" altLang="en-US" sz="3200" dirty="0">
              <a:latin typeface="微软雅黑" panose="020B0503020204020204" pitchFamily="34" charset="-122"/>
              <a:ea typeface="微软雅黑" panose="020B0503020204020204" pitchFamily="34" charset="-122"/>
            </a:rPr>
            <a:t>替代</a:t>
          </a:r>
        </a:p>
      </dgm:t>
    </dgm:pt>
    <dgm:pt modelId="{EB553AF8-051A-47DD-93A1-F5C95B2EF6F1}" cxnId="{FDF768A1-FEA7-414C-88E2-53744F5DCBD5}" type="parTrans">
      <dgm:prSet/>
      <dgm:spPr>
        <a:solidFill>
          <a:schemeClr val="accent1">
            <a:tint val="60000"/>
            <a:hueOff val="0"/>
            <a:satOff val="0"/>
            <a:lumOff val="0"/>
            <a:alpha val="61000"/>
          </a:schemeClr>
        </a:solidFill>
      </dgm:spPr>
      <dgm:t>
        <a:bodyPr/>
        <a:lstStyle/>
        <a:p>
          <a:endParaRPr lang="zh-CN" altLang="en-US"/>
        </a:p>
      </dgm:t>
    </dgm:pt>
    <dgm:pt modelId="{57C6930C-B7EA-4898-BF63-E0761870E49D}" cxnId="{FDF768A1-FEA7-414C-88E2-53744F5DCBD5}" type="sibTrans">
      <dgm:prSet/>
      <dgm:spPr/>
      <dgm:t>
        <a:bodyPr/>
        <a:lstStyle/>
        <a:p>
          <a:endParaRPr lang="zh-CN" altLang="en-US"/>
        </a:p>
      </dgm:t>
    </dgm:pt>
    <dgm:pt modelId="{033D5686-B333-4387-A9A9-682FC8D3F04C}">
      <dgm:prSet phldrT="[文本]" custT="1"/>
      <dgm:spPr>
        <a:solidFill>
          <a:schemeClr val="accent3">
            <a:lumMod val="75000"/>
          </a:schemeClr>
        </a:solidFill>
      </dgm:spPr>
      <dgm:t>
        <a:bodyPr/>
        <a:lstStyle/>
        <a:p>
          <a:r>
            <a:rPr lang="zh-CN" altLang="en-US" sz="3200" dirty="0">
              <a:latin typeface="微软雅黑" panose="020B0503020204020204" pitchFamily="34" charset="-122"/>
              <a:ea typeface="微软雅黑" panose="020B0503020204020204" pitchFamily="34" charset="-122"/>
            </a:rPr>
            <a:t>优化</a:t>
          </a:r>
        </a:p>
      </dgm:t>
    </dgm:pt>
    <dgm:pt modelId="{2CF236AE-F517-41DC-822B-2F176922E007}" cxnId="{4441F36A-E322-4801-94D3-C794396913A0}" type="parTrans">
      <dgm:prSet/>
      <dgm:spPr>
        <a:solidFill>
          <a:schemeClr val="accent1">
            <a:tint val="60000"/>
            <a:hueOff val="0"/>
            <a:satOff val="0"/>
            <a:lumOff val="0"/>
            <a:alpha val="62000"/>
          </a:schemeClr>
        </a:solidFill>
      </dgm:spPr>
      <dgm:t>
        <a:bodyPr/>
        <a:lstStyle/>
        <a:p>
          <a:endParaRPr lang="zh-CN" altLang="en-US"/>
        </a:p>
      </dgm:t>
    </dgm:pt>
    <dgm:pt modelId="{ABC8E7D1-E40D-4A12-A3DA-137CBB024CC6}" cxnId="{4441F36A-E322-4801-94D3-C794396913A0}" type="sibTrans">
      <dgm:prSet/>
      <dgm:spPr/>
      <dgm:t>
        <a:bodyPr/>
        <a:lstStyle/>
        <a:p>
          <a:endParaRPr lang="zh-CN" altLang="en-US"/>
        </a:p>
      </dgm:t>
    </dgm:pt>
    <dgm:pt modelId="{9B128698-8F73-49CD-8187-7384F49E459A}" type="pres">
      <dgm:prSet presAssocID="{67B7C9EA-C0CB-4B9A-AD7F-997D87AC6827}" presName="cycle" presStyleCnt="0">
        <dgm:presLayoutVars>
          <dgm:chMax val="1"/>
          <dgm:dir/>
          <dgm:animLvl val="ctr"/>
          <dgm:resizeHandles val="exact"/>
        </dgm:presLayoutVars>
      </dgm:prSet>
      <dgm:spPr/>
    </dgm:pt>
    <dgm:pt modelId="{E82C7900-F78B-466A-95E0-1FD80089B711}" type="pres">
      <dgm:prSet presAssocID="{FA137FDB-51D3-405C-9F99-31516EFF8F8E}" presName="centerShape" presStyleLbl="node0" presStyleIdx="0" presStyleCnt="1" custLinFactNeighborX="707" custLinFactNeighborY="-628"/>
      <dgm:spPr/>
    </dgm:pt>
    <dgm:pt modelId="{1DA90436-3379-4ECB-8B4D-C7220FB24242}" type="pres">
      <dgm:prSet presAssocID="{57F077CB-79E4-43FB-BD43-7CDB2D954418}" presName="parTrans" presStyleLbl="bgSibTrans2D1" presStyleIdx="0" presStyleCnt="3"/>
      <dgm:spPr/>
    </dgm:pt>
    <dgm:pt modelId="{38917C12-F822-435A-8037-645B088FD6C9}" type="pres">
      <dgm:prSet presAssocID="{07379440-BA38-4180-83AD-4E8FC71E6B16}" presName="node" presStyleLbl="node1" presStyleIdx="0" presStyleCnt="3">
        <dgm:presLayoutVars>
          <dgm:bulletEnabled val="1"/>
        </dgm:presLayoutVars>
      </dgm:prSet>
      <dgm:spPr/>
    </dgm:pt>
    <dgm:pt modelId="{5B4DE921-2BCA-4C97-90A4-9E02823B46B4}" type="pres">
      <dgm:prSet presAssocID="{EB553AF8-051A-47DD-93A1-F5C95B2EF6F1}" presName="parTrans" presStyleLbl="bgSibTrans2D1" presStyleIdx="1" presStyleCnt="3"/>
      <dgm:spPr/>
    </dgm:pt>
    <dgm:pt modelId="{BC787AAD-E765-4C9E-88A3-4E595D5D1881}" type="pres">
      <dgm:prSet presAssocID="{97E13D8D-E6DF-46AD-9231-966C3E33209A}" presName="node" presStyleLbl="node1" presStyleIdx="1" presStyleCnt="3">
        <dgm:presLayoutVars>
          <dgm:bulletEnabled val="1"/>
        </dgm:presLayoutVars>
      </dgm:prSet>
      <dgm:spPr/>
    </dgm:pt>
    <dgm:pt modelId="{329871EF-3326-443B-8B1B-0D87289E24BE}" type="pres">
      <dgm:prSet presAssocID="{2CF236AE-F517-41DC-822B-2F176922E007}" presName="parTrans" presStyleLbl="bgSibTrans2D1" presStyleIdx="2" presStyleCnt="3"/>
      <dgm:spPr/>
    </dgm:pt>
    <dgm:pt modelId="{8AC27D4F-ADD1-4AAE-BECE-DDAC01A6DB98}" type="pres">
      <dgm:prSet presAssocID="{033D5686-B333-4387-A9A9-682FC8D3F04C}" presName="node" presStyleLbl="node1" presStyleIdx="2" presStyleCnt="3">
        <dgm:presLayoutVars>
          <dgm:bulletEnabled val="1"/>
        </dgm:presLayoutVars>
      </dgm:prSet>
      <dgm:spPr/>
    </dgm:pt>
  </dgm:ptLst>
  <dgm:cxnLst>
    <dgm:cxn modelId="{D691E803-F591-4AE7-A106-8E3F01F97F39}" srcId="{67B7C9EA-C0CB-4B9A-AD7F-997D87AC6827}" destId="{FA137FDB-51D3-405C-9F99-31516EFF8F8E}" srcOrd="0" destOrd="0" parTransId="{11E78928-0064-4B29-99BA-38181C8A3B2A}" sibTransId="{F090EC9A-9DC6-4FDC-B755-5F1A6F5AD867}"/>
    <dgm:cxn modelId="{EB57A90D-F6A8-45CB-BDF3-AB37EAA654EE}" type="presOf" srcId="{97E13D8D-E6DF-46AD-9231-966C3E33209A}" destId="{BC787AAD-E765-4C9E-88A3-4E595D5D1881}" srcOrd="0" destOrd="0" presId="urn:microsoft.com/office/officeart/2005/8/layout/radial4#1"/>
    <dgm:cxn modelId="{80275C0F-3712-4EC0-895C-635A494DF5FB}" type="presOf" srcId="{033D5686-B333-4387-A9A9-682FC8D3F04C}" destId="{8AC27D4F-ADD1-4AAE-BECE-DDAC01A6DB98}" srcOrd="0" destOrd="0" presId="urn:microsoft.com/office/officeart/2005/8/layout/radial4#1"/>
    <dgm:cxn modelId="{4441F36A-E322-4801-94D3-C794396913A0}" srcId="{FA137FDB-51D3-405C-9F99-31516EFF8F8E}" destId="{033D5686-B333-4387-A9A9-682FC8D3F04C}" srcOrd="2" destOrd="0" parTransId="{2CF236AE-F517-41DC-822B-2F176922E007}" sibTransId="{ABC8E7D1-E40D-4A12-A3DA-137CBB024CC6}"/>
    <dgm:cxn modelId="{CC3F434C-396B-4A4C-8E3E-295BAD2D18BB}" type="presOf" srcId="{FA137FDB-51D3-405C-9F99-31516EFF8F8E}" destId="{E82C7900-F78B-466A-95E0-1FD80089B711}" srcOrd="0" destOrd="0" presId="urn:microsoft.com/office/officeart/2005/8/layout/radial4#1"/>
    <dgm:cxn modelId="{3EA81172-5C1C-43D5-A8CC-83F616A00868}" type="presOf" srcId="{67B7C9EA-C0CB-4B9A-AD7F-997D87AC6827}" destId="{9B128698-8F73-49CD-8187-7384F49E459A}" srcOrd="0" destOrd="0" presId="urn:microsoft.com/office/officeart/2005/8/layout/radial4#1"/>
    <dgm:cxn modelId="{4ABBF27A-47B3-47CD-984B-A8029A99D5C5}" type="presOf" srcId="{EB553AF8-051A-47DD-93A1-F5C95B2EF6F1}" destId="{5B4DE921-2BCA-4C97-90A4-9E02823B46B4}" srcOrd="0" destOrd="0" presId="urn:microsoft.com/office/officeart/2005/8/layout/radial4#1"/>
    <dgm:cxn modelId="{87D93D9C-A838-482B-A20B-6B4C7599EA1C}" srcId="{FA137FDB-51D3-405C-9F99-31516EFF8F8E}" destId="{07379440-BA38-4180-83AD-4E8FC71E6B16}" srcOrd="0" destOrd="0" parTransId="{57F077CB-79E4-43FB-BD43-7CDB2D954418}" sibTransId="{59CE9AD5-BDE0-48AF-8230-EECA94FA162A}"/>
    <dgm:cxn modelId="{BE813A9D-F5EA-4216-9489-2A83431377F9}" type="presOf" srcId="{2CF236AE-F517-41DC-822B-2F176922E007}" destId="{329871EF-3326-443B-8B1B-0D87289E24BE}" srcOrd="0" destOrd="0" presId="urn:microsoft.com/office/officeart/2005/8/layout/radial4#1"/>
    <dgm:cxn modelId="{FDF768A1-FEA7-414C-88E2-53744F5DCBD5}" srcId="{FA137FDB-51D3-405C-9F99-31516EFF8F8E}" destId="{97E13D8D-E6DF-46AD-9231-966C3E33209A}" srcOrd="1" destOrd="0" parTransId="{EB553AF8-051A-47DD-93A1-F5C95B2EF6F1}" sibTransId="{57C6930C-B7EA-4898-BF63-E0761870E49D}"/>
    <dgm:cxn modelId="{3880CDAD-92DC-469D-A740-54C4C7F95621}" type="presOf" srcId="{57F077CB-79E4-43FB-BD43-7CDB2D954418}" destId="{1DA90436-3379-4ECB-8B4D-C7220FB24242}" srcOrd="0" destOrd="0" presId="urn:microsoft.com/office/officeart/2005/8/layout/radial4#1"/>
    <dgm:cxn modelId="{15FF30F8-AD5B-4DEA-99B1-FAB5719A02E6}" type="presOf" srcId="{07379440-BA38-4180-83AD-4E8FC71E6B16}" destId="{38917C12-F822-435A-8037-645B088FD6C9}" srcOrd="0" destOrd="0" presId="urn:microsoft.com/office/officeart/2005/8/layout/radial4#1"/>
    <dgm:cxn modelId="{361C3BD9-1B7C-41DD-98D0-52B9A2CFE279}" type="presParOf" srcId="{9B128698-8F73-49CD-8187-7384F49E459A}" destId="{E82C7900-F78B-466A-95E0-1FD80089B711}" srcOrd="0" destOrd="0" presId="urn:microsoft.com/office/officeart/2005/8/layout/radial4#1"/>
    <dgm:cxn modelId="{379D5517-D4AF-4339-A6FF-98139FD5B52F}" type="presParOf" srcId="{9B128698-8F73-49CD-8187-7384F49E459A}" destId="{1DA90436-3379-4ECB-8B4D-C7220FB24242}" srcOrd="1" destOrd="0" presId="urn:microsoft.com/office/officeart/2005/8/layout/radial4#1"/>
    <dgm:cxn modelId="{A92C0B5A-3A05-40A4-A96F-3ADDFDE03599}" type="presParOf" srcId="{9B128698-8F73-49CD-8187-7384F49E459A}" destId="{38917C12-F822-435A-8037-645B088FD6C9}" srcOrd="2" destOrd="0" presId="urn:microsoft.com/office/officeart/2005/8/layout/radial4#1"/>
    <dgm:cxn modelId="{F45089FA-6F67-4A5A-A88F-4178DEB0C8B5}" type="presParOf" srcId="{9B128698-8F73-49CD-8187-7384F49E459A}" destId="{5B4DE921-2BCA-4C97-90A4-9E02823B46B4}" srcOrd="3" destOrd="0" presId="urn:microsoft.com/office/officeart/2005/8/layout/radial4#1"/>
    <dgm:cxn modelId="{F1A8527F-9DB6-4BE3-8025-CC1CC34548CB}" type="presParOf" srcId="{9B128698-8F73-49CD-8187-7384F49E459A}" destId="{BC787AAD-E765-4C9E-88A3-4E595D5D1881}" srcOrd="4" destOrd="0" presId="urn:microsoft.com/office/officeart/2005/8/layout/radial4#1"/>
    <dgm:cxn modelId="{9B6D8A97-AEFC-4A4D-80B8-6B10DE93EBAD}" type="presParOf" srcId="{9B128698-8F73-49CD-8187-7384F49E459A}" destId="{329871EF-3326-443B-8B1B-0D87289E24BE}" srcOrd="5" destOrd="0" presId="urn:microsoft.com/office/officeart/2005/8/layout/radial4#1"/>
    <dgm:cxn modelId="{AEEC9FB7-A266-450E-9879-91E3C506AF32}" type="presParOf" srcId="{9B128698-8F73-49CD-8187-7384F49E459A}" destId="{8AC27D4F-ADD1-4AAE-BECE-DDAC01A6DB98}" srcOrd="6"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DDD89-7F85-442F-A00C-4303F55CA4F1}" type="doc">
      <dgm:prSet loTypeId="urn:microsoft.com/office/officeart/2005/8/layout/process5#1" loCatId="process" qsTypeId="urn:microsoft.com/office/officeart/2005/8/quickstyle/simple1#5" qsCatId="simple" csTypeId="urn:microsoft.com/office/officeart/2005/8/colors/colorful1#2" csCatId="colorful" phldr="1"/>
      <dgm:spPr/>
      <dgm:t>
        <a:bodyPr/>
        <a:lstStyle/>
        <a:p>
          <a:endParaRPr lang="zh-CN" altLang="en-US"/>
        </a:p>
      </dgm:t>
    </dgm:pt>
    <dgm:pt modelId="{E095C50F-B561-4B8D-874A-08C7ED824C67}">
      <dgm:prSet phldrT="[文本]" custT="1"/>
      <dgm:spPr>
        <a:solidFill>
          <a:srgbClr val="C00000"/>
        </a:solidFill>
      </dgm:spPr>
      <dgm:t>
        <a:bodyPr/>
        <a:lstStyle/>
        <a:p>
          <a:pPr marL="0" marR="0" indent="0" algn="ctr"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实验人填写申请书</a:t>
          </a:r>
        </a:p>
      </dgm:t>
    </dgm:pt>
    <dgm:pt modelId="{C9B284E7-EF5B-4E63-913E-FEE79574C02D}" cxnId="{D98EF238-3D66-465E-9364-1F57B6E73320}"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2CD81145-BA8F-4E86-AC68-D98291D65BD1}" cxnId="{D98EF238-3D66-465E-9364-1F57B6E73320}" type="sibTrans">
      <dgm:prSet custT="1"/>
      <dgm:spPr/>
      <dgm:t>
        <a:bodyPr/>
        <a:lstStyle/>
        <a:p>
          <a:endParaRPr lang="zh-CN" altLang="en-US" sz="1800" b="1">
            <a:latin typeface="微软雅黑" panose="020B0503020204020204" pitchFamily="34" charset="-122"/>
            <a:ea typeface="微软雅黑" panose="020B0503020204020204" pitchFamily="34" charset="-122"/>
          </a:endParaRPr>
        </a:p>
      </dgm:t>
    </dgm:pt>
    <dgm:pt modelId="{24172280-076D-4A4A-AF94-095AB035BF02}">
      <dgm:prSet phldrT="[文本]" custT="1"/>
      <dgm:spPr>
        <a:solidFill>
          <a:srgbClr val="339933"/>
        </a:solidFill>
      </dgm:spPr>
      <dgm:t>
        <a:bodyPr/>
        <a:lstStyle/>
        <a:p>
          <a:pPr marL="0" marR="0" indent="0" algn="ctr"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indent="0" algn="ctr"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委员初审</a:t>
          </a:r>
        </a:p>
        <a:p>
          <a:pPr algn="l"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C9224941-6A4A-477A-8598-B3F2D8875F85}" cxnId="{494BD63C-EF8C-45D4-B6A1-B2B7D181626C}"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CD90A7-2D34-4458-A5A8-009B129170CA}" cxnId="{494BD63C-EF8C-45D4-B6A1-B2B7D181626C}" type="sibTrans">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7F22BD62-9C00-4C48-9C15-9534C94BD8AC}">
      <dgm:prSet phldrT="[文本]" custT="1"/>
      <dgm:spPr>
        <a:solidFill>
          <a:srgbClr val="0099FF"/>
        </a:solidFill>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申请人修改</a:t>
          </a:r>
        </a:p>
        <a:p>
          <a:pPr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BA0B58DE-AFEC-427F-B89F-7CAE9B7E4016}" cxnId="{9697230F-E8CB-4C18-8EE4-940A9FA969A7}"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69112F3-73C8-4E26-A5C5-930302CA3295}" cxnId="{9697230F-E8CB-4C18-8EE4-940A9FA969A7}" type="sibTrans">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FB4CCF61-B343-43B4-9BCE-C6793CDB8678}">
      <dgm:prSet phldrT="[文本]" custT="1"/>
      <dgm:spPr>
        <a:solidFill>
          <a:srgbClr val="9966FF"/>
        </a:solidFill>
      </dgm:spPr>
      <dgm:t>
        <a:bodyPr/>
        <a:lstStyle/>
        <a:p>
          <a:r>
            <a:rPr lang="zh-CN" altLang="en-US" sz="1800" b="1" dirty="0">
              <a:latin typeface="微软雅黑" panose="020B0503020204020204" pitchFamily="34" charset="-122"/>
              <a:ea typeface="微软雅黑" panose="020B0503020204020204" pitchFamily="34" charset="-122"/>
            </a:rPr>
            <a:t>委员复审</a:t>
          </a:r>
        </a:p>
      </dgm:t>
    </dgm:pt>
    <dgm:pt modelId="{EFBCC7BD-67F7-4041-9E17-20C33E24B83E}" cxnId="{74D50C36-C3B8-44CA-B35C-616A97D3C917}"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955CFD8-BA20-4A6E-82BD-D6CDAFDBF7B4}" cxnId="{74D50C36-C3B8-44CA-B35C-616A97D3C917}" type="sibTrans">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7050A81F-FDAC-449E-8116-9FFAF2685B35}">
      <dgm:prSet phldrT="[文本]" custT="1"/>
      <dgm:spPr>
        <a:solidFill>
          <a:srgbClr val="FF9900"/>
        </a:solidFill>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打印</a:t>
          </a:r>
          <a:endParaRPr lang="en-US" altLang="zh-CN" sz="1800" b="1" dirty="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en-US" altLang="zh-CN" sz="1800" b="1" dirty="0">
              <a:latin typeface="微软雅黑" panose="020B0503020204020204" pitchFamily="34" charset="-122"/>
              <a:ea typeface="微软雅黑" panose="020B0503020204020204" pitchFamily="34" charset="-122"/>
            </a:rPr>
            <a:t>PI</a:t>
          </a:r>
          <a:r>
            <a:rPr lang="zh-CN" altLang="en-US" sz="1800" b="1" dirty="0">
              <a:latin typeface="微软雅黑" panose="020B0503020204020204" pitchFamily="34" charset="-122"/>
              <a:ea typeface="微软雅黑" panose="020B0503020204020204" pitchFamily="34" charset="-122"/>
            </a:rPr>
            <a:t>和实验人签字，上交</a:t>
          </a:r>
        </a:p>
        <a:p>
          <a:pPr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9F8427B9-0C94-43C6-9B42-F19F2F499692}" cxnId="{EAA97BC1-D206-404E-A3BB-6188524EFA27}"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6B2EF2E-CB71-4968-AA00-BBDEB44B5A3E}" cxnId="{EAA97BC1-D206-404E-A3BB-6188524EFA27}" type="sibTrans">
      <dgm:prSet custT="1"/>
      <dgm:spPr/>
      <dgm:t>
        <a:bodyPr/>
        <a:lstStyle/>
        <a:p>
          <a:endParaRPr lang="zh-CN" altLang="en-US" sz="1800" b="1">
            <a:latin typeface="微软雅黑" panose="020B0503020204020204" pitchFamily="34" charset="-122"/>
            <a:ea typeface="微软雅黑" panose="020B0503020204020204" pitchFamily="34" charset="-122"/>
          </a:endParaRPr>
        </a:p>
      </dgm:t>
    </dgm:pt>
    <dgm:pt modelId="{1CA2F183-2931-4A9F-85C7-44E8579F124B}">
      <dgm:prSet phldrT="[文本]" custT="1">
        <dgm:style>
          <a:lnRef idx="1">
            <a:schemeClr val="accent1"/>
          </a:lnRef>
          <a:fillRef idx="3">
            <a:schemeClr val="accent1"/>
          </a:fillRef>
          <a:effectRef idx="2">
            <a:schemeClr val="accent1"/>
          </a:effectRef>
          <a:fontRef idx="minor">
            <a:schemeClr val="lt1"/>
          </a:fontRef>
        </dgm:style>
      </dgm:prSet>
      <dgm:spPr>
        <a:solidFill>
          <a:srgbClr val="0000FF"/>
        </a:solidFill>
      </dgm:spPr>
      <dgm:t>
        <a:bodyPr/>
        <a:lstStyle/>
        <a:p>
          <a:r>
            <a:rPr lang="zh-CN" altLang="en-US" sz="1800" b="1" dirty="0">
              <a:latin typeface="微软雅黑" panose="020B0503020204020204" pitchFamily="34" charset="-122"/>
              <a:ea typeface="微软雅黑" panose="020B0503020204020204" pitchFamily="34" charset="-122"/>
            </a:rPr>
            <a:t>结果通告</a:t>
          </a:r>
        </a:p>
      </dgm:t>
    </dgm:pt>
    <dgm:pt modelId="{50A69915-98F9-4A74-A20F-AFB57464F88B}" cxnId="{366EE146-4121-40C4-86CB-B1D42024A1A6}"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9010AE6-2825-465A-B5BD-D29FDA4838CE}" cxnId="{366EE146-4121-40C4-86CB-B1D42024A1A6}"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5A57A52-7AA8-49C9-9E58-6662527A2D40}" type="pres">
      <dgm:prSet presAssocID="{5CEDDD89-7F85-442F-A00C-4303F55CA4F1}" presName="diagram" presStyleCnt="0">
        <dgm:presLayoutVars>
          <dgm:dir/>
          <dgm:resizeHandles val="exact"/>
        </dgm:presLayoutVars>
      </dgm:prSet>
      <dgm:spPr/>
    </dgm:pt>
    <dgm:pt modelId="{3F92F4C2-9E63-4653-8941-90AF336B5100}" type="pres">
      <dgm:prSet presAssocID="{E095C50F-B561-4B8D-874A-08C7ED824C67}" presName="node" presStyleLbl="node1" presStyleIdx="0" presStyleCnt="6" custScaleX="97263" custScaleY="100069">
        <dgm:presLayoutVars>
          <dgm:bulletEnabled val="1"/>
        </dgm:presLayoutVars>
      </dgm:prSet>
      <dgm:spPr/>
    </dgm:pt>
    <dgm:pt modelId="{47A7E477-8DB4-42C7-BAA6-745E508DFBE0}" type="pres">
      <dgm:prSet presAssocID="{2CD81145-BA8F-4E86-AC68-D98291D65BD1}" presName="sibTrans" presStyleLbl="sibTrans2D1" presStyleIdx="0" presStyleCnt="5" custScaleX="143178"/>
      <dgm:spPr/>
    </dgm:pt>
    <dgm:pt modelId="{425D2D43-E7E7-4255-B210-65C0DD957B2B}" type="pres">
      <dgm:prSet presAssocID="{2CD81145-BA8F-4E86-AC68-D98291D65BD1}" presName="connectorText" presStyleLbl="sibTrans2D1" presStyleIdx="0" presStyleCnt="5"/>
      <dgm:spPr/>
    </dgm:pt>
    <dgm:pt modelId="{E6926823-84D9-4E32-B8B5-90821BF25B93}" type="pres">
      <dgm:prSet presAssocID="{24172280-076D-4A4A-AF94-095AB035BF02}" presName="node" presStyleLbl="node1" presStyleIdx="1" presStyleCnt="6" custLinFactNeighborX="-2027" custLinFactNeighborY="963">
        <dgm:presLayoutVars>
          <dgm:bulletEnabled val="1"/>
        </dgm:presLayoutVars>
      </dgm:prSet>
      <dgm:spPr/>
    </dgm:pt>
    <dgm:pt modelId="{C9E01344-ECC1-4602-B867-22888AE4F196}" type="pres">
      <dgm:prSet presAssocID="{42CD90A7-2D34-4458-A5A8-009B129170CA}" presName="sibTrans" presStyleLbl="sibTrans2D1" presStyleIdx="1" presStyleCnt="5" custAng="5413986" custScaleX="151182" custLinFactX="124791" custLinFactY="92448" custLinFactNeighborX="200000" custLinFactNeighborY="100000"/>
      <dgm:spPr>
        <a:prstGeom prst="leftRightArrow">
          <a:avLst/>
        </a:prstGeom>
      </dgm:spPr>
    </dgm:pt>
    <dgm:pt modelId="{C98D2443-B5DE-4DE9-9F6B-947C2E372AED}" type="pres">
      <dgm:prSet presAssocID="{42CD90A7-2D34-4458-A5A8-009B129170CA}" presName="connectorText" presStyleLbl="sibTrans2D1" presStyleIdx="1" presStyleCnt="5"/>
      <dgm:spPr/>
    </dgm:pt>
    <dgm:pt modelId="{5E6C6523-0806-41EC-99C5-700FE394D725}" type="pres">
      <dgm:prSet presAssocID="{FB4CCF61-B343-43B4-9BCE-C6793CDB8678}" presName="node" presStyleLbl="node1" presStyleIdx="2" presStyleCnt="6">
        <dgm:presLayoutVars>
          <dgm:bulletEnabled val="1"/>
        </dgm:presLayoutVars>
      </dgm:prSet>
      <dgm:spPr/>
    </dgm:pt>
    <dgm:pt modelId="{6DD71A09-9131-4353-9861-2FC291361274}" type="pres">
      <dgm:prSet presAssocID="{D955CFD8-BA20-4A6E-82BD-D6CDAFDBF7B4}" presName="sibTrans" presStyleLbl="sibTrans2D1" presStyleIdx="2" presStyleCnt="5" custAng="16200000" custScaleX="129014" custScaleY="135058" custLinFactX="-151146" custLinFactY="-98061" custLinFactNeighborX="-200000" custLinFactNeighborY="-100000"/>
      <dgm:spPr>
        <a:prstGeom prst="rightArrow">
          <a:avLst/>
        </a:prstGeom>
      </dgm:spPr>
    </dgm:pt>
    <dgm:pt modelId="{1EE95718-BDF8-49A0-A16C-DE77560E011B}" type="pres">
      <dgm:prSet presAssocID="{D955CFD8-BA20-4A6E-82BD-D6CDAFDBF7B4}" presName="connectorText" presStyleLbl="sibTrans2D1" presStyleIdx="2" presStyleCnt="5"/>
      <dgm:spPr/>
    </dgm:pt>
    <dgm:pt modelId="{DA0B30C1-26C8-4435-B4BB-6793015A3FF4}" type="pres">
      <dgm:prSet presAssocID="{7F22BD62-9C00-4C48-9C15-9534C94BD8AC}" presName="node" presStyleLbl="node1" presStyleIdx="3" presStyleCnt="6">
        <dgm:presLayoutVars>
          <dgm:bulletEnabled val="1"/>
        </dgm:presLayoutVars>
      </dgm:prSet>
      <dgm:spPr/>
    </dgm:pt>
    <dgm:pt modelId="{5D20983E-E4FA-4DEE-9453-03CEDBAD3B35}" type="pres">
      <dgm:prSet presAssocID="{769112F3-73C8-4E26-A5C5-930302CA3295}" presName="sibTrans" presStyleLbl="sibTrans2D1" presStyleIdx="3" presStyleCnt="5" custScaleX="146062" custLinFactNeighborX="-11955"/>
      <dgm:spPr/>
    </dgm:pt>
    <dgm:pt modelId="{3899F777-08CC-44FF-8306-F145B1013339}" type="pres">
      <dgm:prSet presAssocID="{769112F3-73C8-4E26-A5C5-930302CA3295}" presName="connectorText" presStyleLbl="sibTrans2D1" presStyleIdx="3" presStyleCnt="5"/>
      <dgm:spPr/>
    </dgm:pt>
    <dgm:pt modelId="{609B2092-729D-4B1C-88FA-6D623D867CAE}" type="pres">
      <dgm:prSet presAssocID="{7050A81F-FDAC-449E-8116-9FFAF2685B35}" presName="node" presStyleLbl="node1" presStyleIdx="4" presStyleCnt="6">
        <dgm:presLayoutVars>
          <dgm:bulletEnabled val="1"/>
        </dgm:presLayoutVars>
      </dgm:prSet>
      <dgm:spPr/>
    </dgm:pt>
    <dgm:pt modelId="{73E9457B-DD5C-4019-9EDE-3F6A5639CE5A}" type="pres">
      <dgm:prSet presAssocID="{A6B2EF2E-CB71-4968-AA00-BBDEB44B5A3E}" presName="sibTrans" presStyleLbl="sibTrans2D1" presStyleIdx="4" presStyleCnt="5" custScaleX="146061" custLinFactNeighborX="-28247"/>
      <dgm:spPr/>
    </dgm:pt>
    <dgm:pt modelId="{4A5F08AA-7080-494B-8FA3-B1E681AB461F}" type="pres">
      <dgm:prSet presAssocID="{A6B2EF2E-CB71-4968-AA00-BBDEB44B5A3E}" presName="connectorText" presStyleLbl="sibTrans2D1" presStyleIdx="4" presStyleCnt="5"/>
      <dgm:spPr/>
    </dgm:pt>
    <dgm:pt modelId="{DF24041C-084A-4805-85F3-EBA069D9A356}" type="pres">
      <dgm:prSet presAssocID="{1CA2F183-2931-4A9F-85C7-44E8579F124B}" presName="node" presStyleLbl="node1" presStyleIdx="5" presStyleCnt="6">
        <dgm:presLayoutVars>
          <dgm:bulletEnabled val="1"/>
        </dgm:presLayoutVars>
      </dgm:prSet>
      <dgm:spPr/>
    </dgm:pt>
  </dgm:ptLst>
  <dgm:cxnLst>
    <dgm:cxn modelId="{214FBD0A-0B30-4898-AF7D-3FD4BD8848C9}" type="presOf" srcId="{42CD90A7-2D34-4458-A5A8-009B129170CA}" destId="{C9E01344-ECC1-4602-B867-22888AE4F196}" srcOrd="0" destOrd="0" presId="urn:microsoft.com/office/officeart/2005/8/layout/process5#1"/>
    <dgm:cxn modelId="{9697230F-E8CB-4C18-8EE4-940A9FA969A7}" srcId="{5CEDDD89-7F85-442F-A00C-4303F55CA4F1}" destId="{7F22BD62-9C00-4C48-9C15-9534C94BD8AC}" srcOrd="3" destOrd="0" parTransId="{BA0B58DE-AFEC-427F-B89F-7CAE9B7E4016}" sibTransId="{769112F3-73C8-4E26-A5C5-930302CA3295}"/>
    <dgm:cxn modelId="{7654EB24-30EC-46BF-B593-0CCD2930279D}" type="presOf" srcId="{D955CFD8-BA20-4A6E-82BD-D6CDAFDBF7B4}" destId="{1EE95718-BDF8-49A0-A16C-DE77560E011B}" srcOrd="1" destOrd="0" presId="urn:microsoft.com/office/officeart/2005/8/layout/process5#1"/>
    <dgm:cxn modelId="{098F9835-723A-4766-8739-660948338CCB}" type="presOf" srcId="{769112F3-73C8-4E26-A5C5-930302CA3295}" destId="{3899F777-08CC-44FF-8306-F145B1013339}" srcOrd="1" destOrd="0" presId="urn:microsoft.com/office/officeart/2005/8/layout/process5#1"/>
    <dgm:cxn modelId="{74D50C36-C3B8-44CA-B35C-616A97D3C917}" srcId="{5CEDDD89-7F85-442F-A00C-4303F55CA4F1}" destId="{FB4CCF61-B343-43B4-9BCE-C6793CDB8678}" srcOrd="2" destOrd="0" parTransId="{EFBCC7BD-67F7-4041-9E17-20C33E24B83E}" sibTransId="{D955CFD8-BA20-4A6E-82BD-D6CDAFDBF7B4}"/>
    <dgm:cxn modelId="{D98EF238-3D66-465E-9364-1F57B6E73320}" srcId="{5CEDDD89-7F85-442F-A00C-4303F55CA4F1}" destId="{E095C50F-B561-4B8D-874A-08C7ED824C67}" srcOrd="0" destOrd="0" parTransId="{C9B284E7-EF5B-4E63-913E-FEE79574C02D}" sibTransId="{2CD81145-BA8F-4E86-AC68-D98291D65BD1}"/>
    <dgm:cxn modelId="{494BD63C-EF8C-45D4-B6A1-B2B7D181626C}" srcId="{5CEDDD89-7F85-442F-A00C-4303F55CA4F1}" destId="{24172280-076D-4A4A-AF94-095AB035BF02}" srcOrd="1" destOrd="0" parTransId="{C9224941-6A4A-477A-8598-B3F2D8875F85}" sibTransId="{42CD90A7-2D34-4458-A5A8-009B129170CA}"/>
    <dgm:cxn modelId="{366EE146-4121-40C4-86CB-B1D42024A1A6}" srcId="{5CEDDD89-7F85-442F-A00C-4303F55CA4F1}" destId="{1CA2F183-2931-4A9F-85C7-44E8579F124B}" srcOrd="5" destOrd="0" parTransId="{50A69915-98F9-4A74-A20F-AFB57464F88B}" sibTransId="{E9010AE6-2825-465A-B5BD-D29FDA4838CE}"/>
    <dgm:cxn modelId="{C1088E4A-740B-4E9D-B5B3-C1C888554BDF}" type="presOf" srcId="{A6B2EF2E-CB71-4968-AA00-BBDEB44B5A3E}" destId="{73E9457B-DD5C-4019-9EDE-3F6A5639CE5A}" srcOrd="0" destOrd="0" presId="urn:microsoft.com/office/officeart/2005/8/layout/process5#1"/>
    <dgm:cxn modelId="{B50D154C-D2CC-48DA-9C2F-C5E1F0DAAA1D}" type="presOf" srcId="{2CD81145-BA8F-4E86-AC68-D98291D65BD1}" destId="{425D2D43-E7E7-4255-B210-65C0DD957B2B}" srcOrd="1" destOrd="0" presId="urn:microsoft.com/office/officeart/2005/8/layout/process5#1"/>
    <dgm:cxn modelId="{F7B0516C-CE22-4893-8442-D02EBF7ACAF7}" type="presOf" srcId="{42CD90A7-2D34-4458-A5A8-009B129170CA}" destId="{C98D2443-B5DE-4DE9-9F6B-947C2E372AED}" srcOrd="1" destOrd="0" presId="urn:microsoft.com/office/officeart/2005/8/layout/process5#1"/>
    <dgm:cxn modelId="{DF4E5551-1D90-42F9-BC18-58B6D93AEE91}" type="presOf" srcId="{1CA2F183-2931-4A9F-85C7-44E8579F124B}" destId="{DF24041C-084A-4805-85F3-EBA069D9A356}" srcOrd="0" destOrd="0" presId="urn:microsoft.com/office/officeart/2005/8/layout/process5#1"/>
    <dgm:cxn modelId="{90846475-E4E0-4DC0-A183-D9FC9C3E1D7F}" type="presOf" srcId="{A6B2EF2E-CB71-4968-AA00-BBDEB44B5A3E}" destId="{4A5F08AA-7080-494B-8FA3-B1E681AB461F}" srcOrd="1" destOrd="0" presId="urn:microsoft.com/office/officeart/2005/8/layout/process5#1"/>
    <dgm:cxn modelId="{4CCF1585-02B8-4838-896B-2A8051BDE0C6}" type="presOf" srcId="{5CEDDD89-7F85-442F-A00C-4303F55CA4F1}" destId="{A5A57A52-7AA8-49C9-9E58-6662527A2D40}" srcOrd="0" destOrd="0" presId="urn:microsoft.com/office/officeart/2005/8/layout/process5#1"/>
    <dgm:cxn modelId="{7E8BFA91-9753-427C-82AD-D9D2A95B3FE0}" type="presOf" srcId="{D955CFD8-BA20-4A6E-82BD-D6CDAFDBF7B4}" destId="{6DD71A09-9131-4353-9861-2FC291361274}" srcOrd="0" destOrd="0" presId="urn:microsoft.com/office/officeart/2005/8/layout/process5#1"/>
    <dgm:cxn modelId="{A025CE94-AFC3-48FD-BBF4-6F1A97027D05}" type="presOf" srcId="{E095C50F-B561-4B8D-874A-08C7ED824C67}" destId="{3F92F4C2-9E63-4653-8941-90AF336B5100}" srcOrd="0" destOrd="0" presId="urn:microsoft.com/office/officeart/2005/8/layout/process5#1"/>
    <dgm:cxn modelId="{5A28B6AB-47AF-4F2C-9F33-819AFE0B8CDE}" type="presOf" srcId="{7050A81F-FDAC-449E-8116-9FFAF2685B35}" destId="{609B2092-729D-4B1C-88FA-6D623D867CAE}" srcOrd="0" destOrd="0" presId="urn:microsoft.com/office/officeart/2005/8/layout/process5#1"/>
    <dgm:cxn modelId="{3EE010BE-DAB5-411F-A1B6-2ACAEF4334C4}" type="presOf" srcId="{24172280-076D-4A4A-AF94-095AB035BF02}" destId="{E6926823-84D9-4E32-B8B5-90821BF25B93}" srcOrd="0" destOrd="0" presId="urn:microsoft.com/office/officeart/2005/8/layout/process5#1"/>
    <dgm:cxn modelId="{EAA97BC1-D206-404E-A3BB-6188524EFA27}" srcId="{5CEDDD89-7F85-442F-A00C-4303F55CA4F1}" destId="{7050A81F-FDAC-449E-8116-9FFAF2685B35}" srcOrd="4" destOrd="0" parTransId="{9F8427B9-0C94-43C6-9B42-F19F2F499692}" sibTransId="{A6B2EF2E-CB71-4968-AA00-BBDEB44B5A3E}"/>
    <dgm:cxn modelId="{9523BACA-D9DD-49BF-849A-B4C814889C21}" type="presOf" srcId="{2CD81145-BA8F-4E86-AC68-D98291D65BD1}" destId="{47A7E477-8DB4-42C7-BAA6-745E508DFBE0}" srcOrd="0" destOrd="0" presId="urn:microsoft.com/office/officeart/2005/8/layout/process5#1"/>
    <dgm:cxn modelId="{87182FCD-8FE5-453D-A25D-3FEDC97C3CFB}" type="presOf" srcId="{7F22BD62-9C00-4C48-9C15-9534C94BD8AC}" destId="{DA0B30C1-26C8-4435-B4BB-6793015A3FF4}" srcOrd="0" destOrd="0" presId="urn:microsoft.com/office/officeart/2005/8/layout/process5#1"/>
    <dgm:cxn modelId="{E6CC06CE-440A-4315-9B5D-81E2FB5A6E36}" type="presOf" srcId="{FB4CCF61-B343-43B4-9BCE-C6793CDB8678}" destId="{5E6C6523-0806-41EC-99C5-700FE394D725}" srcOrd="0" destOrd="0" presId="urn:microsoft.com/office/officeart/2005/8/layout/process5#1"/>
    <dgm:cxn modelId="{6F6ED3E2-C92D-43C6-8F58-1512505BB561}" type="presOf" srcId="{769112F3-73C8-4E26-A5C5-930302CA3295}" destId="{5D20983E-E4FA-4DEE-9453-03CEDBAD3B35}" srcOrd="0" destOrd="0" presId="urn:microsoft.com/office/officeart/2005/8/layout/process5#1"/>
    <dgm:cxn modelId="{66BD52AE-2210-480F-9252-14233ADBB4D2}" type="presParOf" srcId="{A5A57A52-7AA8-49C9-9E58-6662527A2D40}" destId="{3F92F4C2-9E63-4653-8941-90AF336B5100}" srcOrd="0" destOrd="0" presId="urn:microsoft.com/office/officeart/2005/8/layout/process5#1"/>
    <dgm:cxn modelId="{CA991DD7-9A84-45D9-BDB2-DEA1C6130738}" type="presParOf" srcId="{A5A57A52-7AA8-49C9-9E58-6662527A2D40}" destId="{47A7E477-8DB4-42C7-BAA6-745E508DFBE0}" srcOrd="1" destOrd="0" presId="urn:microsoft.com/office/officeart/2005/8/layout/process5#1"/>
    <dgm:cxn modelId="{CFC01D5E-FC91-46B4-B5B1-076060C052EA}" type="presParOf" srcId="{47A7E477-8DB4-42C7-BAA6-745E508DFBE0}" destId="{425D2D43-E7E7-4255-B210-65C0DD957B2B}" srcOrd="0" destOrd="0" presId="urn:microsoft.com/office/officeart/2005/8/layout/process5#1"/>
    <dgm:cxn modelId="{EDA3CD56-6BAD-4CD3-AC79-4B8701D44175}" type="presParOf" srcId="{A5A57A52-7AA8-49C9-9E58-6662527A2D40}" destId="{E6926823-84D9-4E32-B8B5-90821BF25B93}" srcOrd="2" destOrd="0" presId="urn:microsoft.com/office/officeart/2005/8/layout/process5#1"/>
    <dgm:cxn modelId="{50BA54F1-F411-4443-B38C-7DE410DCF7BC}" type="presParOf" srcId="{A5A57A52-7AA8-49C9-9E58-6662527A2D40}" destId="{C9E01344-ECC1-4602-B867-22888AE4F196}" srcOrd="3" destOrd="0" presId="urn:microsoft.com/office/officeart/2005/8/layout/process5#1"/>
    <dgm:cxn modelId="{F25B23CA-5B41-4A48-A08F-EAB9A4A95C5D}" type="presParOf" srcId="{C9E01344-ECC1-4602-B867-22888AE4F196}" destId="{C98D2443-B5DE-4DE9-9F6B-947C2E372AED}" srcOrd="0" destOrd="0" presId="urn:microsoft.com/office/officeart/2005/8/layout/process5#1"/>
    <dgm:cxn modelId="{691CCAEF-014E-49E6-AAD3-388B01E1BDFF}" type="presParOf" srcId="{A5A57A52-7AA8-49C9-9E58-6662527A2D40}" destId="{5E6C6523-0806-41EC-99C5-700FE394D725}" srcOrd="4" destOrd="0" presId="urn:microsoft.com/office/officeart/2005/8/layout/process5#1"/>
    <dgm:cxn modelId="{E082D331-BDFE-4F1D-AF9E-C0A4CBA0C489}" type="presParOf" srcId="{A5A57A52-7AA8-49C9-9E58-6662527A2D40}" destId="{6DD71A09-9131-4353-9861-2FC291361274}" srcOrd="5" destOrd="0" presId="urn:microsoft.com/office/officeart/2005/8/layout/process5#1"/>
    <dgm:cxn modelId="{6DA40641-4DCB-47A4-9473-BABA16BB53A8}" type="presParOf" srcId="{6DD71A09-9131-4353-9861-2FC291361274}" destId="{1EE95718-BDF8-49A0-A16C-DE77560E011B}" srcOrd="0" destOrd="0" presId="urn:microsoft.com/office/officeart/2005/8/layout/process5#1"/>
    <dgm:cxn modelId="{C3E35F06-BE23-47C4-A30D-543755A0EBA4}" type="presParOf" srcId="{A5A57A52-7AA8-49C9-9E58-6662527A2D40}" destId="{DA0B30C1-26C8-4435-B4BB-6793015A3FF4}" srcOrd="6" destOrd="0" presId="urn:microsoft.com/office/officeart/2005/8/layout/process5#1"/>
    <dgm:cxn modelId="{EFB0FCEE-2382-4C4D-95C5-9B2B28598F03}" type="presParOf" srcId="{A5A57A52-7AA8-49C9-9E58-6662527A2D40}" destId="{5D20983E-E4FA-4DEE-9453-03CEDBAD3B35}" srcOrd="7" destOrd="0" presId="urn:microsoft.com/office/officeart/2005/8/layout/process5#1"/>
    <dgm:cxn modelId="{9443D93D-8DB7-4CBE-8540-F1FFC5550EE2}" type="presParOf" srcId="{5D20983E-E4FA-4DEE-9453-03CEDBAD3B35}" destId="{3899F777-08CC-44FF-8306-F145B1013339}" srcOrd="0" destOrd="0" presId="urn:microsoft.com/office/officeart/2005/8/layout/process5#1"/>
    <dgm:cxn modelId="{8C75F677-DCE0-4CF6-9164-C7F9550591DB}" type="presParOf" srcId="{A5A57A52-7AA8-49C9-9E58-6662527A2D40}" destId="{609B2092-729D-4B1C-88FA-6D623D867CAE}" srcOrd="8" destOrd="0" presId="urn:microsoft.com/office/officeart/2005/8/layout/process5#1"/>
    <dgm:cxn modelId="{264AF1AC-DEC8-4057-A201-29D7D9E022E7}" type="presParOf" srcId="{A5A57A52-7AA8-49C9-9E58-6662527A2D40}" destId="{73E9457B-DD5C-4019-9EDE-3F6A5639CE5A}" srcOrd="9" destOrd="0" presId="urn:microsoft.com/office/officeart/2005/8/layout/process5#1"/>
    <dgm:cxn modelId="{5A23905F-45C4-47E5-9A0C-CF6E05EA8B34}" type="presParOf" srcId="{73E9457B-DD5C-4019-9EDE-3F6A5639CE5A}" destId="{4A5F08AA-7080-494B-8FA3-B1E681AB461F}" srcOrd="0" destOrd="0" presId="urn:microsoft.com/office/officeart/2005/8/layout/process5#1"/>
    <dgm:cxn modelId="{DC682C33-67A7-4492-80B5-BEEEA0DF67A6}" type="presParOf" srcId="{A5A57A52-7AA8-49C9-9E58-6662527A2D40}" destId="{DF24041C-084A-4805-85F3-EBA069D9A356}" srcOrd="10"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55832-79EB-44B0-A37A-442149BD27B2}" type="doc">
      <dgm:prSet loTypeId="urn:microsoft.com/office/officeart/2005/8/layout/chevron2" loCatId="process" qsTypeId="urn:microsoft.com/office/officeart/2005/8/quickstyle/simple1#12" qsCatId="simple" csTypeId="urn:microsoft.com/office/officeart/2005/8/colors/accent1_2#11" csCatId="accent1" phldr="1"/>
      <dgm:spPr/>
      <dgm:t>
        <a:bodyPr/>
        <a:lstStyle/>
        <a:p>
          <a:endParaRPr lang="zh-CN" altLang="en-US"/>
        </a:p>
      </dgm:t>
    </dgm:pt>
    <dgm:pt modelId="{18AA6A6A-F4D4-4AC7-AA63-ED4781C72A77}">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个人资料</a:t>
          </a:r>
        </a:p>
      </dgm:t>
    </dgm:pt>
    <dgm:pt modelId="{8D34DE09-F96B-48C1-BDD7-B47DEE5EEE11}" cxnId="{CD128B01-CE1E-4942-9F8E-B9F8D25F61AB}" type="parTrans">
      <dgm:prSet/>
      <dgm:spPr/>
      <dgm:t>
        <a:bodyPr/>
        <a:lstStyle/>
        <a:p>
          <a:endParaRPr lang="zh-CN" altLang="en-US"/>
        </a:p>
      </dgm:t>
    </dgm:pt>
    <dgm:pt modelId="{B7DBAA68-9631-4A54-B1CB-5CA439AD3D75}" cxnId="{CD128B01-CE1E-4942-9F8E-B9F8D25F61AB}" type="sibTrans">
      <dgm:prSet/>
      <dgm:spPr/>
      <dgm:t>
        <a:bodyPr/>
        <a:lstStyle/>
        <a:p>
          <a:endParaRPr lang="zh-CN" altLang="en-US"/>
        </a:p>
      </dgm:t>
    </dgm:pt>
    <dgm:pt modelId="{96744F29-FE24-40E9-983F-6233195B6A54}">
      <dgm:prSet phldrT="[文本]" phldr="0" custT="1"/>
      <dgm:spPr/>
      <dgm:t>
        <a:bodyPr vert="horz" wrap="square"/>
        <a:lstStyle/>
        <a:p>
          <a:pPr>
            <a:lnSpc>
              <a:spcPct val="100000"/>
            </a:lnSpc>
            <a:spcBef>
              <a:spcPct val="0"/>
            </a:spcBef>
            <a:spcAft>
              <a:spcPct val="15000"/>
            </a:spcAft>
          </a:pPr>
          <a:r>
            <a:rPr lang="zh-CN" altLang="en-US" sz="1800" dirty="0">
              <a:latin typeface="宋体" panose="02010600030101010101" pitchFamily="2" charset="-122"/>
              <a:ea typeface="宋体" panose="02010600030101010101" pitchFamily="2" charset="-122"/>
            </a:rPr>
            <a:t>姓名、邮箱、电话、职称、单位</a:t>
          </a:r>
        </a:p>
      </dgm:t>
    </dgm:pt>
    <dgm:pt modelId="{5866D93B-05C6-4171-A157-F6F3BE10F272}" cxnId="{BFF954D7-996A-46A3-AF46-8BFB46549979}" type="parTrans">
      <dgm:prSet/>
      <dgm:spPr/>
      <dgm:t>
        <a:bodyPr/>
        <a:lstStyle/>
        <a:p>
          <a:endParaRPr lang="zh-CN" altLang="en-US"/>
        </a:p>
      </dgm:t>
    </dgm:pt>
    <dgm:pt modelId="{0166D8E3-428F-4F70-AB2F-623D293BCD21}" cxnId="{BFF954D7-996A-46A3-AF46-8BFB46549979}" type="sibTrans">
      <dgm:prSet/>
      <dgm:spPr/>
      <dgm:t>
        <a:bodyPr/>
        <a:lstStyle/>
        <a:p>
          <a:endParaRPr lang="zh-CN" altLang="en-US"/>
        </a:p>
      </dgm:t>
    </dgm:pt>
    <dgm:pt modelId="{3144954D-BC37-4B59-A195-8CB014284A7B}">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项目简介</a:t>
          </a:r>
        </a:p>
      </dgm:t>
    </dgm:pt>
    <dgm:pt modelId="{8C530C94-3E65-4F93-995F-DB6F7DAA6387}" cxnId="{777F038C-0BB7-4BCE-BD77-536A5336B0EB}" type="parTrans">
      <dgm:prSet/>
      <dgm:spPr/>
      <dgm:t>
        <a:bodyPr/>
        <a:lstStyle/>
        <a:p>
          <a:endParaRPr lang="zh-CN" altLang="en-US"/>
        </a:p>
      </dgm:t>
    </dgm:pt>
    <dgm:pt modelId="{AD48E165-2A2D-48CE-82DB-CBB6A064C6CF}" cxnId="{777F038C-0BB7-4BCE-BD77-536A5336B0EB}" type="sibTrans">
      <dgm:prSet/>
      <dgm:spPr/>
      <dgm:t>
        <a:bodyPr/>
        <a:lstStyle/>
        <a:p>
          <a:endParaRPr lang="zh-CN" altLang="en-US"/>
        </a:p>
      </dgm:t>
    </dgm:pt>
    <dgm:pt modelId="{226B3D6D-63E1-4689-B0E3-98ED7DEF84D9}">
      <dgm:prSet phldrT="[文本]" phldr="0" custT="1"/>
      <dgm:spPr/>
      <dgm:t>
        <a:bodyPr vert="horz" wrap="square"/>
        <a:lstStyle/>
        <a:p>
          <a:pPr>
            <a:lnSpc>
              <a:spcPct val="100000"/>
            </a:lnSpc>
            <a:spcBef>
              <a:spcPct val="0"/>
            </a:spcBef>
            <a:spcAft>
              <a:spcPct val="15000"/>
            </a:spcAft>
          </a:pPr>
          <a:r>
            <a:rPr lang="zh-CN" altLang="en-US" sz="1800" dirty="0">
              <a:latin typeface="宋体" panose="02010600030101010101" pitchFamily="2" charset="-122"/>
              <a:ea typeface="宋体" panose="02010600030101010101" pitchFamily="2" charset="-122"/>
            </a:rPr>
            <a:t>项目基本信息及项目内容</a:t>
          </a:r>
        </a:p>
      </dgm:t>
    </dgm:pt>
    <dgm:pt modelId="{FE368B6A-EA55-4F46-861A-F1061322AC40}" cxnId="{67DC8290-AC00-4DC5-BFF5-312584244BD6}" type="parTrans">
      <dgm:prSet/>
      <dgm:spPr/>
      <dgm:t>
        <a:bodyPr/>
        <a:lstStyle/>
        <a:p>
          <a:endParaRPr lang="zh-CN" altLang="en-US"/>
        </a:p>
      </dgm:t>
    </dgm:pt>
    <dgm:pt modelId="{10ABD42A-213C-4725-B1F7-3F590513F2F4}" cxnId="{67DC8290-AC00-4DC5-BFF5-312584244BD6}" type="sibTrans">
      <dgm:prSet/>
      <dgm:spPr/>
      <dgm:t>
        <a:bodyPr/>
        <a:lstStyle/>
        <a:p>
          <a:endParaRPr lang="zh-CN" altLang="en-US"/>
        </a:p>
      </dgm:t>
    </dgm:pt>
    <dgm:pt modelId="{400552D1-F089-4F7F-8938-91D63B7CF060}">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实验人员</a:t>
          </a:r>
        </a:p>
      </dgm:t>
    </dgm:pt>
    <dgm:pt modelId="{5312692F-F617-4EE4-B3BA-006C9C27AEC8}" cxnId="{80EF5FC2-4BF8-4C7F-98EE-EEB21F427C81}" type="parTrans">
      <dgm:prSet/>
      <dgm:spPr/>
      <dgm:t>
        <a:bodyPr/>
        <a:lstStyle/>
        <a:p>
          <a:endParaRPr lang="zh-CN" altLang="en-US"/>
        </a:p>
      </dgm:t>
    </dgm:pt>
    <dgm:pt modelId="{59DA2864-3510-4EB4-AA9D-38BC15808D64}" cxnId="{80EF5FC2-4BF8-4C7F-98EE-EEB21F427C81}" type="sibTrans">
      <dgm:prSet/>
      <dgm:spPr/>
      <dgm:t>
        <a:bodyPr/>
        <a:lstStyle/>
        <a:p>
          <a:endParaRPr lang="zh-CN" altLang="en-US"/>
        </a:p>
      </dgm:t>
    </dgm:pt>
    <dgm:pt modelId="{93BB9DE5-A003-4DCC-A624-C794F05FD0A9}">
      <dgm:prSet phldrT="[文本]" phldr="0" custT="1"/>
      <dgm:spPr/>
      <dgm:t>
        <a:bodyPr vert="horz" wrap="square"/>
        <a:lstStyle/>
        <a:p>
          <a:pPr>
            <a:lnSpc>
              <a:spcPct val="100000"/>
            </a:lnSpc>
            <a:spcBef>
              <a:spcPct val="0"/>
            </a:spcBef>
            <a:spcAft>
              <a:spcPct val="15000"/>
            </a:spcAft>
          </a:pPr>
          <a:r>
            <a:rPr lang="zh-CN" altLang="en-US" sz="1800" dirty="0">
              <a:latin typeface="宋体" panose="02010600030101010101" pitchFamily="2" charset="-122"/>
              <a:ea typeface="宋体" panose="02010600030101010101" pitchFamily="2" charset="-122"/>
            </a:rPr>
            <a:t>姓名、职称、电话、邮箱、资格证号</a:t>
          </a:r>
        </a:p>
      </dgm:t>
    </dgm:pt>
    <dgm:pt modelId="{E3E2B19E-95E4-48C0-BA0A-77E12BF60FF5}" cxnId="{CEC95692-499C-40DD-90DE-6388181395E1}" type="parTrans">
      <dgm:prSet/>
      <dgm:spPr/>
      <dgm:t>
        <a:bodyPr/>
        <a:lstStyle/>
        <a:p>
          <a:endParaRPr lang="zh-CN" altLang="en-US"/>
        </a:p>
      </dgm:t>
    </dgm:pt>
    <dgm:pt modelId="{97F73B46-C9F4-400C-A1BD-6104385277BC}" cxnId="{CEC95692-499C-40DD-90DE-6388181395E1}" type="sibTrans">
      <dgm:prSet/>
      <dgm:spPr/>
      <dgm:t>
        <a:bodyPr/>
        <a:lstStyle/>
        <a:p>
          <a:endParaRPr lang="zh-CN" altLang="en-US"/>
        </a:p>
      </dgm:t>
    </dgm:pt>
    <dgm:pt modelId="{A2BE947D-DD10-4FA7-9428-57265933AF59}" type="pres">
      <dgm:prSet presAssocID="{41155832-79EB-44B0-A37A-442149BD27B2}" presName="linearFlow" presStyleCnt="0">
        <dgm:presLayoutVars>
          <dgm:dir/>
          <dgm:animLvl val="lvl"/>
          <dgm:resizeHandles val="exact"/>
        </dgm:presLayoutVars>
      </dgm:prSet>
      <dgm:spPr/>
    </dgm:pt>
    <dgm:pt modelId="{E2197A61-9B59-4E0E-9B99-2968150C316B}" type="pres">
      <dgm:prSet presAssocID="{18AA6A6A-F4D4-4AC7-AA63-ED4781C72A77}" presName="composite" presStyleCnt="0"/>
      <dgm:spPr/>
    </dgm:pt>
    <dgm:pt modelId="{549E6064-A211-46E4-B0D0-9C6DC4D46728}" type="pres">
      <dgm:prSet presAssocID="{18AA6A6A-F4D4-4AC7-AA63-ED4781C72A77}" presName="parentText" presStyleLbl="alignNode1" presStyleIdx="0" presStyleCnt="3">
        <dgm:presLayoutVars>
          <dgm:chMax val="1"/>
          <dgm:bulletEnabled val="1"/>
        </dgm:presLayoutVars>
      </dgm:prSet>
      <dgm:spPr/>
    </dgm:pt>
    <dgm:pt modelId="{5A434D9F-D742-4A7A-9588-CFB1FE0FC8EF}" type="pres">
      <dgm:prSet presAssocID="{18AA6A6A-F4D4-4AC7-AA63-ED4781C72A77}" presName="descendantText" presStyleLbl="alignAcc1" presStyleIdx="0" presStyleCnt="3">
        <dgm:presLayoutVars>
          <dgm:bulletEnabled val="1"/>
        </dgm:presLayoutVars>
      </dgm:prSet>
      <dgm:spPr/>
    </dgm:pt>
    <dgm:pt modelId="{D951A7AA-5DAF-4436-8023-7C53122CEA7A}" type="pres">
      <dgm:prSet presAssocID="{B7DBAA68-9631-4A54-B1CB-5CA439AD3D75}" presName="sp" presStyleCnt="0"/>
      <dgm:spPr/>
    </dgm:pt>
    <dgm:pt modelId="{E3CCE742-A400-489F-8232-8389EC3053D7}" type="pres">
      <dgm:prSet presAssocID="{3144954D-BC37-4B59-A195-8CB014284A7B}" presName="composite" presStyleCnt="0"/>
      <dgm:spPr/>
    </dgm:pt>
    <dgm:pt modelId="{DE09C3EC-FFD9-423E-A3ED-B0E504E18368}" type="pres">
      <dgm:prSet presAssocID="{3144954D-BC37-4B59-A195-8CB014284A7B}" presName="parentText" presStyleLbl="alignNode1" presStyleIdx="1" presStyleCnt="3">
        <dgm:presLayoutVars>
          <dgm:chMax val="1"/>
          <dgm:bulletEnabled val="1"/>
        </dgm:presLayoutVars>
      </dgm:prSet>
      <dgm:spPr/>
    </dgm:pt>
    <dgm:pt modelId="{211569BA-654A-4D3A-889D-2B885D5352F5}" type="pres">
      <dgm:prSet presAssocID="{3144954D-BC37-4B59-A195-8CB014284A7B}" presName="descendantText" presStyleLbl="alignAcc1" presStyleIdx="1" presStyleCnt="3">
        <dgm:presLayoutVars>
          <dgm:bulletEnabled val="1"/>
        </dgm:presLayoutVars>
      </dgm:prSet>
      <dgm:spPr/>
    </dgm:pt>
    <dgm:pt modelId="{AC8E9982-68B6-47E6-97E5-FB1EC588C993}" type="pres">
      <dgm:prSet presAssocID="{AD48E165-2A2D-48CE-82DB-CBB6A064C6CF}" presName="sp" presStyleCnt="0"/>
      <dgm:spPr/>
    </dgm:pt>
    <dgm:pt modelId="{EEE12397-5A39-4AB3-8232-C3DD73FEC086}" type="pres">
      <dgm:prSet presAssocID="{400552D1-F089-4F7F-8938-91D63B7CF060}" presName="composite" presStyleCnt="0"/>
      <dgm:spPr/>
    </dgm:pt>
    <dgm:pt modelId="{EA14F3D0-AFA1-4CC6-A61D-89EFAA2D5F12}" type="pres">
      <dgm:prSet presAssocID="{400552D1-F089-4F7F-8938-91D63B7CF060}" presName="parentText" presStyleLbl="alignNode1" presStyleIdx="2" presStyleCnt="3">
        <dgm:presLayoutVars>
          <dgm:chMax val="1"/>
          <dgm:bulletEnabled val="1"/>
        </dgm:presLayoutVars>
      </dgm:prSet>
      <dgm:spPr/>
    </dgm:pt>
    <dgm:pt modelId="{2AD3AE0F-638A-49DD-9A10-B5B88803046E}" type="pres">
      <dgm:prSet presAssocID="{400552D1-F089-4F7F-8938-91D63B7CF060}" presName="descendantText" presStyleLbl="alignAcc1" presStyleIdx="2" presStyleCnt="3">
        <dgm:presLayoutVars>
          <dgm:bulletEnabled val="1"/>
        </dgm:presLayoutVars>
      </dgm:prSet>
      <dgm:spPr/>
    </dgm:pt>
  </dgm:ptLst>
  <dgm:cxnLst>
    <dgm:cxn modelId="{CD128B01-CE1E-4942-9F8E-B9F8D25F61AB}" srcId="{41155832-79EB-44B0-A37A-442149BD27B2}" destId="{18AA6A6A-F4D4-4AC7-AA63-ED4781C72A77}" srcOrd="0" destOrd="0" parTransId="{8D34DE09-F96B-48C1-BDD7-B47DEE5EEE11}" sibTransId="{B7DBAA68-9631-4A54-B1CB-5CA439AD3D75}"/>
    <dgm:cxn modelId="{36B19725-0484-4BE7-8A8A-2F34DC776071}" type="presOf" srcId="{96744F29-FE24-40E9-983F-6233195B6A54}" destId="{5A434D9F-D742-4A7A-9588-CFB1FE0FC8EF}" srcOrd="0" destOrd="0" presId="urn:microsoft.com/office/officeart/2005/8/layout/chevron2"/>
    <dgm:cxn modelId="{8F728F2E-521F-44BD-97A2-AEF8B2231F0F}" type="presOf" srcId="{93BB9DE5-A003-4DCC-A624-C794F05FD0A9}" destId="{2AD3AE0F-638A-49DD-9A10-B5B88803046E}" srcOrd="0" destOrd="0" presId="urn:microsoft.com/office/officeart/2005/8/layout/chevron2"/>
    <dgm:cxn modelId="{8FB1683C-92AD-43B2-9CD8-C4066465BBD9}" type="presOf" srcId="{18AA6A6A-F4D4-4AC7-AA63-ED4781C72A77}" destId="{549E6064-A211-46E4-B0D0-9C6DC4D46728}" srcOrd="0" destOrd="0" presId="urn:microsoft.com/office/officeart/2005/8/layout/chevron2"/>
    <dgm:cxn modelId="{5EF7253E-9862-4674-954B-0390DE88C1A7}" type="presOf" srcId="{3144954D-BC37-4B59-A195-8CB014284A7B}" destId="{DE09C3EC-FFD9-423E-A3ED-B0E504E18368}" srcOrd="0" destOrd="0" presId="urn:microsoft.com/office/officeart/2005/8/layout/chevron2"/>
    <dgm:cxn modelId="{0E168B73-9431-49A1-95F6-5FA5C502EC7C}" type="presOf" srcId="{AD48E165-2A2D-48CE-82DB-CBB6A064C6CF}" destId="{AC8E9982-68B6-47E6-97E5-FB1EC588C993}" srcOrd="0" destOrd="0" presId="urn:microsoft.com/office/officeart/2005/8/layout/chevron2"/>
    <dgm:cxn modelId="{47817D83-491D-4546-B808-069990A1992B}" type="presOf" srcId="{226B3D6D-63E1-4689-B0E3-98ED7DEF84D9}" destId="{211569BA-654A-4D3A-889D-2B885D5352F5}" srcOrd="0" destOrd="0" presId="urn:microsoft.com/office/officeart/2005/8/layout/chevron2"/>
    <dgm:cxn modelId="{777F038C-0BB7-4BCE-BD77-536A5336B0EB}" srcId="{41155832-79EB-44B0-A37A-442149BD27B2}" destId="{3144954D-BC37-4B59-A195-8CB014284A7B}" srcOrd="1" destOrd="0" parTransId="{8C530C94-3E65-4F93-995F-DB6F7DAA6387}" sibTransId="{AD48E165-2A2D-48CE-82DB-CBB6A064C6CF}"/>
    <dgm:cxn modelId="{67DC8290-AC00-4DC5-BFF5-312584244BD6}" srcId="{3144954D-BC37-4B59-A195-8CB014284A7B}" destId="{226B3D6D-63E1-4689-B0E3-98ED7DEF84D9}" srcOrd="0" destOrd="0" parTransId="{FE368B6A-EA55-4F46-861A-F1061322AC40}" sibTransId="{10ABD42A-213C-4725-B1F7-3F590513F2F4}"/>
    <dgm:cxn modelId="{CEC95692-499C-40DD-90DE-6388181395E1}" srcId="{400552D1-F089-4F7F-8938-91D63B7CF060}" destId="{93BB9DE5-A003-4DCC-A624-C794F05FD0A9}" srcOrd="0" destOrd="0" parTransId="{E3E2B19E-95E4-48C0-BA0A-77E12BF60FF5}" sibTransId="{97F73B46-C9F4-400C-A1BD-6104385277BC}"/>
    <dgm:cxn modelId="{80EF5FC2-4BF8-4C7F-98EE-EEB21F427C81}" srcId="{41155832-79EB-44B0-A37A-442149BD27B2}" destId="{400552D1-F089-4F7F-8938-91D63B7CF060}" srcOrd="2" destOrd="0" parTransId="{5312692F-F617-4EE4-B3BA-006C9C27AEC8}" sibTransId="{59DA2864-3510-4EB4-AA9D-38BC15808D64}"/>
    <dgm:cxn modelId="{B8EBB5D3-4A3E-459F-9BDF-DE94BB5539AE}" type="presOf" srcId="{41155832-79EB-44B0-A37A-442149BD27B2}" destId="{A2BE947D-DD10-4FA7-9428-57265933AF59}" srcOrd="0" destOrd="0" presId="urn:microsoft.com/office/officeart/2005/8/layout/chevron2"/>
    <dgm:cxn modelId="{BFF954D7-996A-46A3-AF46-8BFB46549979}" srcId="{18AA6A6A-F4D4-4AC7-AA63-ED4781C72A77}" destId="{96744F29-FE24-40E9-983F-6233195B6A54}" srcOrd="0" destOrd="0" parTransId="{5866D93B-05C6-4171-A157-F6F3BE10F272}" sibTransId="{0166D8E3-428F-4F70-AB2F-623D293BCD21}"/>
    <dgm:cxn modelId="{F0D1B9E2-6735-461B-A9CA-BD4B434290D9}" type="presOf" srcId="{400552D1-F089-4F7F-8938-91D63B7CF060}" destId="{EA14F3D0-AFA1-4CC6-A61D-89EFAA2D5F12}" srcOrd="0" destOrd="0" presId="urn:microsoft.com/office/officeart/2005/8/layout/chevron2"/>
    <dgm:cxn modelId="{284A64FC-9E42-486C-9F8D-CE47B78E3B92}" type="presOf" srcId="{B7DBAA68-9631-4A54-B1CB-5CA439AD3D75}" destId="{D951A7AA-5DAF-4436-8023-7C53122CEA7A}" srcOrd="0" destOrd="0" presId="urn:microsoft.com/office/officeart/2005/8/layout/chevron2"/>
    <dgm:cxn modelId="{30CFB802-1D20-4A6A-9247-842770AFE3D6}" type="presParOf" srcId="{A2BE947D-DD10-4FA7-9428-57265933AF59}" destId="{E2197A61-9B59-4E0E-9B99-2968150C316B}" srcOrd="0" destOrd="0" presId="urn:microsoft.com/office/officeart/2005/8/layout/chevron2"/>
    <dgm:cxn modelId="{0C629845-E934-4CB1-B5A9-66F859952D8C}" type="presParOf" srcId="{E2197A61-9B59-4E0E-9B99-2968150C316B}" destId="{549E6064-A211-46E4-B0D0-9C6DC4D46728}" srcOrd="0" destOrd="0" presId="urn:microsoft.com/office/officeart/2005/8/layout/chevron2"/>
    <dgm:cxn modelId="{15C3568C-D320-4B1B-907B-9EFD7B2C894B}" type="presParOf" srcId="{E2197A61-9B59-4E0E-9B99-2968150C316B}" destId="{5A434D9F-D742-4A7A-9588-CFB1FE0FC8EF}" srcOrd="1" destOrd="0" presId="urn:microsoft.com/office/officeart/2005/8/layout/chevron2"/>
    <dgm:cxn modelId="{86BA729E-CF4F-43D9-A270-5EF88D02AE49}" type="presParOf" srcId="{A2BE947D-DD10-4FA7-9428-57265933AF59}" destId="{D951A7AA-5DAF-4436-8023-7C53122CEA7A}" srcOrd="1" destOrd="0" presId="urn:microsoft.com/office/officeart/2005/8/layout/chevron2"/>
    <dgm:cxn modelId="{7FE82562-5AF0-4391-AFA1-CCEF3C88E478}" type="presParOf" srcId="{A2BE947D-DD10-4FA7-9428-57265933AF59}" destId="{E3CCE742-A400-489F-8232-8389EC3053D7}" srcOrd="2" destOrd="0" presId="urn:microsoft.com/office/officeart/2005/8/layout/chevron2"/>
    <dgm:cxn modelId="{77ACC379-4F9D-4CDC-A6F6-DD07D1D1107D}" type="presParOf" srcId="{E3CCE742-A400-489F-8232-8389EC3053D7}" destId="{DE09C3EC-FFD9-423E-A3ED-B0E504E18368}" srcOrd="0" destOrd="0" presId="urn:microsoft.com/office/officeart/2005/8/layout/chevron2"/>
    <dgm:cxn modelId="{DCA06D59-8F1D-47DE-B248-FAB80D137CA5}" type="presParOf" srcId="{E3CCE742-A400-489F-8232-8389EC3053D7}" destId="{211569BA-654A-4D3A-889D-2B885D5352F5}" srcOrd="1" destOrd="0" presId="urn:microsoft.com/office/officeart/2005/8/layout/chevron2"/>
    <dgm:cxn modelId="{026BD77F-B50D-46A9-8810-B7B19CAF5F8E}" type="presParOf" srcId="{A2BE947D-DD10-4FA7-9428-57265933AF59}" destId="{AC8E9982-68B6-47E6-97E5-FB1EC588C993}" srcOrd="3" destOrd="0" presId="urn:microsoft.com/office/officeart/2005/8/layout/chevron2"/>
    <dgm:cxn modelId="{E76D2656-605C-4874-88B7-5890B95C6F93}" type="presParOf" srcId="{A2BE947D-DD10-4FA7-9428-57265933AF59}" destId="{EEE12397-5A39-4AB3-8232-C3DD73FEC086}" srcOrd="4" destOrd="0" presId="urn:microsoft.com/office/officeart/2005/8/layout/chevron2"/>
    <dgm:cxn modelId="{C187379D-056D-4D5B-AAB4-E502BC7F7DF3}" type="presParOf" srcId="{EEE12397-5A39-4AB3-8232-C3DD73FEC086}" destId="{EA14F3D0-AFA1-4CC6-A61D-89EFAA2D5F12}" srcOrd="0" destOrd="0" presId="urn:microsoft.com/office/officeart/2005/8/layout/chevron2"/>
    <dgm:cxn modelId="{B432EBD6-1AAD-4D0D-9861-23CA71114EBB}" type="presParOf" srcId="{EEE12397-5A39-4AB3-8232-C3DD73FEC086}" destId="{2AD3AE0F-638A-49DD-9A10-B5B88803046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155832-79EB-44B0-A37A-442149BD27B2}" type="doc">
      <dgm:prSet loTypeId="urn:microsoft.com/office/officeart/2005/8/layout/chevron2" loCatId="process" qsTypeId="urn:microsoft.com/office/officeart/2005/8/quickstyle/simple1#13" qsCatId="simple" csTypeId="urn:microsoft.com/office/officeart/2005/8/colors/accent1_2#12" csCatId="accent1" phldr="1"/>
      <dgm:spPr/>
      <dgm:t>
        <a:bodyPr/>
        <a:lstStyle/>
        <a:p>
          <a:endParaRPr lang="zh-CN" altLang="en-US"/>
        </a:p>
      </dgm:t>
    </dgm:pt>
    <dgm:pt modelId="{18AA6A6A-F4D4-4AC7-AA63-ED4781C72A77}">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动物信息</a:t>
          </a:r>
        </a:p>
      </dgm:t>
    </dgm:pt>
    <dgm:pt modelId="{8D34DE09-F96B-48C1-BDD7-B47DEE5EEE11}" cxnId="{C96A68DB-CACB-409F-9306-83927579E28D}" type="parTrans">
      <dgm:prSet/>
      <dgm:spPr/>
      <dgm:t>
        <a:bodyPr/>
        <a:lstStyle/>
        <a:p>
          <a:endParaRPr lang="zh-CN" altLang="en-US"/>
        </a:p>
      </dgm:t>
    </dgm:pt>
    <dgm:pt modelId="{B7DBAA68-9631-4A54-B1CB-5CA439AD3D75}" cxnId="{C96A68DB-CACB-409F-9306-83927579E28D}" type="sibTrans">
      <dgm:prSet/>
      <dgm:spPr/>
      <dgm:t>
        <a:bodyPr/>
        <a:lstStyle/>
        <a:p>
          <a:endParaRPr lang="zh-CN" altLang="en-US"/>
        </a:p>
      </dgm:t>
    </dgm:pt>
    <dgm:pt modelId="{96744F29-FE24-40E9-983F-6233195B6A54}">
      <dgm:prSet phldrT="[文本]" phldr="0" custT="0"/>
      <dgm:spPr/>
      <dgm:t>
        <a:bodyPr vert="horz" wrap="square"/>
        <a:lstStyle/>
        <a:p>
          <a:pPr>
            <a:lnSpc>
              <a:spcPct val="100000"/>
            </a:lnSpc>
            <a:spcBef>
              <a:spcPct val="0"/>
            </a:spcBef>
            <a:spcAft>
              <a:spcPct val="15000"/>
            </a:spcAft>
          </a:pPr>
          <a:r>
            <a:rPr lang="zh-CN" altLang="en-US" dirty="0">
              <a:latin typeface="宋体" panose="02010600030101010101" pitchFamily="2" charset="-122"/>
              <a:ea typeface="宋体" panose="02010600030101010101" pitchFamily="2" charset="-122"/>
            </a:rPr>
            <a:t>品种、品系等基本信息，</a:t>
          </a:r>
          <a:r>
            <a:rPr lang="zh-CN" altLang="en-US" b="0" i="0" dirty="0">
              <a:latin typeface="宋体" panose="02010600030101010101" pitchFamily="2" charset="-122"/>
              <a:ea typeface="宋体" panose="02010600030101010101" pitchFamily="2" charset="-122"/>
            </a:rPr>
            <a:t>动物实验计划、分组与各组处理内容，动物使用理由、品种选择理由</a:t>
          </a:r>
          <a:endParaRPr lang="zh-CN" altLang="en-US" dirty="0">
            <a:latin typeface="宋体" panose="02010600030101010101" pitchFamily="2" charset="-122"/>
            <a:ea typeface="宋体" panose="02010600030101010101" pitchFamily="2" charset="-122"/>
          </a:endParaRPr>
        </a:p>
      </dgm:t>
    </dgm:pt>
    <dgm:pt modelId="{5866D93B-05C6-4171-A157-F6F3BE10F272}" cxnId="{216D85FD-9BF4-4037-8E8A-CC04119C1372}" type="parTrans">
      <dgm:prSet/>
      <dgm:spPr/>
      <dgm:t>
        <a:bodyPr/>
        <a:lstStyle/>
        <a:p>
          <a:endParaRPr lang="zh-CN" altLang="en-US"/>
        </a:p>
      </dgm:t>
    </dgm:pt>
    <dgm:pt modelId="{0166D8E3-428F-4F70-AB2F-623D293BCD21}" cxnId="{216D85FD-9BF4-4037-8E8A-CC04119C1372}" type="sibTrans">
      <dgm:prSet/>
      <dgm:spPr/>
      <dgm:t>
        <a:bodyPr/>
        <a:lstStyle/>
        <a:p>
          <a:endParaRPr lang="zh-CN" altLang="en-US"/>
        </a:p>
      </dgm:t>
    </dgm:pt>
    <dgm:pt modelId="{3144954D-BC37-4B59-A195-8CB014284A7B}">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实验信息</a:t>
          </a:r>
        </a:p>
      </dgm:t>
    </dgm:pt>
    <dgm:pt modelId="{8C530C94-3E65-4F93-995F-DB6F7DAA6387}" cxnId="{B027918F-8E9D-42DD-9257-77DE3ECFE19B}" type="parTrans">
      <dgm:prSet/>
      <dgm:spPr/>
      <dgm:t>
        <a:bodyPr/>
        <a:lstStyle/>
        <a:p>
          <a:endParaRPr lang="zh-CN" altLang="en-US"/>
        </a:p>
      </dgm:t>
    </dgm:pt>
    <dgm:pt modelId="{AD48E165-2A2D-48CE-82DB-CBB6A064C6CF}" cxnId="{B027918F-8E9D-42DD-9257-77DE3ECFE19B}" type="sibTrans">
      <dgm:prSet/>
      <dgm:spPr/>
      <dgm:t>
        <a:bodyPr/>
        <a:lstStyle/>
        <a:p>
          <a:endParaRPr lang="zh-CN" altLang="en-US"/>
        </a:p>
      </dgm:t>
    </dgm:pt>
    <dgm:pt modelId="{226B3D6D-63E1-4689-B0E3-98ED7DEF84D9}">
      <dgm:prSet phldrT="[文本]" phldr="0" custT="0"/>
      <dgm:spPr/>
      <dgm:t>
        <a:bodyPr vert="horz" wrap="square"/>
        <a:lstStyle/>
        <a:p>
          <a:pPr>
            <a:lnSpc>
              <a:spcPct val="100000"/>
            </a:lnSpc>
            <a:spcBef>
              <a:spcPct val="0"/>
            </a:spcBef>
            <a:spcAft>
              <a:spcPct val="15000"/>
            </a:spcAft>
          </a:pPr>
          <a:r>
            <a:rPr lang="zh-CN" altLang="en-US" i="0" dirty="0">
              <a:latin typeface="宋体" panose="02010600030101010101" pitchFamily="2" charset="-122"/>
              <a:ea typeface="宋体" panose="02010600030101010101" pitchFamily="2" charset="-122"/>
            </a:rPr>
            <a:t>动物实验主要观察指标、给药方案等</a:t>
          </a:r>
          <a:endParaRPr lang="zh-CN" altLang="en-US" dirty="0">
            <a:latin typeface="宋体" panose="02010600030101010101" pitchFamily="2" charset="-122"/>
            <a:ea typeface="宋体" panose="02010600030101010101" pitchFamily="2" charset="-122"/>
          </a:endParaRPr>
        </a:p>
      </dgm:t>
    </dgm:pt>
    <dgm:pt modelId="{FE368B6A-EA55-4F46-861A-F1061322AC40}" cxnId="{1D70D8F3-41EE-4070-B181-EE8CF6E45AB7}" type="parTrans">
      <dgm:prSet/>
      <dgm:spPr/>
      <dgm:t>
        <a:bodyPr/>
        <a:lstStyle/>
        <a:p>
          <a:endParaRPr lang="zh-CN" altLang="en-US"/>
        </a:p>
      </dgm:t>
    </dgm:pt>
    <dgm:pt modelId="{10ABD42A-213C-4725-B1F7-3F590513F2F4}" cxnId="{1D70D8F3-41EE-4070-B181-EE8CF6E45AB7}" type="sibTrans">
      <dgm:prSet/>
      <dgm:spPr/>
      <dgm:t>
        <a:bodyPr/>
        <a:lstStyle/>
        <a:p>
          <a:endParaRPr lang="zh-CN" altLang="en-US"/>
        </a:p>
      </dgm:t>
    </dgm:pt>
    <dgm:pt modelId="{400552D1-F089-4F7F-8938-91D63B7CF060}">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文件上传</a:t>
          </a:r>
        </a:p>
      </dgm:t>
    </dgm:pt>
    <dgm:pt modelId="{5312692F-F617-4EE4-B3BA-006C9C27AEC8}" cxnId="{8B27D539-1644-441D-9204-FE995456D15A}" type="parTrans">
      <dgm:prSet/>
      <dgm:spPr/>
      <dgm:t>
        <a:bodyPr/>
        <a:lstStyle/>
        <a:p>
          <a:endParaRPr lang="zh-CN" altLang="en-US"/>
        </a:p>
      </dgm:t>
    </dgm:pt>
    <dgm:pt modelId="{59DA2864-3510-4EB4-AA9D-38BC15808D64}" cxnId="{8B27D539-1644-441D-9204-FE995456D15A}" type="sibTrans">
      <dgm:prSet/>
      <dgm:spPr/>
      <dgm:t>
        <a:bodyPr/>
        <a:lstStyle/>
        <a:p>
          <a:endParaRPr lang="zh-CN" altLang="en-US"/>
        </a:p>
      </dgm:t>
    </dgm:pt>
    <dgm:pt modelId="{93BB9DE5-A003-4DCC-A624-C794F05FD0A9}">
      <dgm:prSet phldrT="[文本]" phldr="0" custT="0"/>
      <dgm:spPr/>
      <dgm:t>
        <a:bodyPr vert="horz" wrap="square"/>
        <a:lstStyle/>
        <a:p>
          <a:pPr>
            <a:lnSpc>
              <a:spcPct val="100000"/>
            </a:lnSpc>
            <a:spcBef>
              <a:spcPct val="0"/>
            </a:spcBef>
            <a:spcAft>
              <a:spcPct val="15000"/>
            </a:spcAft>
          </a:pPr>
          <a:r>
            <a:rPr lang="zh-CN" altLang="en-US" b="0" i="0" dirty="0">
              <a:latin typeface="宋体" panose="02010600030101010101" pitchFamily="2" charset="-122"/>
              <a:ea typeface="宋体" panose="02010600030101010101" pitchFamily="2" charset="-122"/>
              <a:cs typeface="宋体" panose="02010600030101010101" pitchFamily="2" charset="-122"/>
            </a:rPr>
            <a:t>用于说明特殊物资的危害及实验的安全防护措施</a:t>
          </a:r>
          <a:r>
            <a:rPr lang="en-US" altLang="zh-CN" b="0" i="0" dirty="0">
              <a:latin typeface="宋体" panose="02010600030101010101" pitchFamily="2" charset="-122"/>
              <a:ea typeface="宋体" panose="02010600030101010101" pitchFamily="2" charset="-122"/>
              <a:cs typeface="宋体" panose="02010600030101010101" pitchFamily="2" charset="-122"/>
            </a:rPr>
            <a:t>,PDF</a:t>
          </a:r>
          <a:endParaRPr lang="zh-CN" altLang="en-US" dirty="0">
            <a:latin typeface="宋体" panose="02010600030101010101" pitchFamily="2" charset="-122"/>
            <a:ea typeface="宋体" panose="02010600030101010101" pitchFamily="2" charset="-122"/>
            <a:cs typeface="宋体" panose="02010600030101010101" pitchFamily="2" charset="-122"/>
          </a:endParaRPr>
        </a:p>
      </dgm:t>
    </dgm:pt>
    <dgm:pt modelId="{E3E2B19E-95E4-48C0-BA0A-77E12BF60FF5}" cxnId="{B7ABD175-30A1-4A54-AE32-64DCD15FE97C}" type="parTrans">
      <dgm:prSet/>
      <dgm:spPr/>
      <dgm:t>
        <a:bodyPr/>
        <a:lstStyle/>
        <a:p>
          <a:endParaRPr lang="zh-CN" altLang="en-US"/>
        </a:p>
      </dgm:t>
    </dgm:pt>
    <dgm:pt modelId="{97F73B46-C9F4-400C-A1BD-6104385277BC}" cxnId="{B7ABD175-30A1-4A54-AE32-64DCD15FE97C}" type="sibTrans">
      <dgm:prSet/>
      <dgm:spPr/>
      <dgm:t>
        <a:bodyPr/>
        <a:lstStyle/>
        <a:p>
          <a:endParaRPr lang="zh-CN" altLang="en-US"/>
        </a:p>
      </dgm:t>
    </dgm:pt>
    <dgm:pt modelId="{A2BE947D-DD10-4FA7-9428-57265933AF59}" type="pres">
      <dgm:prSet presAssocID="{41155832-79EB-44B0-A37A-442149BD27B2}" presName="linearFlow" presStyleCnt="0">
        <dgm:presLayoutVars>
          <dgm:dir/>
          <dgm:animLvl val="lvl"/>
          <dgm:resizeHandles val="exact"/>
        </dgm:presLayoutVars>
      </dgm:prSet>
      <dgm:spPr/>
    </dgm:pt>
    <dgm:pt modelId="{E2197A61-9B59-4E0E-9B99-2968150C316B}" type="pres">
      <dgm:prSet presAssocID="{18AA6A6A-F4D4-4AC7-AA63-ED4781C72A77}" presName="composite" presStyleCnt="0"/>
      <dgm:spPr/>
    </dgm:pt>
    <dgm:pt modelId="{549E6064-A211-46E4-B0D0-9C6DC4D46728}" type="pres">
      <dgm:prSet presAssocID="{18AA6A6A-F4D4-4AC7-AA63-ED4781C72A77}" presName="parentText" presStyleLbl="alignNode1" presStyleIdx="0" presStyleCnt="3">
        <dgm:presLayoutVars>
          <dgm:chMax val="1"/>
          <dgm:bulletEnabled val="1"/>
        </dgm:presLayoutVars>
      </dgm:prSet>
      <dgm:spPr/>
    </dgm:pt>
    <dgm:pt modelId="{5A434D9F-D742-4A7A-9588-CFB1FE0FC8EF}" type="pres">
      <dgm:prSet presAssocID="{18AA6A6A-F4D4-4AC7-AA63-ED4781C72A77}" presName="descendantText" presStyleLbl="alignAcc1" presStyleIdx="0" presStyleCnt="3">
        <dgm:presLayoutVars>
          <dgm:bulletEnabled val="1"/>
        </dgm:presLayoutVars>
      </dgm:prSet>
      <dgm:spPr/>
    </dgm:pt>
    <dgm:pt modelId="{D951A7AA-5DAF-4436-8023-7C53122CEA7A}" type="pres">
      <dgm:prSet presAssocID="{B7DBAA68-9631-4A54-B1CB-5CA439AD3D75}" presName="sp" presStyleCnt="0"/>
      <dgm:spPr/>
    </dgm:pt>
    <dgm:pt modelId="{E3CCE742-A400-489F-8232-8389EC3053D7}" type="pres">
      <dgm:prSet presAssocID="{3144954D-BC37-4B59-A195-8CB014284A7B}" presName="composite" presStyleCnt="0"/>
      <dgm:spPr/>
    </dgm:pt>
    <dgm:pt modelId="{DE09C3EC-FFD9-423E-A3ED-B0E504E18368}" type="pres">
      <dgm:prSet presAssocID="{3144954D-BC37-4B59-A195-8CB014284A7B}" presName="parentText" presStyleLbl="alignNode1" presStyleIdx="1" presStyleCnt="3">
        <dgm:presLayoutVars>
          <dgm:chMax val="1"/>
          <dgm:bulletEnabled val="1"/>
        </dgm:presLayoutVars>
      </dgm:prSet>
      <dgm:spPr/>
    </dgm:pt>
    <dgm:pt modelId="{211569BA-654A-4D3A-889D-2B885D5352F5}" type="pres">
      <dgm:prSet presAssocID="{3144954D-BC37-4B59-A195-8CB014284A7B}" presName="descendantText" presStyleLbl="alignAcc1" presStyleIdx="1" presStyleCnt="3">
        <dgm:presLayoutVars>
          <dgm:bulletEnabled val="1"/>
        </dgm:presLayoutVars>
      </dgm:prSet>
      <dgm:spPr/>
    </dgm:pt>
    <dgm:pt modelId="{AC8E9982-68B6-47E6-97E5-FB1EC588C993}" type="pres">
      <dgm:prSet presAssocID="{AD48E165-2A2D-48CE-82DB-CBB6A064C6CF}" presName="sp" presStyleCnt="0"/>
      <dgm:spPr/>
    </dgm:pt>
    <dgm:pt modelId="{EEE12397-5A39-4AB3-8232-C3DD73FEC086}" type="pres">
      <dgm:prSet presAssocID="{400552D1-F089-4F7F-8938-91D63B7CF060}" presName="composite" presStyleCnt="0"/>
      <dgm:spPr/>
    </dgm:pt>
    <dgm:pt modelId="{EA14F3D0-AFA1-4CC6-A61D-89EFAA2D5F12}" type="pres">
      <dgm:prSet presAssocID="{400552D1-F089-4F7F-8938-91D63B7CF060}" presName="parentText" presStyleLbl="alignNode1" presStyleIdx="2" presStyleCnt="3">
        <dgm:presLayoutVars>
          <dgm:chMax val="1"/>
          <dgm:bulletEnabled val="1"/>
        </dgm:presLayoutVars>
      </dgm:prSet>
      <dgm:spPr/>
    </dgm:pt>
    <dgm:pt modelId="{2AD3AE0F-638A-49DD-9A10-B5B88803046E}" type="pres">
      <dgm:prSet presAssocID="{400552D1-F089-4F7F-8938-91D63B7CF060}" presName="descendantText" presStyleLbl="alignAcc1" presStyleIdx="2" presStyleCnt="3">
        <dgm:presLayoutVars>
          <dgm:bulletEnabled val="1"/>
        </dgm:presLayoutVars>
      </dgm:prSet>
      <dgm:spPr/>
    </dgm:pt>
  </dgm:ptLst>
  <dgm:cxnLst>
    <dgm:cxn modelId="{8B27D539-1644-441D-9204-FE995456D15A}" srcId="{41155832-79EB-44B0-A37A-442149BD27B2}" destId="{400552D1-F089-4F7F-8938-91D63B7CF060}" srcOrd="2" destOrd="0" parTransId="{5312692F-F617-4EE4-B3BA-006C9C27AEC8}" sibTransId="{59DA2864-3510-4EB4-AA9D-38BC15808D64}"/>
    <dgm:cxn modelId="{F392AB40-EA0E-43C1-86A5-178FEEE33B41}" type="presOf" srcId="{18AA6A6A-F4D4-4AC7-AA63-ED4781C72A77}" destId="{549E6064-A211-46E4-B0D0-9C6DC4D46728}" srcOrd="0" destOrd="0" presId="urn:microsoft.com/office/officeart/2005/8/layout/chevron2"/>
    <dgm:cxn modelId="{FCEB144C-CFEE-434D-97EA-1521579FBAE4}" type="presOf" srcId="{96744F29-FE24-40E9-983F-6233195B6A54}" destId="{5A434D9F-D742-4A7A-9588-CFB1FE0FC8EF}" srcOrd="0" destOrd="0" presId="urn:microsoft.com/office/officeart/2005/8/layout/chevron2"/>
    <dgm:cxn modelId="{B7ABD175-30A1-4A54-AE32-64DCD15FE97C}" srcId="{400552D1-F089-4F7F-8938-91D63B7CF060}" destId="{93BB9DE5-A003-4DCC-A624-C794F05FD0A9}" srcOrd="0" destOrd="0" parTransId="{E3E2B19E-95E4-48C0-BA0A-77E12BF60FF5}" sibTransId="{97F73B46-C9F4-400C-A1BD-6104385277BC}"/>
    <dgm:cxn modelId="{32442B88-4877-45F8-8CC1-BC3666E90DA6}" type="presOf" srcId="{AD48E165-2A2D-48CE-82DB-CBB6A064C6CF}" destId="{AC8E9982-68B6-47E6-97E5-FB1EC588C993}" srcOrd="0" destOrd="0" presId="urn:microsoft.com/office/officeart/2005/8/layout/chevron2"/>
    <dgm:cxn modelId="{B027918F-8E9D-42DD-9257-77DE3ECFE19B}" srcId="{41155832-79EB-44B0-A37A-442149BD27B2}" destId="{3144954D-BC37-4B59-A195-8CB014284A7B}" srcOrd="1" destOrd="0" parTransId="{8C530C94-3E65-4F93-995F-DB6F7DAA6387}" sibTransId="{AD48E165-2A2D-48CE-82DB-CBB6A064C6CF}"/>
    <dgm:cxn modelId="{26B83D95-CAAF-4179-8910-D2D4846B799F}" type="presOf" srcId="{400552D1-F089-4F7F-8938-91D63B7CF060}" destId="{EA14F3D0-AFA1-4CC6-A61D-89EFAA2D5F12}" srcOrd="0" destOrd="0" presId="urn:microsoft.com/office/officeart/2005/8/layout/chevron2"/>
    <dgm:cxn modelId="{B53D7FAD-F49A-4207-B885-39FDFC0B4928}" type="presOf" srcId="{B7DBAA68-9631-4A54-B1CB-5CA439AD3D75}" destId="{D951A7AA-5DAF-4436-8023-7C53122CEA7A}" srcOrd="0" destOrd="0" presId="urn:microsoft.com/office/officeart/2005/8/layout/chevron2"/>
    <dgm:cxn modelId="{119EE4C5-C775-4844-831C-D9A4F33D2F87}" type="presOf" srcId="{93BB9DE5-A003-4DCC-A624-C794F05FD0A9}" destId="{2AD3AE0F-638A-49DD-9A10-B5B88803046E}" srcOrd="0" destOrd="0" presId="urn:microsoft.com/office/officeart/2005/8/layout/chevron2"/>
    <dgm:cxn modelId="{9EE517D6-1B67-4398-9B18-9AA398D2AB59}" type="presOf" srcId="{3144954D-BC37-4B59-A195-8CB014284A7B}" destId="{DE09C3EC-FFD9-423E-A3ED-B0E504E18368}" srcOrd="0" destOrd="0" presId="urn:microsoft.com/office/officeart/2005/8/layout/chevron2"/>
    <dgm:cxn modelId="{C96A68DB-CACB-409F-9306-83927579E28D}" srcId="{41155832-79EB-44B0-A37A-442149BD27B2}" destId="{18AA6A6A-F4D4-4AC7-AA63-ED4781C72A77}" srcOrd="0" destOrd="0" parTransId="{8D34DE09-F96B-48C1-BDD7-B47DEE5EEE11}" sibTransId="{B7DBAA68-9631-4A54-B1CB-5CA439AD3D75}"/>
    <dgm:cxn modelId="{891F6BEB-51E3-449E-B137-969684C95669}" type="presOf" srcId="{226B3D6D-63E1-4689-B0E3-98ED7DEF84D9}" destId="{211569BA-654A-4D3A-889D-2B885D5352F5}" srcOrd="0" destOrd="0" presId="urn:microsoft.com/office/officeart/2005/8/layout/chevron2"/>
    <dgm:cxn modelId="{1D70D8F3-41EE-4070-B181-EE8CF6E45AB7}" srcId="{3144954D-BC37-4B59-A195-8CB014284A7B}" destId="{226B3D6D-63E1-4689-B0E3-98ED7DEF84D9}" srcOrd="0" destOrd="0" parTransId="{FE368B6A-EA55-4F46-861A-F1061322AC40}" sibTransId="{10ABD42A-213C-4725-B1F7-3F590513F2F4}"/>
    <dgm:cxn modelId="{78ACBFFC-7977-44A7-A406-28C674714473}" type="presOf" srcId="{41155832-79EB-44B0-A37A-442149BD27B2}" destId="{A2BE947D-DD10-4FA7-9428-57265933AF59}" srcOrd="0" destOrd="0" presId="urn:microsoft.com/office/officeart/2005/8/layout/chevron2"/>
    <dgm:cxn modelId="{216D85FD-9BF4-4037-8E8A-CC04119C1372}" srcId="{18AA6A6A-F4D4-4AC7-AA63-ED4781C72A77}" destId="{96744F29-FE24-40E9-983F-6233195B6A54}" srcOrd="0" destOrd="0" parTransId="{5866D93B-05C6-4171-A157-F6F3BE10F272}" sibTransId="{0166D8E3-428F-4F70-AB2F-623D293BCD21}"/>
    <dgm:cxn modelId="{1E7B56A7-59DE-4EAE-AD2D-2EF8FA76575D}" type="presParOf" srcId="{A2BE947D-DD10-4FA7-9428-57265933AF59}" destId="{E2197A61-9B59-4E0E-9B99-2968150C316B}" srcOrd="0" destOrd="0" presId="urn:microsoft.com/office/officeart/2005/8/layout/chevron2"/>
    <dgm:cxn modelId="{E5C20875-E6EC-407F-99EC-46CD849B7FC9}" type="presParOf" srcId="{E2197A61-9B59-4E0E-9B99-2968150C316B}" destId="{549E6064-A211-46E4-B0D0-9C6DC4D46728}" srcOrd="0" destOrd="0" presId="urn:microsoft.com/office/officeart/2005/8/layout/chevron2"/>
    <dgm:cxn modelId="{24120F68-110D-487C-A790-B05768EFB8F2}" type="presParOf" srcId="{E2197A61-9B59-4E0E-9B99-2968150C316B}" destId="{5A434D9F-D742-4A7A-9588-CFB1FE0FC8EF}" srcOrd="1" destOrd="0" presId="urn:microsoft.com/office/officeart/2005/8/layout/chevron2"/>
    <dgm:cxn modelId="{9502C9A0-1098-406A-9DEF-7FD5856BE46F}" type="presParOf" srcId="{A2BE947D-DD10-4FA7-9428-57265933AF59}" destId="{D951A7AA-5DAF-4436-8023-7C53122CEA7A}" srcOrd="1" destOrd="0" presId="urn:microsoft.com/office/officeart/2005/8/layout/chevron2"/>
    <dgm:cxn modelId="{999B497E-2A29-4D1F-8E15-659979FAF070}" type="presParOf" srcId="{A2BE947D-DD10-4FA7-9428-57265933AF59}" destId="{E3CCE742-A400-489F-8232-8389EC3053D7}" srcOrd="2" destOrd="0" presId="urn:microsoft.com/office/officeart/2005/8/layout/chevron2"/>
    <dgm:cxn modelId="{2E525B27-A18D-4A90-A8FC-AEDBE56415B4}" type="presParOf" srcId="{E3CCE742-A400-489F-8232-8389EC3053D7}" destId="{DE09C3EC-FFD9-423E-A3ED-B0E504E18368}" srcOrd="0" destOrd="0" presId="urn:microsoft.com/office/officeart/2005/8/layout/chevron2"/>
    <dgm:cxn modelId="{9DB955C2-5BF5-4DA6-9BB5-FC00280FD604}" type="presParOf" srcId="{E3CCE742-A400-489F-8232-8389EC3053D7}" destId="{211569BA-654A-4D3A-889D-2B885D5352F5}" srcOrd="1" destOrd="0" presId="urn:microsoft.com/office/officeart/2005/8/layout/chevron2"/>
    <dgm:cxn modelId="{691BF90A-C28F-422F-A669-5DB44F7A0ACE}" type="presParOf" srcId="{A2BE947D-DD10-4FA7-9428-57265933AF59}" destId="{AC8E9982-68B6-47E6-97E5-FB1EC588C993}" srcOrd="3" destOrd="0" presId="urn:microsoft.com/office/officeart/2005/8/layout/chevron2"/>
    <dgm:cxn modelId="{666831D5-5B9B-4659-A042-B8435B5B93AB}" type="presParOf" srcId="{A2BE947D-DD10-4FA7-9428-57265933AF59}" destId="{EEE12397-5A39-4AB3-8232-C3DD73FEC086}" srcOrd="4" destOrd="0" presId="urn:microsoft.com/office/officeart/2005/8/layout/chevron2"/>
    <dgm:cxn modelId="{2AA1B2A0-3652-459E-983F-38E742CF5B3D}" type="presParOf" srcId="{EEE12397-5A39-4AB3-8232-C3DD73FEC086}" destId="{EA14F3D0-AFA1-4CC6-A61D-89EFAA2D5F12}" srcOrd="0" destOrd="0" presId="urn:microsoft.com/office/officeart/2005/8/layout/chevron2"/>
    <dgm:cxn modelId="{94242B74-622D-4163-9DE1-57B09AFDCA77}" type="presParOf" srcId="{EEE12397-5A39-4AB3-8232-C3DD73FEC086}" destId="{2AD3AE0F-638A-49DD-9A10-B5B88803046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643966" cy="5072098"/>
        <a:chOff x="0" y="0"/>
        <a:chExt cx="8643966" cy="5072098"/>
      </a:xfrm>
    </dsp:grpSpPr>
    <dsp:sp modelId="{09836C46-5C27-46CB-B29B-0B93F9A88129}">
      <dsp:nvSpPr>
        <dsp:cNvPr id="3" name="圆角矩形 2"/>
        <dsp:cNvSpPr/>
      </dsp:nvSpPr>
      <dsp:spPr bwMode="white">
        <a:xfrm>
          <a:off x="2430236" y="0"/>
          <a:ext cx="3783495" cy="1767288"/>
        </a:xfrm>
        <a:prstGeom prst="roundRect">
          <a:avLst>
            <a:gd name="adj" fmla="val 10000"/>
          </a:avLst>
        </a:prstGeom>
        <a:solidFill>
          <a:schemeClr val="tx2">
            <a:lumMod val="60000"/>
            <a:lumOff val="40000"/>
          </a:schemeClr>
        </a:solidFill>
        <a:ln>
          <a:solidFill>
            <a:schemeClr val="accent1"/>
          </a:solidFill>
        </a:ln>
      </dsp:spPr>
      <dsp:style>
        <a:lnRef idx="2">
          <a:schemeClr val="lt1"/>
        </a:lnRef>
        <a:fillRef idx="1">
          <a:schemeClr val="accent1"/>
        </a:fillRef>
        <a:effectRef idx="0">
          <a:scrgbClr r="0" g="0" b="0"/>
        </a:effectRef>
        <a:fontRef idx="minor">
          <a:schemeClr val="lt1"/>
        </a:fontRef>
      </dsp:style>
      <dsp:txBody>
        <a:bodyPr lIns="160020" tIns="160020" rIns="160020" bIns="16002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zh-CN" altLang="en-US" dirty="0">
              <a:latin typeface="微软雅黑" panose="020B0503020204020204" pitchFamily="34" charset="-122"/>
              <a:ea typeface="微软雅黑" panose="020B0503020204020204" pitchFamily="34" charset="-122"/>
            </a:rPr>
            <a:t>准入证培训必要性</a:t>
          </a:r>
        </a:p>
      </dsp:txBody>
      <dsp:txXfrm>
        <a:off x="2430236" y="0"/>
        <a:ext cx="3783495" cy="1767288"/>
      </dsp:txXfrm>
    </dsp:sp>
    <dsp:sp modelId="{C86AA08B-6FE9-44F9-816F-6A4DBD48D1F5}">
      <dsp:nvSpPr>
        <dsp:cNvPr id="4" name="右箭头 3"/>
        <dsp:cNvSpPr/>
      </dsp:nvSpPr>
      <dsp:spPr bwMode="white">
        <a:xfrm rot="5365804">
          <a:off x="3870910" y="1656947"/>
          <a:ext cx="932088" cy="146340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p>
      </dsp:txBody>
      <dsp:txXfrm rot="5365804">
        <a:off x="3870910" y="1656947"/>
        <a:ext cx="932088" cy="1463405"/>
      </dsp:txXfrm>
    </dsp:sp>
    <dsp:sp modelId="{62BED512-7D8A-43E1-8746-F9489EF85A6A}">
      <dsp:nvSpPr>
        <dsp:cNvPr id="5" name="圆角矩形 4"/>
        <dsp:cNvSpPr/>
      </dsp:nvSpPr>
      <dsp:spPr bwMode="white">
        <a:xfrm>
          <a:off x="2494049" y="3010010"/>
          <a:ext cx="3717137" cy="1906529"/>
        </a:xfrm>
        <a:prstGeom prst="roundRect">
          <a:avLst>
            <a:gd name="adj" fmla="val 10000"/>
          </a:avLst>
        </a:prstGeom>
        <a:solidFill>
          <a:srgbClr val="0070C0"/>
        </a:solidFill>
        <a:ln w="28575"/>
      </dsp:spPr>
      <dsp:style>
        <a:lnRef idx="2">
          <a:schemeClr val="lt1"/>
        </a:lnRef>
        <a:fillRef idx="1">
          <a:schemeClr val="accent1"/>
        </a:fillRef>
        <a:effectRef idx="0">
          <a:scrgbClr r="0" g="0" b="0"/>
        </a:effectRef>
        <a:fontRef idx="minor">
          <a:schemeClr val="lt1"/>
        </a:fontRef>
      </dsp:style>
      <dsp:txBody>
        <a:bodyPr lIns="160020" tIns="160020" rIns="160020" bIns="16002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zh-CN" altLang="en-US" dirty="0">
              <a:latin typeface="微软雅黑" panose="020B0503020204020204" pitchFamily="34" charset="-122"/>
              <a:ea typeface="微软雅黑" panose="020B0503020204020204" pitchFamily="34" charset="-122"/>
            </a:rPr>
            <a:t>实验动物伦理审查</a:t>
          </a:r>
        </a:p>
      </dsp:txBody>
      <dsp:txXfrm>
        <a:off x="2494049" y="3010010"/>
        <a:ext cx="3717137" cy="1906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58697" cy="5832648"/>
        <a:chOff x="0" y="0"/>
        <a:chExt cx="9058697" cy="5832648"/>
      </a:xfrm>
    </dsp:grpSpPr>
    <dsp:sp modelId="{0788C0BC-24CA-4A5E-B8ED-17E4705D9D69}">
      <dsp:nvSpPr>
        <dsp:cNvPr id="3" name="右箭头 2"/>
        <dsp:cNvSpPr/>
      </dsp:nvSpPr>
      <dsp:spPr bwMode="white">
        <a:xfrm>
          <a:off x="584432" y="1894590"/>
          <a:ext cx="2337728" cy="2043469"/>
        </a:xfrm>
        <a:prstGeom prst="rightArrow">
          <a:avLst>
            <a:gd name="adj1" fmla="val 70000"/>
            <a:gd name="adj2" fmla="val 50000"/>
          </a:avLst>
        </a:prstGeom>
        <a:solidFill>
          <a:srgbClr val="FCA684"/>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50800" tIns="12700" rIns="25400" bIns="12700" anchor="ctr"/>
        <a:lstStyle>
          <a:lvl1pPr algn="ctr">
            <a:defRPr sz="20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solidFill>
                <a:schemeClr val="dk1"/>
              </a:solidFill>
            </a:rPr>
            <a:t>人畜共患病</a:t>
          </a:r>
          <a:endParaRPr lang="en-US" altLang="zh-CN" dirty="0">
            <a:solidFill>
              <a:schemeClr val="dk1"/>
            </a:solidFill>
          </a:endParaRPr>
        </a:p>
        <a:p>
          <a:pPr lvl="0">
            <a:lnSpc>
              <a:spcPct val="100000"/>
            </a:lnSpc>
            <a:spcBef>
              <a:spcPct val="0"/>
            </a:spcBef>
            <a:spcAft>
              <a:spcPct val="35000"/>
            </a:spcAft>
          </a:pPr>
          <a:r>
            <a:rPr lang="zh-CN" altLang="en-US" dirty="0">
              <a:solidFill>
                <a:schemeClr val="dk1"/>
              </a:solidFill>
            </a:rPr>
            <a:t>生物制品污染</a:t>
          </a:r>
          <a:endParaRPr>
            <a:solidFill>
              <a:schemeClr val="dk1"/>
            </a:solidFill>
          </a:endParaRPr>
        </a:p>
      </dsp:txBody>
      <dsp:txXfrm>
        <a:off x="584432" y="1894590"/>
        <a:ext cx="2337728" cy="2043469"/>
      </dsp:txXfrm>
    </dsp:sp>
    <dsp:sp modelId="{A6DC082F-8654-4AB9-AB7C-22004908C203}">
      <dsp:nvSpPr>
        <dsp:cNvPr id="4" name="椭圆 3"/>
        <dsp:cNvSpPr/>
      </dsp:nvSpPr>
      <dsp:spPr bwMode="white">
        <a:xfrm>
          <a:off x="0" y="2331892"/>
          <a:ext cx="1168864" cy="1168864"/>
        </a:xfrm>
        <a:prstGeom prst="ellipse">
          <a:avLst/>
        </a:prstGeom>
        <a:solidFill>
          <a:srgbClr val="FF0000"/>
        </a:solidFill>
      </dsp:spPr>
      <dsp:style>
        <a:lnRef idx="2">
          <a:schemeClr val="lt1"/>
        </a:lnRef>
        <a:fillRef idx="1">
          <a:schemeClr val="accent1"/>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t>生物安全</a:t>
          </a:r>
        </a:p>
      </dsp:txBody>
      <dsp:txXfrm>
        <a:off x="0" y="2331892"/>
        <a:ext cx="1168864" cy="1168864"/>
      </dsp:txXfrm>
    </dsp:sp>
    <dsp:sp modelId="{F0052FEE-4189-47F1-922C-BACE78EEE67E}">
      <dsp:nvSpPr>
        <dsp:cNvPr id="5" name="右箭头 4"/>
        <dsp:cNvSpPr/>
      </dsp:nvSpPr>
      <dsp:spPr bwMode="white">
        <a:xfrm>
          <a:off x="3652700" y="1894590"/>
          <a:ext cx="2337728" cy="2043469"/>
        </a:xfrm>
        <a:prstGeom prst="rightArrow">
          <a:avLst>
            <a:gd name="adj1" fmla="val 70000"/>
            <a:gd name="adj2" fmla="val 50000"/>
          </a:avLst>
        </a:prstGeom>
        <a:solidFill>
          <a:srgbClr val="FFE181">
            <a:alpha val="90000"/>
          </a:srgb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50800" tIns="12700" rIns="25400" bIns="12700" anchor="ctr"/>
        <a:lstStyle>
          <a:lvl1pPr algn="ctr">
            <a:defRPr sz="20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solidFill>
                <a:schemeClr val="dk1"/>
              </a:solidFill>
            </a:rPr>
            <a:t>动物死亡</a:t>
          </a:r>
          <a:endParaRPr lang="en-US" altLang="zh-CN" dirty="0">
            <a:solidFill>
              <a:schemeClr val="dk1"/>
            </a:solidFill>
          </a:endParaRPr>
        </a:p>
        <a:p>
          <a:pPr lvl="0">
            <a:lnSpc>
              <a:spcPct val="100000"/>
            </a:lnSpc>
            <a:spcBef>
              <a:spcPct val="0"/>
            </a:spcBef>
            <a:spcAft>
              <a:spcPct val="35000"/>
            </a:spcAft>
          </a:pPr>
          <a:r>
            <a:rPr lang="zh-CN" altLang="en-US" dirty="0">
              <a:solidFill>
                <a:schemeClr val="dk1"/>
              </a:solidFill>
            </a:rPr>
            <a:t>动物异常</a:t>
          </a:r>
          <a:endParaRPr>
            <a:solidFill>
              <a:schemeClr val="dk1"/>
            </a:solidFill>
          </a:endParaRPr>
        </a:p>
      </dsp:txBody>
      <dsp:txXfrm>
        <a:off x="3652700" y="1894590"/>
        <a:ext cx="2337728" cy="2043469"/>
      </dsp:txXfrm>
    </dsp:sp>
    <dsp:sp modelId="{271FF4E1-7A53-4BC7-90C3-FD3FA3DCF893}">
      <dsp:nvSpPr>
        <dsp:cNvPr id="6" name="椭圆 5"/>
        <dsp:cNvSpPr/>
      </dsp:nvSpPr>
      <dsp:spPr bwMode="white">
        <a:xfrm>
          <a:off x="3068268" y="2331892"/>
          <a:ext cx="1168864" cy="1168864"/>
        </a:xfrm>
        <a:prstGeom prst="ellipse">
          <a:avLst/>
        </a:prstGeom>
        <a:solidFill>
          <a:srgbClr val="FFC000"/>
        </a:solidFill>
      </dsp:spPr>
      <dsp:style>
        <a:lnRef idx="2">
          <a:schemeClr val="lt1"/>
        </a:lnRef>
        <a:fillRef idx="1">
          <a:schemeClr val="accent1"/>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t>实验中断</a:t>
          </a:r>
        </a:p>
      </dsp:txBody>
      <dsp:txXfrm>
        <a:off x="3068268" y="2331892"/>
        <a:ext cx="1168864" cy="1168864"/>
      </dsp:txXfrm>
    </dsp:sp>
    <dsp:sp modelId="{8ACEAB83-13E2-45F3-917F-7BD79C628F91}">
      <dsp:nvSpPr>
        <dsp:cNvPr id="7" name="右箭头 6"/>
        <dsp:cNvSpPr/>
      </dsp:nvSpPr>
      <dsp:spPr bwMode="white">
        <a:xfrm>
          <a:off x="6720969" y="1894590"/>
          <a:ext cx="2337728" cy="2043469"/>
        </a:xfrm>
        <a:prstGeom prst="rightArrow">
          <a:avLst>
            <a:gd name="adj1" fmla="val 70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50800" tIns="12700" rIns="254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免疫</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代谢</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生殖</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体重</a:t>
          </a:r>
          <a:endParaRPr>
            <a:solidFill>
              <a:schemeClr val="dk1"/>
            </a:solidFill>
          </a:endParaRPr>
        </a:p>
      </dsp:txBody>
      <dsp:txXfrm>
        <a:off x="6720969" y="1894590"/>
        <a:ext cx="2337728" cy="2043469"/>
      </dsp:txXfrm>
    </dsp:sp>
    <dsp:sp modelId="{1D84CE67-5371-4B9C-99C1-56AA04D801CE}">
      <dsp:nvSpPr>
        <dsp:cNvPr id="8" name="椭圆 7"/>
        <dsp:cNvSpPr/>
      </dsp:nvSpPr>
      <dsp:spPr bwMode="white">
        <a:xfrm>
          <a:off x="6136537" y="2331892"/>
          <a:ext cx="1168864" cy="1168864"/>
        </a:xfrm>
        <a:prstGeom prst="ellipse">
          <a:avLst/>
        </a:prstGeom>
        <a:solidFill>
          <a:schemeClr val="bg2">
            <a:lumMod val="25000"/>
          </a:schemeClr>
        </a:solidFill>
      </dsp:spPr>
      <dsp:style>
        <a:lnRef idx="2">
          <a:schemeClr val="lt1"/>
        </a:lnRef>
        <a:fillRef idx="1">
          <a:schemeClr val="accent1"/>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t>实验干扰</a:t>
          </a:r>
        </a:p>
      </dsp:txBody>
      <dsp:txXfrm>
        <a:off x="6136537" y="2331892"/>
        <a:ext cx="1168864" cy="1168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25963" cy="4525963"/>
        <a:chOff x="0" y="0"/>
        <a:chExt cx="4525963" cy="4525963"/>
      </a:xfrm>
    </dsp:grpSpPr>
    <dsp:sp modelId="{2F0B0B67-084E-47C3-A7C6-F9B14F9EBE07}">
      <dsp:nvSpPr>
        <dsp:cNvPr id="3" name="十字箭头 2"/>
        <dsp:cNvSpPr/>
      </dsp:nvSpPr>
      <dsp:spPr bwMode="white">
        <a:xfrm>
          <a:off x="773134" y="0"/>
          <a:ext cx="4525963" cy="4525963"/>
        </a:xfrm>
        <a:prstGeom prst="quadArrow">
          <a:avLst>
            <a:gd name="adj1" fmla="val 2000"/>
            <a:gd name="adj2" fmla="val 4000"/>
            <a:gd name="adj3" fmla="val 5000"/>
          </a:avLst>
        </a:prstGeom>
      </dsp:spPr>
      <dsp:style>
        <a:lnRef idx="0">
          <a:schemeClr val="accent1"/>
        </a:lnRef>
        <a:fillRef idx="1">
          <a:schemeClr val="accent1">
            <a:tint val="40000"/>
          </a:schemeClr>
        </a:fillRef>
        <a:effectRef idx="0">
          <a:scrgbClr r="0" g="0" b="0"/>
        </a:effectRef>
        <a:fontRef idx="minor"/>
      </dsp:style>
      <dsp:txXfrm>
        <a:off x="773134" y="0"/>
        <a:ext cx="4525963" cy="4525963"/>
      </dsp:txXfrm>
    </dsp:sp>
    <dsp:sp modelId="{AE07A3FE-80A9-4EE8-96FB-81556443E1DB}">
      <dsp:nvSpPr>
        <dsp:cNvPr id="4" name="圆角矩形 3"/>
        <dsp:cNvSpPr/>
      </dsp:nvSpPr>
      <dsp:spPr bwMode="white">
        <a:xfrm>
          <a:off x="1067321" y="294188"/>
          <a:ext cx="1810385" cy="1810385"/>
        </a:xfrm>
        <a:prstGeom prst="roundRect">
          <a:avLst/>
        </a:prstGeom>
      </dsp:spPr>
      <dsp:style>
        <a:lnRef idx="2">
          <a:schemeClr val="lt1"/>
        </a:lnRef>
        <a:fillRef idx="1">
          <a:schemeClr val="accent1"/>
        </a:fillRef>
        <a:effectRef idx="0">
          <a:scrgbClr r="0" g="0" b="0"/>
        </a:effectRef>
        <a:fontRef idx="minor">
          <a:schemeClr val="lt1"/>
        </a:fontRef>
      </dsp:style>
      <dsp:txBody>
        <a:bodyPr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a:t>防虫</a:t>
          </a:r>
          <a:endParaRPr lang="en-US" altLang="zh-CN" dirty="0"/>
        </a:p>
        <a:p>
          <a:pPr lvl="0">
            <a:lnSpc>
              <a:spcPct val="100000"/>
            </a:lnSpc>
            <a:spcBef>
              <a:spcPct val="0"/>
            </a:spcBef>
            <a:spcAft>
              <a:spcPct val="35000"/>
            </a:spcAft>
          </a:pPr>
          <a:r>
            <a:rPr lang="zh-CN" altLang="en-US" dirty="0"/>
            <a:t>灭鼠</a:t>
          </a:r>
        </a:p>
      </dsp:txBody>
      <dsp:txXfrm>
        <a:off x="1067321" y="294188"/>
        <a:ext cx="1810385" cy="1810385"/>
      </dsp:txXfrm>
    </dsp:sp>
    <dsp:sp modelId="{E6E079DA-A563-477F-85C6-48B40EC49C28}">
      <dsp:nvSpPr>
        <dsp:cNvPr id="5" name="圆角矩形 4"/>
        <dsp:cNvSpPr/>
      </dsp:nvSpPr>
      <dsp:spPr bwMode="white">
        <a:xfrm>
          <a:off x="3194524" y="294188"/>
          <a:ext cx="1810385" cy="1810385"/>
        </a:xfrm>
        <a:prstGeom prst="roundRect">
          <a:avLst/>
        </a:prstGeom>
      </dsp:spPr>
      <dsp:style>
        <a:lnRef idx="2">
          <a:schemeClr val="lt1"/>
        </a:lnRef>
        <a:fillRef idx="1">
          <a:schemeClr val="accent1"/>
        </a:fillRef>
        <a:effectRef idx="0">
          <a:scrgbClr r="0" g="0" b="0"/>
        </a:effectRef>
        <a:fontRef idx="minor">
          <a:schemeClr val="lt1"/>
        </a:fontRef>
      </dsp:style>
      <dsp:txBody>
        <a:bodyPr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a:t>制度</a:t>
          </a:r>
          <a:endParaRPr lang="en-US" altLang="zh-CN" dirty="0"/>
        </a:p>
        <a:p>
          <a:pPr lvl="0">
            <a:lnSpc>
              <a:spcPct val="100000"/>
            </a:lnSpc>
            <a:spcBef>
              <a:spcPct val="0"/>
            </a:spcBef>
            <a:spcAft>
              <a:spcPct val="35000"/>
            </a:spcAft>
          </a:pPr>
          <a:r>
            <a:rPr lang="zh-CN" altLang="en-US" dirty="0"/>
            <a:t>规范</a:t>
          </a:r>
        </a:p>
      </dsp:txBody>
      <dsp:txXfrm>
        <a:off x="3194524" y="294188"/>
        <a:ext cx="1810385" cy="1810385"/>
      </dsp:txXfrm>
    </dsp:sp>
    <dsp:sp modelId="{F5E0F8B9-F7C2-4D50-A02E-1DD22DD045D3}">
      <dsp:nvSpPr>
        <dsp:cNvPr id="6" name="圆角矩形 5"/>
        <dsp:cNvSpPr/>
      </dsp:nvSpPr>
      <dsp:spPr bwMode="white">
        <a:xfrm>
          <a:off x="1067321" y="2421390"/>
          <a:ext cx="1810385" cy="1810385"/>
        </a:xfrm>
        <a:prstGeom prst="roundRect">
          <a:avLst/>
        </a:prstGeom>
      </dsp:spPr>
      <dsp:style>
        <a:lnRef idx="2">
          <a:schemeClr val="lt1"/>
        </a:lnRef>
        <a:fillRef idx="1">
          <a:schemeClr val="accent1"/>
        </a:fillRef>
        <a:effectRef idx="0">
          <a:scrgbClr r="0" g="0" b="0"/>
        </a:effectRef>
        <a:fontRef idx="minor">
          <a:schemeClr val="lt1"/>
        </a:fontRef>
      </dsp:style>
      <dsp:txBody>
        <a:bodyPr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a:t>人员</a:t>
          </a:r>
          <a:endParaRPr lang="en-US" altLang="zh-CN" dirty="0"/>
        </a:p>
        <a:p>
          <a:pPr lvl="0">
            <a:lnSpc>
              <a:spcPct val="100000"/>
            </a:lnSpc>
            <a:spcBef>
              <a:spcPct val="0"/>
            </a:spcBef>
            <a:spcAft>
              <a:spcPct val="35000"/>
            </a:spcAft>
          </a:pPr>
          <a:r>
            <a:rPr lang="zh-CN" altLang="en-US" dirty="0"/>
            <a:t>防护</a:t>
          </a:r>
        </a:p>
      </dsp:txBody>
      <dsp:txXfrm>
        <a:off x="1067321" y="2421390"/>
        <a:ext cx="1810385" cy="1810385"/>
      </dsp:txXfrm>
    </dsp:sp>
    <dsp:sp modelId="{89B05E31-6462-4A2C-B006-52FAF0D73298}">
      <dsp:nvSpPr>
        <dsp:cNvPr id="7" name="圆角矩形 6"/>
        <dsp:cNvSpPr/>
      </dsp:nvSpPr>
      <dsp:spPr bwMode="white">
        <a:xfrm>
          <a:off x="3194524" y="2421390"/>
          <a:ext cx="1810385" cy="1810385"/>
        </a:xfrm>
        <a:prstGeom prst="roundRect">
          <a:avLst/>
        </a:prstGeom>
      </dsp:spPr>
      <dsp:style>
        <a:lnRef idx="2">
          <a:schemeClr val="lt1"/>
        </a:lnRef>
        <a:fillRef idx="1">
          <a:schemeClr val="accent1"/>
        </a:fillRef>
        <a:effectRef idx="0">
          <a:scrgbClr r="0" g="0" b="0"/>
        </a:effectRef>
        <a:fontRef idx="minor">
          <a:schemeClr val="lt1"/>
        </a:fontRef>
      </dsp:style>
      <dsp:txBody>
        <a:bodyPr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a:t>操作</a:t>
          </a:r>
          <a:endParaRPr lang="en-US" altLang="zh-CN" dirty="0"/>
        </a:p>
        <a:p>
          <a:pPr lvl="0">
            <a:lnSpc>
              <a:spcPct val="100000"/>
            </a:lnSpc>
            <a:spcBef>
              <a:spcPct val="0"/>
            </a:spcBef>
            <a:spcAft>
              <a:spcPct val="35000"/>
            </a:spcAft>
          </a:pPr>
          <a:r>
            <a:rPr lang="zh-CN" altLang="en-US" dirty="0"/>
            <a:t>消毒</a:t>
          </a:r>
        </a:p>
      </dsp:txBody>
      <dsp:txXfrm>
        <a:off x="3194524" y="2421390"/>
        <a:ext cx="1810385" cy="1810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3429024"/>
        <a:chOff x="0" y="0"/>
        <a:chExt cx="6096000" cy="3429024"/>
      </a:xfrm>
    </dsp:grpSpPr>
    <dsp:sp modelId="{E82C7900-F78B-466A-95E0-1FD80089B711}">
      <dsp:nvSpPr>
        <dsp:cNvPr id="3" name="椭圆 2"/>
        <dsp:cNvSpPr/>
      </dsp:nvSpPr>
      <dsp:spPr bwMode="white">
        <a:xfrm>
          <a:off x="2276141" y="1853332"/>
          <a:ext cx="1565859" cy="1565859"/>
        </a:xfrm>
        <a:prstGeom prst="ellipse">
          <a:avLst/>
        </a:prstGeom>
        <a:solidFill>
          <a:schemeClr val="accent1">
            <a:hueOff val="0"/>
            <a:satOff val="0"/>
            <a:lumOff val="0"/>
            <a:alpha val="79000"/>
          </a:schemeClr>
        </a:solidFill>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a:latin typeface="微软雅黑" panose="020B0503020204020204" pitchFamily="34" charset="-122"/>
              <a:ea typeface="微软雅黑" panose="020B0503020204020204" pitchFamily="34" charset="-122"/>
            </a:rPr>
            <a:t>动物福利</a:t>
          </a:r>
        </a:p>
      </dsp:txBody>
      <dsp:txXfrm>
        <a:off x="2276141" y="1853332"/>
        <a:ext cx="1565859" cy="1565859"/>
      </dsp:txXfrm>
    </dsp:sp>
    <dsp:sp modelId="{1DA90436-3379-4ECB-8B4D-C7220FB24242}">
      <dsp:nvSpPr>
        <dsp:cNvPr id="4" name="左箭头 3"/>
        <dsp:cNvSpPr/>
      </dsp:nvSpPr>
      <dsp:spPr bwMode="white">
        <a:xfrm rot="12875896">
          <a:off x="1290392" y="1607540"/>
          <a:ext cx="1201679" cy="446270"/>
        </a:xfrm>
        <a:prstGeom prst="leftArrow">
          <a:avLst>
            <a:gd name="adj1" fmla="val 60000"/>
            <a:gd name="adj2" fmla="val 50000"/>
          </a:avLst>
        </a:prstGeom>
        <a:solidFill>
          <a:schemeClr val="accent1">
            <a:tint val="60000"/>
            <a:hueOff val="0"/>
            <a:satOff val="0"/>
            <a:lumOff val="0"/>
            <a:alpha val="63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2875896">
        <a:off x="1290392" y="1607540"/>
        <a:ext cx="1201679" cy="446270"/>
      </dsp:txXfrm>
    </dsp:sp>
    <dsp:sp modelId="{38917C12-F822-435A-8037-645B088FD6C9}">
      <dsp:nvSpPr>
        <dsp:cNvPr id="5" name="圆角矩形 4"/>
        <dsp:cNvSpPr/>
      </dsp:nvSpPr>
      <dsp:spPr bwMode="white">
        <a:xfrm>
          <a:off x="624080" y="874624"/>
          <a:ext cx="1487566" cy="1190053"/>
        </a:xfrm>
        <a:prstGeom prst="roundRect">
          <a:avLst>
            <a:gd name="adj" fmla="val 10000"/>
          </a:avLst>
        </a:prstGeom>
        <a:solidFill>
          <a:schemeClr val="bg2">
            <a:lumMod val="25000"/>
            <a:alpha val="85000"/>
          </a:schemeClr>
        </a:solidFill>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a:latin typeface="微软雅黑" panose="020B0503020204020204" pitchFamily="34" charset="-122"/>
              <a:ea typeface="微软雅黑" panose="020B0503020204020204" pitchFamily="34" charset="-122"/>
            </a:rPr>
            <a:t>减少</a:t>
          </a:r>
        </a:p>
      </dsp:txBody>
      <dsp:txXfrm>
        <a:off x="624080" y="874624"/>
        <a:ext cx="1487566" cy="1190053"/>
      </dsp:txXfrm>
    </dsp:sp>
    <dsp:sp modelId="{5B4DE921-2BCA-4C97-90A4-9E02823B46B4}">
      <dsp:nvSpPr>
        <dsp:cNvPr id="6" name="左箭头 5"/>
        <dsp:cNvSpPr/>
      </dsp:nvSpPr>
      <dsp:spPr bwMode="white">
        <a:xfrm rot="16181355">
          <a:off x="2456849" y="1001050"/>
          <a:ext cx="1189127" cy="446270"/>
        </a:xfrm>
        <a:prstGeom prst="leftArrow">
          <a:avLst>
            <a:gd name="adj1" fmla="val 60000"/>
            <a:gd name="adj2" fmla="val 50000"/>
          </a:avLst>
        </a:prstGeom>
        <a:solidFill>
          <a:schemeClr val="accent1">
            <a:tint val="60000"/>
            <a:hueOff val="0"/>
            <a:satOff val="0"/>
            <a:lumOff val="0"/>
            <a:alpha val="61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6181355">
        <a:off x="2456849" y="1001050"/>
        <a:ext cx="1189127" cy="446270"/>
      </dsp:txXfrm>
    </dsp:sp>
    <dsp:sp modelId="{BC787AAD-E765-4C9E-88A3-4E595D5D1881}">
      <dsp:nvSpPr>
        <dsp:cNvPr id="7" name="圆角矩形 6"/>
        <dsp:cNvSpPr/>
      </dsp:nvSpPr>
      <dsp:spPr bwMode="white">
        <a:xfrm>
          <a:off x="2304217" y="0"/>
          <a:ext cx="1487566" cy="1190053"/>
        </a:xfrm>
        <a:prstGeom prst="roundRect">
          <a:avLst>
            <a:gd name="adj" fmla="val 10000"/>
          </a:avLst>
        </a:prstGeom>
        <a:solidFill>
          <a:srgbClr val="00B050">
            <a:alpha val="81000"/>
          </a:srgbClr>
        </a:solidFill>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a:latin typeface="微软雅黑" panose="020B0503020204020204" pitchFamily="34" charset="-122"/>
              <a:ea typeface="微软雅黑" panose="020B0503020204020204" pitchFamily="34" charset="-122"/>
            </a:rPr>
            <a:t>替代</a:t>
          </a:r>
        </a:p>
      </dsp:txBody>
      <dsp:txXfrm>
        <a:off x="2304217" y="0"/>
        <a:ext cx="1487566" cy="1190053"/>
      </dsp:txXfrm>
    </dsp:sp>
    <dsp:sp modelId="{329871EF-3326-443B-8B1B-0D87289E24BE}">
      <dsp:nvSpPr>
        <dsp:cNvPr id="8" name="左箭头 7"/>
        <dsp:cNvSpPr/>
      </dsp:nvSpPr>
      <dsp:spPr bwMode="white">
        <a:xfrm rot="-2097121">
          <a:off x="3622215" y="1605554"/>
          <a:ext cx="1184492" cy="446270"/>
        </a:xfrm>
        <a:prstGeom prst="leftArrow">
          <a:avLst>
            <a:gd name="adj1" fmla="val 60000"/>
            <a:gd name="adj2" fmla="val 50000"/>
          </a:avLst>
        </a:prstGeom>
        <a:solidFill>
          <a:schemeClr val="accent1">
            <a:tint val="60000"/>
            <a:hueOff val="0"/>
            <a:satOff val="0"/>
            <a:lumOff val="0"/>
            <a:alpha val="62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2097121">
        <a:off x="3622215" y="1605554"/>
        <a:ext cx="1184492" cy="446270"/>
      </dsp:txXfrm>
    </dsp:sp>
    <dsp:sp modelId="{8AC27D4F-ADD1-4AAE-BECE-DDAC01A6DB98}">
      <dsp:nvSpPr>
        <dsp:cNvPr id="9" name="圆角矩形 8"/>
        <dsp:cNvSpPr/>
      </dsp:nvSpPr>
      <dsp:spPr bwMode="white">
        <a:xfrm>
          <a:off x="3984354" y="874624"/>
          <a:ext cx="1487566" cy="1190053"/>
        </a:xfrm>
        <a:prstGeom prst="roundRect">
          <a:avLst>
            <a:gd name="adj" fmla="val 10000"/>
          </a:avLst>
        </a:prstGeom>
        <a:solidFill>
          <a:schemeClr val="accent3">
            <a:lumMod val="75000"/>
          </a:schemeClr>
        </a:solidFill>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a:latin typeface="微软雅黑" panose="020B0503020204020204" pitchFamily="34" charset="-122"/>
              <a:ea typeface="微软雅黑" panose="020B0503020204020204" pitchFamily="34" charset="-122"/>
            </a:rPr>
            <a:t>优化</a:t>
          </a:r>
        </a:p>
      </dsp:txBody>
      <dsp:txXfrm>
        <a:off x="3984354" y="874624"/>
        <a:ext cx="1487566" cy="1190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99152" cy="3369556"/>
        <a:chOff x="0" y="0"/>
        <a:chExt cx="7099152" cy="3369556"/>
      </a:xfrm>
    </dsp:grpSpPr>
    <dsp:sp modelId="{3F92F4C2-9E63-4653-8941-90AF336B5100}">
      <dsp:nvSpPr>
        <dsp:cNvPr id="3" name="圆角矩形 2"/>
        <dsp:cNvSpPr/>
      </dsp:nvSpPr>
      <dsp:spPr bwMode="white">
        <a:xfrm>
          <a:off x="6239" y="191114"/>
          <a:ext cx="1868380" cy="1121028"/>
        </a:xfrm>
        <a:prstGeom prst="roundRect">
          <a:avLst>
            <a:gd name="adj" fmla="val 10000"/>
          </a:avLst>
        </a:prstGeom>
        <a:solidFill>
          <a:srgbClr val="C00000"/>
        </a:solidFill>
      </dsp:spPr>
      <dsp:style>
        <a:lnRef idx="2">
          <a:schemeClr val="lt1"/>
        </a:lnRef>
        <a:fillRef idx="1">
          <a:schemeClr val="accent2"/>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algn="ctr"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实验人填写申请书</a:t>
          </a:r>
        </a:p>
      </dsp:txBody>
      <dsp:txXfrm>
        <a:off x="6239" y="191114"/>
        <a:ext cx="1868380" cy="1121028"/>
      </dsp:txXfrm>
    </dsp:sp>
    <dsp:sp modelId="{47A7E477-8DB4-42C7-BAA6-745E508DFBE0}">
      <dsp:nvSpPr>
        <dsp:cNvPr id="4" name="右箭头 3"/>
        <dsp:cNvSpPr/>
      </dsp:nvSpPr>
      <dsp:spPr bwMode="white">
        <a:xfrm rot="14396">
          <a:off x="2041346" y="525346"/>
          <a:ext cx="376028" cy="463358"/>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800" b="1">
            <a:latin typeface="微软雅黑" panose="020B0503020204020204" pitchFamily="34" charset="-122"/>
            <a:ea typeface="微软雅黑" panose="020B0503020204020204" pitchFamily="34" charset="-122"/>
          </a:endParaRPr>
        </a:p>
      </dsp:txBody>
      <dsp:txXfrm rot="14396">
        <a:off x="2041346" y="525346"/>
        <a:ext cx="376028" cy="463358"/>
      </dsp:txXfrm>
    </dsp:sp>
    <dsp:sp modelId="{E6926823-84D9-4E32-B8B5-90821BF25B93}">
      <dsp:nvSpPr>
        <dsp:cNvPr id="5" name="圆角矩形 4"/>
        <dsp:cNvSpPr/>
      </dsp:nvSpPr>
      <dsp:spPr bwMode="white">
        <a:xfrm>
          <a:off x="2584100" y="201909"/>
          <a:ext cx="1868380" cy="1121028"/>
        </a:xfrm>
        <a:prstGeom prst="roundRect">
          <a:avLst>
            <a:gd name="adj" fmla="val 10000"/>
          </a:avLst>
        </a:prstGeom>
        <a:solidFill>
          <a:srgbClr val="339933"/>
        </a:solidFill>
      </dsp:spPr>
      <dsp:style>
        <a:lnRef idx="2">
          <a:schemeClr val="lt1"/>
        </a:lnRef>
        <a:fillRef idx="1">
          <a:schemeClr val="accent3"/>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algn="ctr"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委员初审</a:t>
          </a:r>
          <a:endParaRPr lang="zh-CN" altLang="en-US" sz="1800" b="1" dirty="0">
            <a:latin typeface="微软雅黑" panose="020B0503020204020204" pitchFamily="34" charset="-122"/>
            <a:ea typeface="微软雅黑" panose="020B0503020204020204" pitchFamily="34" charset="-122"/>
          </a:endParaRPr>
        </a:p>
        <a:p>
          <a:pPr lvl="0" algn="l"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sp:txBody>
      <dsp:txXfrm>
        <a:off x="2584100" y="201909"/>
        <a:ext cx="1868380" cy="1121028"/>
      </dsp:txXfrm>
    </dsp:sp>
    <dsp:sp modelId="{C9E01344-ECC1-4602-B867-22888AE4F196}">
      <dsp:nvSpPr>
        <dsp:cNvPr id="6" name="左右箭头 5"/>
        <dsp:cNvSpPr/>
      </dsp:nvSpPr>
      <dsp:spPr bwMode="white">
        <a:xfrm rot="5400000">
          <a:off x="5531088" y="1417070"/>
          <a:ext cx="416172" cy="463358"/>
        </a:xfrm>
        <a:prstGeom prst="leftRightArrow">
          <a:avLst/>
        </a:prstGeom>
        <a:solidFill>
          <a:schemeClr val="accent2"/>
        </a:solidFill>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800" b="1">
            <a:latin typeface="微软雅黑" panose="020B0503020204020204" pitchFamily="34" charset="-122"/>
            <a:ea typeface="微软雅黑" panose="020B0503020204020204" pitchFamily="34" charset="-122"/>
          </a:endParaRPr>
        </a:p>
      </dsp:txBody>
      <dsp:txXfrm rot="5400000">
        <a:off x="5531088" y="1417070"/>
        <a:ext cx="416172" cy="463358"/>
      </dsp:txXfrm>
    </dsp:sp>
    <dsp:sp modelId="{5E6C6523-0806-41EC-99C5-700FE394D725}">
      <dsp:nvSpPr>
        <dsp:cNvPr id="7" name="圆角矩形 6"/>
        <dsp:cNvSpPr/>
      </dsp:nvSpPr>
      <dsp:spPr bwMode="white">
        <a:xfrm>
          <a:off x="5237704" y="191114"/>
          <a:ext cx="1868380" cy="1121028"/>
        </a:xfrm>
        <a:prstGeom prst="roundRect">
          <a:avLst>
            <a:gd name="adj" fmla="val 10000"/>
          </a:avLst>
        </a:prstGeom>
        <a:solidFill>
          <a:srgbClr val="9966FF"/>
        </a:solidFill>
      </dsp:spPr>
      <dsp:style>
        <a:lnRef idx="2">
          <a:schemeClr val="lt1"/>
        </a:lnRef>
        <a:fillRef idx="1">
          <a:schemeClr val="accent4"/>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委员复审</a:t>
          </a:r>
        </a:p>
      </dsp:txBody>
      <dsp:txXfrm>
        <a:off x="5237704" y="191114"/>
        <a:ext cx="1868380" cy="1121028"/>
      </dsp:txXfrm>
    </dsp:sp>
    <dsp:sp modelId="{6DD71A09-9131-4353-9861-2FC291361274}">
      <dsp:nvSpPr>
        <dsp:cNvPr id="8" name="右箭头 7"/>
        <dsp:cNvSpPr/>
      </dsp:nvSpPr>
      <dsp:spPr bwMode="white">
        <a:xfrm rot="21624263">
          <a:off x="4892697" y="773589"/>
          <a:ext cx="395004" cy="463358"/>
        </a:xfrm>
        <a:prstGeom prst="rightArrow">
          <a:avLst/>
        </a:prstGeom>
        <a:solidFill>
          <a:schemeClr val="accent2"/>
        </a:solidFill>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800" b="1">
            <a:latin typeface="微软雅黑" panose="020B0503020204020204" pitchFamily="34" charset="-122"/>
            <a:ea typeface="微软雅黑" panose="020B0503020204020204" pitchFamily="34" charset="-122"/>
          </a:endParaRPr>
        </a:p>
      </dsp:txBody>
      <dsp:txXfrm rot="21624263">
        <a:off x="4892697" y="773589"/>
        <a:ext cx="395004" cy="463358"/>
      </dsp:txXfrm>
    </dsp:sp>
    <dsp:sp modelId="{DA0B30C1-26C8-4435-B4BB-6793015A3FF4}">
      <dsp:nvSpPr>
        <dsp:cNvPr id="9" name="圆角矩形 8"/>
        <dsp:cNvSpPr/>
      </dsp:nvSpPr>
      <dsp:spPr bwMode="white">
        <a:xfrm>
          <a:off x="5224532" y="2057414"/>
          <a:ext cx="1868380" cy="1121028"/>
        </a:xfrm>
        <a:prstGeom prst="roundRect">
          <a:avLst>
            <a:gd name="adj" fmla="val 10000"/>
          </a:avLst>
        </a:prstGeom>
        <a:solidFill>
          <a:srgbClr val="0099FF"/>
        </a:solidFill>
      </dsp:spPr>
      <dsp:style>
        <a:lnRef idx="2">
          <a:schemeClr val="lt1"/>
        </a:lnRef>
        <a:fillRef idx="1">
          <a:schemeClr val="accent5"/>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申请人修改</a:t>
          </a:r>
          <a:endParaRPr lang="zh-CN" altLang="en-US" sz="1800" b="1" dirty="0">
            <a:latin typeface="微软雅黑" panose="020B0503020204020204" pitchFamily="34" charset="-122"/>
            <a:ea typeface="微软雅黑" panose="020B0503020204020204" pitchFamily="34" charset="-122"/>
          </a:endParaRPr>
        </a:p>
        <a:p>
          <a:pPr lvl="0"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sp:txBody>
      <dsp:txXfrm>
        <a:off x="5224532" y="2057414"/>
        <a:ext cx="1868380" cy="1121028"/>
      </dsp:txXfrm>
    </dsp:sp>
    <dsp:sp modelId="{5D20983E-E4FA-4DEE-9453-03CEDBAD3B35}">
      <dsp:nvSpPr>
        <dsp:cNvPr id="10" name="右箭头 9"/>
        <dsp:cNvSpPr/>
      </dsp:nvSpPr>
      <dsp:spPr bwMode="white">
        <a:xfrm rot="10800000">
          <a:off x="4620388" y="2386249"/>
          <a:ext cx="396097" cy="463358"/>
        </a:xfrm>
        <a:prstGeom prst="rightArrow">
          <a:avLst>
            <a:gd name="adj1" fmla="val 60000"/>
            <a:gd name="adj2" fmla="val 50000"/>
          </a:avLst>
        </a:prstGeom>
        <a:solidFill>
          <a:schemeClr val="accent2"/>
        </a:solidFill>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800" b="1">
            <a:latin typeface="微软雅黑" panose="020B0503020204020204" pitchFamily="34" charset="-122"/>
            <a:ea typeface="微软雅黑" panose="020B0503020204020204" pitchFamily="34" charset="-122"/>
          </a:endParaRPr>
        </a:p>
      </dsp:txBody>
      <dsp:txXfrm rot="10800000">
        <a:off x="4620388" y="2386249"/>
        <a:ext cx="396097" cy="463358"/>
      </dsp:txXfrm>
    </dsp:sp>
    <dsp:sp modelId="{609B2092-729D-4B1C-88FA-6D623D867CAE}">
      <dsp:nvSpPr>
        <dsp:cNvPr id="11" name="圆角矩形 10"/>
        <dsp:cNvSpPr/>
      </dsp:nvSpPr>
      <dsp:spPr bwMode="white">
        <a:xfrm>
          <a:off x="2608800" y="2057414"/>
          <a:ext cx="1868380" cy="1121028"/>
        </a:xfrm>
        <a:prstGeom prst="roundRect">
          <a:avLst>
            <a:gd name="adj" fmla="val 10000"/>
          </a:avLst>
        </a:prstGeom>
        <a:solidFill>
          <a:srgbClr val="FF9900"/>
        </a:solidFill>
      </dsp:spPr>
      <dsp:style>
        <a:lnRef idx="2">
          <a:schemeClr val="lt1"/>
        </a:lnRef>
        <a:fillRef idx="1">
          <a:schemeClr val="accent6"/>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打印</a:t>
          </a:r>
          <a:endParaRPr lang="en-US" altLang="zh-CN" sz="1800" b="1" dirty="0">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pPr>
          <a:r>
            <a:rPr lang="en-US" altLang="zh-CN" sz="1800" b="1" dirty="0">
              <a:latin typeface="微软雅黑" panose="020B0503020204020204" pitchFamily="34" charset="-122"/>
              <a:ea typeface="微软雅黑" panose="020B0503020204020204" pitchFamily="34" charset="-122"/>
            </a:rPr>
            <a:t>PI</a:t>
          </a:r>
          <a:r>
            <a:rPr lang="zh-CN" altLang="en-US" sz="1800" b="1" dirty="0">
              <a:latin typeface="微软雅黑" panose="020B0503020204020204" pitchFamily="34" charset="-122"/>
              <a:ea typeface="微软雅黑" panose="020B0503020204020204" pitchFamily="34" charset="-122"/>
            </a:rPr>
            <a:t>和实验人签字，上交</a:t>
          </a:r>
          <a:endParaRPr lang="zh-CN" altLang="en-US" sz="1800" b="1" dirty="0">
            <a:latin typeface="微软雅黑" panose="020B0503020204020204" pitchFamily="34" charset="-122"/>
            <a:ea typeface="微软雅黑" panose="020B0503020204020204" pitchFamily="34" charset="-122"/>
          </a:endParaRPr>
        </a:p>
        <a:p>
          <a:pPr lvl="0"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sp:txBody>
      <dsp:txXfrm>
        <a:off x="2608800" y="2057414"/>
        <a:ext cx="1868380" cy="1121028"/>
      </dsp:txXfrm>
    </dsp:sp>
    <dsp:sp modelId="{73E9457B-DD5C-4019-9EDE-3F6A5639CE5A}">
      <dsp:nvSpPr>
        <dsp:cNvPr id="12" name="右箭头 11"/>
        <dsp:cNvSpPr/>
      </dsp:nvSpPr>
      <dsp:spPr bwMode="white">
        <a:xfrm rot="10800000">
          <a:off x="1960473" y="2386249"/>
          <a:ext cx="396097" cy="463358"/>
        </a:xfrm>
        <a:prstGeom prst="rightArrow">
          <a:avLst>
            <a:gd name="adj1" fmla="val 60000"/>
            <a:gd name="adj2" fmla="val 50000"/>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800" b="1">
            <a:latin typeface="微软雅黑" panose="020B0503020204020204" pitchFamily="34" charset="-122"/>
            <a:ea typeface="微软雅黑" panose="020B0503020204020204" pitchFamily="34" charset="-122"/>
          </a:endParaRPr>
        </a:p>
      </dsp:txBody>
      <dsp:txXfrm rot="10800000">
        <a:off x="1960473" y="2386249"/>
        <a:ext cx="396097" cy="463358"/>
      </dsp:txXfrm>
    </dsp:sp>
    <dsp:sp modelId="{DF24041C-084A-4805-85F3-EBA069D9A356}">
      <dsp:nvSpPr>
        <dsp:cNvPr id="13" name="圆角矩形 12"/>
        <dsp:cNvSpPr/>
      </dsp:nvSpPr>
      <dsp:spPr bwMode="white">
        <a:xfrm>
          <a:off x="-6933" y="2057414"/>
          <a:ext cx="1868380" cy="1121028"/>
        </a:xfrm>
        <a:prstGeom prst="roundRect">
          <a:avLst>
            <a:gd name="adj" fmla="val 10000"/>
          </a:avLst>
        </a:prstGeom>
        <a:solidFill>
          <a:srgbClr val="0000FF"/>
        </a:solidFill>
      </dsp:spPr>
      <dsp:style>
        <a:lnRef idx="1">
          <a:schemeClr val="accent1"/>
        </a:lnRef>
        <a:fillRef idx="3">
          <a:schemeClr val="accent1"/>
        </a:fillRef>
        <a:effectRef idx="2">
          <a:schemeClr val="accent1"/>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结果通告</a:t>
          </a:r>
        </a:p>
      </dsp:txBody>
      <dsp:txXfrm>
        <a:off x="-6933" y="2057414"/>
        <a:ext cx="1868380" cy="1121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00328" cy="2608064"/>
        <a:chOff x="0" y="0"/>
        <a:chExt cx="6000328" cy="2608064"/>
      </a:xfrm>
    </dsp:grpSpPr>
    <dsp:sp modelId="{549E6064-A211-46E4-B0D0-9C6DC4D46728}">
      <dsp:nvSpPr>
        <dsp:cNvPr id="3" name="燕尾形 2"/>
        <dsp:cNvSpPr/>
      </dsp:nvSpPr>
      <dsp:spPr bwMode="white">
        <a:xfrm rot="5400000">
          <a:off x="-151092" y="151092"/>
          <a:ext cx="1007281" cy="705097"/>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个人资料</a:t>
          </a:r>
        </a:p>
      </dsp:txBody>
      <dsp:txXfrm rot="5400000">
        <a:off x="-151092" y="151092"/>
        <a:ext cx="1007281" cy="705097"/>
      </dsp:txXfrm>
    </dsp:sp>
    <dsp:sp modelId="{5A434D9F-D742-4A7A-9588-CFB1FE0FC8EF}">
      <dsp:nvSpPr>
        <dsp:cNvPr id="4" name="同侧圆角矩形 3"/>
        <dsp:cNvSpPr/>
      </dsp:nvSpPr>
      <dsp:spPr bwMode="white">
        <a:xfrm rot="5400000">
          <a:off x="3025346" y="-2320249"/>
          <a:ext cx="654733" cy="5295231"/>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dirty="0">
              <a:solidFill>
                <a:schemeClr val="dk1"/>
              </a:solidFill>
              <a:latin typeface="宋体" panose="02010600030101010101" pitchFamily="2" charset="-122"/>
              <a:ea typeface="宋体" panose="02010600030101010101" pitchFamily="2" charset="-122"/>
            </a:rPr>
            <a:t>姓名、邮箱、电话、职称、单位</a:t>
          </a:r>
          <a:endParaRPr>
            <a:solidFill>
              <a:schemeClr val="dk1"/>
            </a:solidFill>
          </a:endParaRPr>
        </a:p>
      </dsp:txBody>
      <dsp:txXfrm rot="5400000">
        <a:off x="3025346" y="-2320249"/>
        <a:ext cx="654733" cy="5295231"/>
      </dsp:txXfrm>
    </dsp:sp>
    <dsp:sp modelId="{DE09C3EC-FFD9-423E-A3ED-B0E504E18368}">
      <dsp:nvSpPr>
        <dsp:cNvPr id="5" name="燕尾形 4"/>
        <dsp:cNvSpPr/>
      </dsp:nvSpPr>
      <dsp:spPr bwMode="white">
        <a:xfrm rot="5400000">
          <a:off x="-151092" y="951484"/>
          <a:ext cx="1007281" cy="705097"/>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项目简介</a:t>
          </a:r>
        </a:p>
      </dsp:txBody>
      <dsp:txXfrm rot="5400000">
        <a:off x="-151092" y="951484"/>
        <a:ext cx="1007281" cy="705097"/>
      </dsp:txXfrm>
    </dsp:sp>
    <dsp:sp modelId="{211569BA-654A-4D3A-889D-2B885D5352F5}">
      <dsp:nvSpPr>
        <dsp:cNvPr id="6" name="同侧圆角矩形 5"/>
        <dsp:cNvSpPr/>
      </dsp:nvSpPr>
      <dsp:spPr bwMode="white">
        <a:xfrm rot="5400000">
          <a:off x="3025346" y="-1519858"/>
          <a:ext cx="654733" cy="5295231"/>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dirty="0">
              <a:solidFill>
                <a:schemeClr val="dk1"/>
              </a:solidFill>
              <a:latin typeface="宋体" panose="02010600030101010101" pitchFamily="2" charset="-122"/>
              <a:ea typeface="宋体" panose="02010600030101010101" pitchFamily="2" charset="-122"/>
            </a:rPr>
            <a:t>项目基本信息及项目内容</a:t>
          </a:r>
          <a:endParaRPr>
            <a:solidFill>
              <a:schemeClr val="dk1"/>
            </a:solidFill>
          </a:endParaRPr>
        </a:p>
      </dsp:txBody>
      <dsp:txXfrm rot="5400000">
        <a:off x="3025346" y="-1519858"/>
        <a:ext cx="654733" cy="5295231"/>
      </dsp:txXfrm>
    </dsp:sp>
    <dsp:sp modelId="{EA14F3D0-AFA1-4CC6-A61D-89EFAA2D5F12}">
      <dsp:nvSpPr>
        <dsp:cNvPr id="7" name="燕尾形 6"/>
        <dsp:cNvSpPr/>
      </dsp:nvSpPr>
      <dsp:spPr bwMode="white">
        <a:xfrm rot="5400000">
          <a:off x="-151092" y="1751875"/>
          <a:ext cx="1007281" cy="705097"/>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实验人员</a:t>
          </a:r>
        </a:p>
      </dsp:txBody>
      <dsp:txXfrm rot="5400000">
        <a:off x="-151092" y="1751875"/>
        <a:ext cx="1007281" cy="705097"/>
      </dsp:txXfrm>
    </dsp:sp>
    <dsp:sp modelId="{2AD3AE0F-638A-49DD-9A10-B5B88803046E}">
      <dsp:nvSpPr>
        <dsp:cNvPr id="8" name="同侧圆角矩形 7"/>
        <dsp:cNvSpPr/>
      </dsp:nvSpPr>
      <dsp:spPr bwMode="white">
        <a:xfrm rot="5400000">
          <a:off x="3025346" y="-719466"/>
          <a:ext cx="654733" cy="5295231"/>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dirty="0">
              <a:solidFill>
                <a:schemeClr val="dk1"/>
              </a:solidFill>
              <a:latin typeface="宋体" panose="02010600030101010101" pitchFamily="2" charset="-122"/>
              <a:ea typeface="宋体" panose="02010600030101010101" pitchFamily="2" charset="-122"/>
            </a:rPr>
            <a:t>姓名、职称、电话、邮箱、资格证号</a:t>
          </a:r>
          <a:endParaRPr>
            <a:solidFill>
              <a:schemeClr val="dk1"/>
            </a:solidFill>
          </a:endParaRPr>
        </a:p>
      </dsp:txBody>
      <dsp:txXfrm rot="5400000">
        <a:off x="3025346" y="-719466"/>
        <a:ext cx="654733" cy="5295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00328" cy="2608064"/>
        <a:chOff x="0" y="0"/>
        <a:chExt cx="6000328" cy="2608064"/>
      </a:xfrm>
    </dsp:grpSpPr>
    <dsp:sp modelId="{549E6064-A211-46E4-B0D0-9C6DC4D46728}">
      <dsp:nvSpPr>
        <dsp:cNvPr id="3" name="燕尾形 2"/>
        <dsp:cNvSpPr/>
      </dsp:nvSpPr>
      <dsp:spPr bwMode="white">
        <a:xfrm rot="5400000">
          <a:off x="-151092" y="151092"/>
          <a:ext cx="1007281" cy="705097"/>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动物信息</a:t>
          </a:r>
        </a:p>
      </dsp:txBody>
      <dsp:txXfrm rot="5400000">
        <a:off x="-151092" y="151092"/>
        <a:ext cx="1007281" cy="705097"/>
      </dsp:txXfrm>
    </dsp:sp>
    <dsp:sp modelId="{5A434D9F-D742-4A7A-9588-CFB1FE0FC8EF}">
      <dsp:nvSpPr>
        <dsp:cNvPr id="4" name="同侧圆角矩形 3"/>
        <dsp:cNvSpPr/>
      </dsp:nvSpPr>
      <dsp:spPr bwMode="white">
        <a:xfrm rot="5400000">
          <a:off x="3025346" y="-2320249"/>
          <a:ext cx="654733" cy="5295231"/>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28016" tIns="11430" rIns="11430" bIns="11430" anchor="ctr"/>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dirty="0">
              <a:solidFill>
                <a:schemeClr val="dk1"/>
              </a:solidFill>
              <a:latin typeface="宋体" panose="02010600030101010101" pitchFamily="2" charset="-122"/>
              <a:ea typeface="宋体" panose="02010600030101010101" pitchFamily="2" charset="-122"/>
            </a:rPr>
            <a:t>品种、品系等基本信息，</a:t>
          </a:r>
          <a:r>
            <a:rPr lang="zh-CN" altLang="en-US" b="0" i="0" dirty="0">
              <a:solidFill>
                <a:schemeClr val="dk1"/>
              </a:solidFill>
              <a:latin typeface="宋体" panose="02010600030101010101" pitchFamily="2" charset="-122"/>
              <a:ea typeface="宋体" panose="02010600030101010101" pitchFamily="2" charset="-122"/>
            </a:rPr>
            <a:t>动物实验计划、分组与各组处理内容，动物使用理由、品种选择理由</a:t>
          </a:r>
          <a:endParaRPr lang="zh-CN" altLang="en-US" dirty="0">
            <a:solidFill>
              <a:schemeClr val="dk1"/>
            </a:solidFill>
            <a:latin typeface="宋体" panose="02010600030101010101" pitchFamily="2" charset="-122"/>
            <a:ea typeface="宋体" panose="02010600030101010101" pitchFamily="2" charset="-122"/>
          </a:endParaRPr>
        </a:p>
      </dsp:txBody>
      <dsp:txXfrm rot="5400000">
        <a:off x="3025346" y="-2320249"/>
        <a:ext cx="654733" cy="5295231"/>
      </dsp:txXfrm>
    </dsp:sp>
    <dsp:sp modelId="{DE09C3EC-FFD9-423E-A3ED-B0E504E18368}">
      <dsp:nvSpPr>
        <dsp:cNvPr id="5" name="燕尾形 4"/>
        <dsp:cNvSpPr/>
      </dsp:nvSpPr>
      <dsp:spPr bwMode="white">
        <a:xfrm rot="5400000">
          <a:off x="-151092" y="951484"/>
          <a:ext cx="1007281" cy="705097"/>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实验信息</a:t>
          </a:r>
        </a:p>
      </dsp:txBody>
      <dsp:txXfrm rot="5400000">
        <a:off x="-151092" y="951484"/>
        <a:ext cx="1007281" cy="705097"/>
      </dsp:txXfrm>
    </dsp:sp>
    <dsp:sp modelId="{211569BA-654A-4D3A-889D-2B885D5352F5}">
      <dsp:nvSpPr>
        <dsp:cNvPr id="6" name="同侧圆角矩形 5"/>
        <dsp:cNvSpPr/>
      </dsp:nvSpPr>
      <dsp:spPr bwMode="white">
        <a:xfrm rot="5400000">
          <a:off x="3025346" y="-1519858"/>
          <a:ext cx="654733" cy="5295231"/>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28016" tIns="11430" rIns="11430" bIns="11430" anchor="ctr"/>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i="0" dirty="0">
              <a:solidFill>
                <a:schemeClr val="dk1"/>
              </a:solidFill>
              <a:latin typeface="宋体" panose="02010600030101010101" pitchFamily="2" charset="-122"/>
              <a:ea typeface="宋体" panose="02010600030101010101" pitchFamily="2" charset="-122"/>
            </a:rPr>
            <a:t>动物实验主要观察指标、给药方案等</a:t>
          </a:r>
          <a:endParaRPr lang="zh-CN" altLang="en-US" dirty="0">
            <a:solidFill>
              <a:schemeClr val="dk1"/>
            </a:solidFill>
            <a:latin typeface="宋体" panose="02010600030101010101" pitchFamily="2" charset="-122"/>
            <a:ea typeface="宋体" panose="02010600030101010101" pitchFamily="2" charset="-122"/>
          </a:endParaRPr>
        </a:p>
      </dsp:txBody>
      <dsp:txXfrm rot="5400000">
        <a:off x="3025346" y="-1519858"/>
        <a:ext cx="654733" cy="5295231"/>
      </dsp:txXfrm>
    </dsp:sp>
    <dsp:sp modelId="{EA14F3D0-AFA1-4CC6-A61D-89EFAA2D5F12}">
      <dsp:nvSpPr>
        <dsp:cNvPr id="7" name="燕尾形 6"/>
        <dsp:cNvSpPr/>
      </dsp:nvSpPr>
      <dsp:spPr bwMode="white">
        <a:xfrm rot="5400000">
          <a:off x="-151092" y="1751875"/>
          <a:ext cx="1007281" cy="705097"/>
        </a:xfrm>
        <a:prstGeom prst="chevron">
          <a:avLst/>
        </a:prstGeom>
      </dsp:spPr>
      <dsp:style>
        <a:lnRef idx="2">
          <a:schemeClr val="accent1"/>
        </a:lnRef>
        <a:fillRef idx="1">
          <a:schemeClr val="accent1"/>
        </a:fillRef>
        <a:effectRef idx="0">
          <a:scrgbClr r="0" g="0" b="0"/>
        </a:effectRef>
        <a:fontRef idx="minor">
          <a:schemeClr val="lt1"/>
        </a:fontRef>
      </dsp:style>
      <dsp:txBody>
        <a:bodyPr rot="-5400000"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文件上传</a:t>
          </a:r>
        </a:p>
      </dsp:txBody>
      <dsp:txXfrm rot="5400000">
        <a:off x="-151092" y="1751875"/>
        <a:ext cx="1007281" cy="705097"/>
      </dsp:txXfrm>
    </dsp:sp>
    <dsp:sp modelId="{2AD3AE0F-638A-49DD-9A10-B5B88803046E}">
      <dsp:nvSpPr>
        <dsp:cNvPr id="8" name="同侧圆角矩形 7"/>
        <dsp:cNvSpPr/>
      </dsp:nvSpPr>
      <dsp:spPr bwMode="white">
        <a:xfrm rot="5400000">
          <a:off x="3025346" y="-719466"/>
          <a:ext cx="654733" cy="5295231"/>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28016" tIns="11430" rIns="11430" bIns="11430" anchor="ctr"/>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b="0" i="0" dirty="0">
              <a:solidFill>
                <a:schemeClr val="dk1"/>
              </a:solidFill>
              <a:latin typeface="宋体" panose="02010600030101010101" pitchFamily="2" charset="-122"/>
              <a:ea typeface="宋体" panose="02010600030101010101" pitchFamily="2" charset="-122"/>
              <a:cs typeface="宋体" panose="02010600030101010101" pitchFamily="2" charset="-122"/>
            </a:rPr>
            <a:t>用于说明特殊物资的危害及实验的安全防护措施</a:t>
          </a:r>
          <a:r>
            <a:rPr lang="en-US" altLang="zh-CN" b="0" i="0" dirty="0">
              <a:solidFill>
                <a:schemeClr val="dk1"/>
              </a:solidFill>
              <a:latin typeface="宋体" panose="02010600030101010101" pitchFamily="2" charset="-122"/>
              <a:ea typeface="宋体" panose="02010600030101010101" pitchFamily="2" charset="-122"/>
              <a:cs typeface="宋体" panose="02010600030101010101" pitchFamily="2" charset="-122"/>
            </a:rPr>
            <a:t>,PDF</a:t>
          </a:r>
          <a:endParaRPr lang="zh-CN" altLang="en-US" dirty="0">
            <a:solidFill>
              <a:schemeClr val="dk1"/>
            </a:solidFill>
            <a:latin typeface="宋体" panose="02010600030101010101" pitchFamily="2" charset="-122"/>
            <a:ea typeface="宋体" panose="02010600030101010101" pitchFamily="2" charset="-122"/>
            <a:cs typeface="宋体" panose="02010600030101010101" pitchFamily="2" charset="-122"/>
          </a:endParaRPr>
        </a:p>
      </dsp:txBody>
      <dsp:txXfrm rot="5400000">
        <a:off x="3025346" y="-719466"/>
        <a:ext cx="654733" cy="52952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8A114-00BB-450F-ACB3-3AFD380CCF4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52691-DC1F-4717-89B8-8AD40E4EEA9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F7B2A-7996-4042-933F-439CBF9CB1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880B-CAD3-4491-ABC1-E7874D890B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p:spPr>
      </p:sp>
      <p:sp>
        <p:nvSpPr>
          <p:cNvPr id="1024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244" name="灯片编号占位符 3"/>
          <p:cNvSpPr>
            <a:spLocks noGrp="1"/>
          </p:cNvSpPr>
          <p:nvPr>
            <p:ph type="sldNum" sz="quarter" idx="5"/>
          </p:nvPr>
        </p:nvSpPr>
        <p:spPr bwMode="auto">
          <a:noFill/>
          <a:ln>
            <a:miter lim="800000"/>
          </a:ln>
        </p:spPr>
        <p:txBody>
          <a:bodyPr wrap="square" numCol="1" anchorCtr="0" compatLnSpc="1"/>
          <a:lstStyle/>
          <a:p>
            <a:fld id="{CBF5976A-472A-4455-8813-E504D7F14442}"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8E880B-CAD3-4491-ABC1-E7874D890B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1">
        <a:schemeClr val="bg2"/>
      </p:bgRef>
    </p:bg>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lang="zh-CN" altLang="en-US"/>
              <a:t>单击此处编辑母版标题样式</a:t>
            </a:r>
            <a:endParaRPr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7" name="日期占位符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E6BC284C-3D00-4AEE-84F5-07B42427E69B}" type="datetimeFigureOut">
              <a:rPr lang="zh-CN" altLang="en-US"/>
            </a:fld>
            <a:endParaRPr lang="zh-CN" altLang="en-US"/>
          </a:p>
        </p:txBody>
      </p:sp>
      <p:sp>
        <p:nvSpPr>
          <p:cNvPr id="10" name="页脚占位符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CN" altLang="en-US"/>
          </a:p>
        </p:txBody>
      </p:sp>
      <p:sp>
        <p:nvSpPr>
          <p:cNvPr id="11" name="灯片编号占位符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8FA34146-E756-4AD1-938C-CB6EB346049E}"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C21CE600-CF62-45CE-9546-0E3A9F83436F}"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B7DA0328-E714-43A8-ADEE-6E6D64D130E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竖排标题 1"/>
          <p:cNvSpPr>
            <a:spLocks noGrp="1"/>
          </p:cNvSpPr>
          <p:nvPr>
            <p:ph type="title" orient="vert"/>
          </p:nvPr>
        </p:nvSpPr>
        <p:spPr>
          <a:xfrm>
            <a:off x="6553200" y="609600"/>
            <a:ext cx="2057400" cy="5516563"/>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609600"/>
            <a:ext cx="5562600" cy="551656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日期占位符 3"/>
          <p:cNvSpPr>
            <a:spLocks noGrp="1"/>
          </p:cNvSpPr>
          <p:nvPr>
            <p:ph type="dt" sz="half" idx="10"/>
          </p:nvPr>
        </p:nvSpPr>
        <p:spPr>
          <a:xfrm>
            <a:off x="6553200" y="6248400"/>
            <a:ext cx="2209800" cy="365125"/>
          </a:xfrm>
        </p:spPr>
        <p:txBody>
          <a:bodyPr/>
          <a:lstStyle>
            <a:lvl1pPr>
              <a:defRPr/>
            </a:lvl1pPr>
          </a:lstStyle>
          <a:p>
            <a:pPr>
              <a:defRPr/>
            </a:pPr>
            <a:fld id="{A3775FDE-A93D-4088-99BC-A2E8FA2D4015}" type="datetimeFigureOut">
              <a:rPr lang="zh-CN" altLang="en-US"/>
            </a:fld>
            <a:endParaRPr lang="zh-CN" altLang="en-US"/>
          </a:p>
        </p:txBody>
      </p:sp>
      <p:sp>
        <p:nvSpPr>
          <p:cNvPr id="8" name="页脚占位符 4"/>
          <p:cNvSpPr>
            <a:spLocks noGrp="1"/>
          </p:cNvSpPr>
          <p:nvPr>
            <p:ph type="ftr" sz="quarter" idx="11"/>
          </p:nvPr>
        </p:nvSpPr>
        <p:spPr>
          <a:xfrm>
            <a:off x="457200" y="6248400"/>
            <a:ext cx="5573713" cy="365125"/>
          </a:xfr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rot="5400000">
            <a:off x="5989638" y="144462"/>
            <a:ext cx="533400" cy="244475"/>
          </a:xfrm>
        </p:spPr>
        <p:txBody>
          <a:bodyPr/>
          <a:lstStyle>
            <a:lvl1pPr>
              <a:defRPr/>
            </a:lvl1pPr>
          </a:lstStyle>
          <a:p>
            <a:pPr>
              <a:defRPr/>
            </a:pPr>
            <a:fld id="{CC0F8E55-2A42-4A48-882C-EE62AD780537}"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612648" y="1600200"/>
            <a:ext cx="8153400" cy="4495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BCCE68B1-3C11-4769-A55E-86D74D084DD5}"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AEAAC7E8-61D4-44BF-88B1-0E2BA8EF54D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1"/>
      </p:bgRef>
    </p:bg>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文本占位符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endParaRPr lang="zh-CN" alt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CN" altLang="en-US"/>
              <a:t>单击此处编辑母版标题样式</a:t>
            </a:r>
            <a:endParaRPr lang="en-US"/>
          </a:p>
        </p:txBody>
      </p:sp>
      <p:sp>
        <p:nvSpPr>
          <p:cNvPr id="7" name="日期占位符 11"/>
          <p:cNvSpPr>
            <a:spLocks noGrp="1"/>
          </p:cNvSpPr>
          <p:nvPr>
            <p:ph type="dt" sz="half" idx="10"/>
          </p:nvPr>
        </p:nvSpPr>
        <p:spPr/>
        <p:txBody>
          <a:bodyPr/>
          <a:lstStyle>
            <a:lvl1pPr>
              <a:defRPr/>
            </a:lvl1pPr>
          </a:lstStyle>
          <a:p>
            <a:pPr>
              <a:defRPr/>
            </a:pPr>
            <a:fld id="{DB58EA99-4D79-4BC4-8586-6D77A1926965}" type="datetimeFigureOut">
              <a:rPr lang="zh-CN" altLang="en-US"/>
            </a:fld>
            <a:endParaRPr lang="zh-CN" altLang="en-US"/>
          </a:p>
        </p:txBody>
      </p:sp>
      <p:sp>
        <p:nvSpPr>
          <p:cNvPr id="8" name="灯片编号占位符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2980314-6D29-4041-9543-C9158742D6F1}" type="slidenum">
              <a:rPr lang="zh-CN" altLang="en-US"/>
            </a:fld>
            <a:endParaRPr lang="zh-CN" altLang="en-US"/>
          </a:p>
        </p:txBody>
      </p:sp>
      <p:sp>
        <p:nvSpPr>
          <p:cNvPr id="9" name="页脚占位符 13"/>
          <p:cNvSpPr>
            <a:spLocks noGrp="1"/>
          </p:cNvSpPr>
          <p:nvPr>
            <p:ph type="ftr" sz="quarter" idx="12"/>
          </p:nvPr>
        </p:nvSpPr>
        <p:spPr/>
        <p:txBody>
          <a:bodyPr/>
          <a:lstStyle>
            <a:lvl1pPr>
              <a:defRPr/>
            </a:lvl1p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609600" y="1589567"/>
            <a:ext cx="3886200" cy="4572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1" name="内容占位符 10"/>
          <p:cNvSpPr>
            <a:spLocks noGrp="1"/>
          </p:cNvSpPr>
          <p:nvPr>
            <p:ph sz="quarter" idx="2"/>
          </p:nvPr>
        </p:nvSpPr>
        <p:spPr>
          <a:xfrm>
            <a:off x="4844901" y="1589567"/>
            <a:ext cx="3886200" cy="4572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7"/>
          <p:cNvSpPr>
            <a:spLocks noGrp="1"/>
          </p:cNvSpPr>
          <p:nvPr>
            <p:ph type="dt" sz="half" idx="10"/>
          </p:nvPr>
        </p:nvSpPr>
        <p:spPr/>
        <p:txBody>
          <a:bodyPr rtlCol="0"/>
          <a:lstStyle>
            <a:lvl1pPr>
              <a:defRPr/>
            </a:lvl1pPr>
          </a:lstStyle>
          <a:p>
            <a:pPr>
              <a:defRPr/>
            </a:pPr>
            <a:fld id="{585E1A10-77D6-4ADF-B7E1-C9C6B07948B0}" type="datetimeFigureOut">
              <a:rPr lang="zh-CN" altLang="en-US"/>
            </a:fld>
            <a:endParaRPr lang="zh-CN" altLang="en-US"/>
          </a:p>
        </p:txBody>
      </p:sp>
      <p:sp>
        <p:nvSpPr>
          <p:cNvPr id="6" name="灯片编号占位符 9"/>
          <p:cNvSpPr>
            <a:spLocks noGrp="1"/>
          </p:cNvSpPr>
          <p:nvPr>
            <p:ph type="sldNum" sz="quarter" idx="11"/>
          </p:nvPr>
        </p:nvSpPr>
        <p:spPr/>
        <p:txBody>
          <a:bodyPr rtlCol="0"/>
          <a:lstStyle>
            <a:lvl1pPr>
              <a:defRPr/>
            </a:lvl1pPr>
          </a:lstStyle>
          <a:p>
            <a:pPr>
              <a:defRPr/>
            </a:pPr>
            <a:fld id="{B544D178-A566-4D12-8F74-AF00A5F4E659}" type="slidenum">
              <a:rPr lang="zh-CN" altLang="en-US"/>
            </a:fld>
            <a:endParaRPr lang="zh-CN" altLang="en-US"/>
          </a:p>
        </p:txBody>
      </p:sp>
      <p:sp>
        <p:nvSpPr>
          <p:cNvPr id="7" name="页脚占位符 11"/>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lstStyle>
            <a:lvl1pPr>
              <a:defRPr/>
            </a:lvl1pPr>
          </a:lstStyle>
          <a:p>
            <a:r>
              <a:rPr lang="zh-CN" altLang="en-US"/>
              <a:t>单击此处编辑母版标题样式</a:t>
            </a:r>
            <a:endParaRPr lang="en-US"/>
          </a:p>
        </p:txBody>
      </p:sp>
      <p:sp>
        <p:nvSpPr>
          <p:cNvPr id="11" name="内容占位符 10"/>
          <p:cNvSpPr>
            <a:spLocks noGrp="1"/>
          </p:cNvSpPr>
          <p:nvPr>
            <p:ph sz="quarter" idx="2"/>
          </p:nvPr>
        </p:nvSpPr>
        <p:spPr>
          <a:xfrm>
            <a:off x="609600" y="2438400"/>
            <a:ext cx="3886200" cy="35814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3" name="内容占位符 12"/>
          <p:cNvSpPr>
            <a:spLocks noGrp="1"/>
          </p:cNvSpPr>
          <p:nvPr>
            <p:ph sz="quarter" idx="4"/>
          </p:nvPr>
        </p:nvSpPr>
        <p:spPr>
          <a:xfrm>
            <a:off x="4800600" y="2438400"/>
            <a:ext cx="3886200" cy="35814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a:t>单击此处编辑母版文本样式</a:t>
            </a:r>
            <a:endParaRPr lang="zh-CN" altLang="en-US"/>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a:t>单击此处编辑母版文本样式</a:t>
            </a:r>
            <a:endParaRPr lang="zh-CN" altLang="en-US"/>
          </a:p>
        </p:txBody>
      </p:sp>
      <p:sp>
        <p:nvSpPr>
          <p:cNvPr id="7" name="日期占位符 9"/>
          <p:cNvSpPr>
            <a:spLocks noGrp="1"/>
          </p:cNvSpPr>
          <p:nvPr>
            <p:ph type="dt" sz="half" idx="10"/>
          </p:nvPr>
        </p:nvSpPr>
        <p:spPr/>
        <p:txBody>
          <a:bodyPr rtlCol="0"/>
          <a:lstStyle>
            <a:lvl1pPr>
              <a:defRPr/>
            </a:lvl1pPr>
          </a:lstStyle>
          <a:p>
            <a:pPr>
              <a:defRPr/>
            </a:pPr>
            <a:fld id="{6F0EC0D5-4F02-46F2-ABF0-7ECF659DD1CE}" type="datetimeFigureOut">
              <a:rPr lang="zh-CN" altLang="en-US"/>
            </a:fld>
            <a:endParaRPr lang="zh-CN" altLang="en-US"/>
          </a:p>
        </p:txBody>
      </p:sp>
      <p:sp>
        <p:nvSpPr>
          <p:cNvPr id="8" name="灯片编号占位符 11"/>
          <p:cNvSpPr>
            <a:spLocks noGrp="1"/>
          </p:cNvSpPr>
          <p:nvPr>
            <p:ph type="sldNum" sz="quarter" idx="11"/>
          </p:nvPr>
        </p:nvSpPr>
        <p:spPr/>
        <p:txBody>
          <a:bodyPr rtlCol="0"/>
          <a:lstStyle>
            <a:lvl1pPr>
              <a:defRPr/>
            </a:lvl1pPr>
          </a:lstStyle>
          <a:p>
            <a:pPr>
              <a:defRPr/>
            </a:pPr>
            <a:fld id="{F3D437D6-C267-467C-B76A-45C88FA87194}" type="slidenum">
              <a:rPr lang="zh-CN" altLang="en-US"/>
            </a:fld>
            <a:endParaRPr lang="zh-CN" altLang="en-US"/>
          </a:p>
        </p:txBody>
      </p:sp>
      <p:sp>
        <p:nvSpPr>
          <p:cNvPr id="9" name="页脚占位符 13"/>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13"/>
          <p:cNvSpPr>
            <a:spLocks noGrp="1"/>
          </p:cNvSpPr>
          <p:nvPr>
            <p:ph type="dt" sz="half" idx="10"/>
          </p:nvPr>
        </p:nvSpPr>
        <p:spPr/>
        <p:txBody>
          <a:bodyPr/>
          <a:lstStyle>
            <a:lvl1pPr>
              <a:defRPr/>
            </a:lvl1pPr>
          </a:lstStyle>
          <a:p>
            <a:pPr>
              <a:defRPr/>
            </a:pPr>
            <a:fld id="{6278D247-606E-4848-A092-646D73235974}"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22"/>
          <p:cNvSpPr>
            <a:spLocks noGrp="1"/>
          </p:cNvSpPr>
          <p:nvPr>
            <p:ph type="sldNum" sz="quarter" idx="12"/>
          </p:nvPr>
        </p:nvSpPr>
        <p:spPr/>
        <p:txBody>
          <a:bodyPr/>
          <a:lstStyle>
            <a:lvl1pPr>
              <a:defRPr/>
            </a:lvl1pPr>
          </a:lstStyle>
          <a:p>
            <a:pPr>
              <a:defRPr/>
            </a:pPr>
            <a:fld id="{7DE4CE2A-54D7-4853-B91E-5A22DBEC5591}"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33CC684-2F10-45EE-B940-1508042C9A09}"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D7BADB46-1117-4E5C-B045-91B4B8A8052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lstStyle>
            <a:lvl1pPr algn="l">
              <a:buNone/>
              <a:defRPr sz="4400" b="0"/>
            </a:lvl1pPr>
          </a:lstStyle>
          <a:p>
            <a:r>
              <a:rPr lang="zh-CN" altLang="en-US"/>
              <a:t>单击此处编辑母版标题样式</a:t>
            </a:r>
            <a:endParaRPr 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CN" altLang="en-US"/>
              <a:t>单击此处编辑母版文本样式</a:t>
            </a:r>
            <a:endParaRPr lang="zh-CN" altLang="en-US"/>
          </a:p>
        </p:txBody>
      </p:sp>
      <p:sp>
        <p:nvSpPr>
          <p:cNvPr id="9" name="内容占位符 8"/>
          <p:cNvSpPr>
            <a:spLocks noGrp="1"/>
          </p:cNvSpPr>
          <p:nvPr>
            <p:ph sz="quarter" idx="1"/>
          </p:nvPr>
        </p:nvSpPr>
        <p:spPr>
          <a:xfrm>
            <a:off x="2362200" y="1752600"/>
            <a:ext cx="6400800" cy="44196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13"/>
          <p:cNvSpPr>
            <a:spLocks noGrp="1"/>
          </p:cNvSpPr>
          <p:nvPr>
            <p:ph type="dt" sz="half" idx="10"/>
          </p:nvPr>
        </p:nvSpPr>
        <p:spPr/>
        <p:txBody>
          <a:bodyPr/>
          <a:lstStyle>
            <a:lvl1pPr>
              <a:defRPr/>
            </a:lvl1pPr>
          </a:lstStyle>
          <a:p>
            <a:pPr>
              <a:defRPr/>
            </a:pPr>
            <a:fld id="{F6A170D2-B62C-45F5-B8D0-6EF7C2A2EC87}" type="datetimeFigureOut">
              <a:rPr lang="zh-CN" altLang="en-US"/>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468BBDE7-9A85-4122-8E4A-42810B70682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3">
        <a:schemeClr val="bg2"/>
      </p:bgRef>
    </p:bg>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endParaRPr lang="zh-CN" altLang="en-US"/>
          </a:p>
        </p:txBody>
      </p:sp>
      <p:sp>
        <p:nvSpPr>
          <p:cNvPr id="2" name="标题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CN" altLang="en-US"/>
              <a:t>单击此处编辑母版标题样式</a:t>
            </a:r>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CN" altLang="en-US" noProof="0"/>
              <a:t>单击图标添加图片</a:t>
            </a:r>
            <a:endParaRPr lang="en-US" noProof="0" dirty="0"/>
          </a:p>
        </p:txBody>
      </p:sp>
      <p:sp>
        <p:nvSpPr>
          <p:cNvPr id="9" name="日期占位符 11"/>
          <p:cNvSpPr>
            <a:spLocks noGrp="1"/>
          </p:cNvSpPr>
          <p:nvPr>
            <p:ph type="dt" sz="half" idx="10"/>
          </p:nvPr>
        </p:nvSpPr>
        <p:spPr>
          <a:xfrm>
            <a:off x="6248400" y="6248400"/>
            <a:ext cx="2667000" cy="365125"/>
          </a:xfrm>
        </p:spPr>
        <p:txBody>
          <a:bodyPr rtlCol="0"/>
          <a:lstStyle>
            <a:lvl1pPr>
              <a:defRPr/>
            </a:lvl1pPr>
          </a:lstStyle>
          <a:p>
            <a:pPr>
              <a:defRPr/>
            </a:pPr>
            <a:fld id="{A8A754D0-4DDE-407B-88F4-72479C802E7C}" type="datetimeFigureOut">
              <a:rPr lang="zh-CN" altLang="en-US"/>
            </a:fld>
            <a:endParaRPr lang="zh-CN" altLang="en-US"/>
          </a:p>
        </p:txBody>
      </p:sp>
      <p:sp>
        <p:nvSpPr>
          <p:cNvPr id="10" name="灯片编号占位符 12"/>
          <p:cNvSpPr>
            <a:spLocks noGrp="1"/>
          </p:cNvSpPr>
          <p:nvPr>
            <p:ph type="sldNum" sz="quarter" idx="11"/>
          </p:nvPr>
        </p:nvSpPr>
        <p:spPr>
          <a:xfrm>
            <a:off x="0" y="4667250"/>
            <a:ext cx="1447800" cy="663575"/>
          </a:xfrm>
        </p:spPr>
        <p:txBody>
          <a:bodyPr rtlCol="0"/>
          <a:lstStyle>
            <a:lvl1pPr>
              <a:defRPr sz="2800" smtClean="0"/>
            </a:lvl1pPr>
          </a:lstStyle>
          <a:p>
            <a:pPr>
              <a:defRPr/>
            </a:pPr>
            <a:fld id="{0AEBA3C8-2FFE-4850-AFEB-4562B020EAAA}" type="slidenum">
              <a:rPr lang="zh-CN" altLang="en-US"/>
            </a:fld>
            <a:endParaRPr lang="zh-CN" altLang="en-US"/>
          </a:p>
        </p:txBody>
      </p:sp>
      <p:sp>
        <p:nvSpPr>
          <p:cNvPr id="11" name="页脚占位符 13"/>
          <p:cNvSpPr>
            <a:spLocks noGrp="1"/>
          </p:cNvSpPr>
          <p:nvPr>
            <p:ph type="ftr" sz="quarter" idx="12"/>
          </p:nvPr>
        </p:nvSpPr>
        <p:spPr>
          <a:xfrm>
            <a:off x="1600200" y="6248400"/>
            <a:ext cx="4572000" cy="365125"/>
          </a:xfrm>
        </p:spPr>
        <p:txBody>
          <a:bodyPr rtlCol="0"/>
          <a:lstStyle>
            <a:lvl1pPr>
              <a:defRPr/>
            </a:lvl1p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p>
        </p:txBody>
      </p:sp>
      <p:sp>
        <p:nvSpPr>
          <p:cNvPr id="1027" name="文本占位符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4419E3A3-A490-403D-853E-1BFDD89BC673}" type="datetimeFigureOut">
              <a:rPr lang="zh-CN" altLang="en-US"/>
            </a:fld>
            <a:endParaRPr lang="zh-CN" altLang="en-US"/>
          </a:p>
        </p:txBody>
      </p:sp>
      <p:sp>
        <p:nvSpPr>
          <p:cNvPr id="3" name="页脚占位符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zh-CN"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灯片编号占位符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740D053B-772A-48E6-AC9F-76BAE7E414A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p:titleStyle>
    <p:bodyStyle>
      <a:lvl1pPr marL="319405" indent="-319405"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6.xml"/><Relationship Id="rId1"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5.png"/><Relationship Id="rId2" Type="http://schemas.openxmlformats.org/officeDocument/2006/relationships/tags" Target="../tags/tag1.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17.png"/><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20.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tags" Target="../tags/tag16.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5" Type="http://schemas.openxmlformats.org/officeDocument/2006/relationships/slideLayout" Target="../slideLayouts/slideLayout2.xml"/><Relationship Id="rId14" Type="http://schemas.openxmlformats.org/officeDocument/2006/relationships/tags" Target="../tags/tag27.xml"/><Relationship Id="rId13" Type="http://schemas.openxmlformats.org/officeDocument/2006/relationships/image" Target="../media/image25.png"/><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9" Type="http://schemas.openxmlformats.org/officeDocument/2006/relationships/diagramLayout" Target="../diagrams/layout7.xml"/><Relationship Id="rId8" Type="http://schemas.openxmlformats.org/officeDocument/2006/relationships/diagramData" Target="../diagrams/data7.xml"/><Relationship Id="rId7" Type="http://schemas.microsoft.com/office/2007/relationships/diagramDrawing" Target="../diagrams/drawing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3" Type="http://schemas.openxmlformats.org/officeDocument/2006/relationships/diagramData" Target="../diagrams/data6.xml"/><Relationship Id="rId2" Type="http://schemas.openxmlformats.org/officeDocument/2006/relationships/tags" Target="../tags/tag29.xml"/><Relationship Id="rId13" Type="http://schemas.openxmlformats.org/officeDocument/2006/relationships/slideLayout" Target="../slideLayouts/slideLayout2.xml"/><Relationship Id="rId12" Type="http://schemas.microsoft.com/office/2007/relationships/diagramDrawing" Target="../diagrams/drawing7.xml"/><Relationship Id="rId11" Type="http://schemas.openxmlformats.org/officeDocument/2006/relationships/diagramColors" Target="../diagrams/colors7.xml"/><Relationship Id="rId10" Type="http://schemas.openxmlformats.org/officeDocument/2006/relationships/diagramQuickStyle" Target="../diagrams/quickStyle7.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26.png"/><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image" Target="../media/image27.png"/><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29.png"/><Relationship Id="rId1" Type="http://schemas.openxmlformats.org/officeDocument/2006/relationships/tags" Target="../tags/tag47.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32.png"/><Relationship Id="rId2" Type="http://schemas.openxmlformats.org/officeDocument/2006/relationships/tags" Target="../tags/tag54.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image" Target="../media/image34.png"/><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33.png"/><Relationship Id="rId1" Type="http://schemas.openxmlformats.org/officeDocument/2006/relationships/tags" Target="../tags/tag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tags" Target="../tags/tag65.xml"/><Relationship Id="rId2" Type="http://schemas.openxmlformats.org/officeDocument/2006/relationships/image" Target="../media/image35.png"/><Relationship Id="rId1" Type="http://schemas.openxmlformats.org/officeDocument/2006/relationships/tags" Target="../tags/tag64.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tags" Target="../tags/tag67.xml"/><Relationship Id="rId3" Type="http://schemas.openxmlformats.org/officeDocument/2006/relationships/image" Target="../media/image38.png"/><Relationship Id="rId2" Type="http://schemas.openxmlformats.org/officeDocument/2006/relationships/tags" Target="../tags/tag66.xml"/><Relationship Id="rId1" Type="http://schemas.openxmlformats.org/officeDocument/2006/relationships/image" Target="../media/image37.pn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tags" Target="../tags/tag68.xml"/></Relationships>
</file>

<file path=ppt/slides/_rels/slide43.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45.png"/><Relationship Id="rId2" Type="http://schemas.openxmlformats.org/officeDocument/2006/relationships/tags" Target="../tags/tag70.xml"/><Relationship Id="rId12" Type="http://schemas.openxmlformats.org/officeDocument/2006/relationships/slideLayout" Target="../slideLayouts/slideLayout2.xml"/><Relationship Id="rId11" Type="http://schemas.openxmlformats.org/officeDocument/2006/relationships/image" Target="../media/image46.png"/><Relationship Id="rId10" Type="http://schemas.openxmlformats.org/officeDocument/2006/relationships/tags" Target="../tags/tag77.xml"/><Relationship Id="rId1" Type="http://schemas.openxmlformats.org/officeDocument/2006/relationships/tags" Target="../tags/tag69.xml"/></Relationships>
</file>

<file path=ppt/slides/_rels/slide44.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47.png"/><Relationship Id="rId2" Type="http://schemas.openxmlformats.org/officeDocument/2006/relationships/tags" Target="../tags/tag79.xml"/><Relationship Id="rId15" Type="http://schemas.openxmlformats.org/officeDocument/2006/relationships/slideLayout" Target="../slideLayouts/slideLayout2.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image" Target="../media/image48.png"/><Relationship Id="rId10" Type="http://schemas.openxmlformats.org/officeDocument/2006/relationships/tags" Target="../tags/tag86.xml"/><Relationship Id="rId1" Type="http://schemas.openxmlformats.org/officeDocument/2006/relationships/tags" Target="../tags/tag78.xml"/></Relationships>
</file>

<file path=ppt/slides/_rels/slide4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image" Target="../media/image51.png"/><Relationship Id="rId7" Type="http://schemas.openxmlformats.org/officeDocument/2006/relationships/tags" Target="../tags/tag94.xml"/><Relationship Id="rId6" Type="http://schemas.openxmlformats.org/officeDocument/2006/relationships/image" Target="../media/image50.png"/><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49.png"/><Relationship Id="rId11" Type="http://schemas.openxmlformats.org/officeDocument/2006/relationships/slideLayout" Target="../slideLayouts/slideLayout2.xml"/><Relationship Id="rId10" Type="http://schemas.openxmlformats.org/officeDocument/2006/relationships/image" Target="../media/image52.png"/><Relationship Id="rId1" Type="http://schemas.openxmlformats.org/officeDocument/2006/relationships/tags" Target="../tags/tag90.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55.png"/><Relationship Id="rId2" Type="http://schemas.openxmlformats.org/officeDocument/2006/relationships/tags" Target="../tags/tag99.xml"/><Relationship Id="rId1" Type="http://schemas.openxmlformats.org/officeDocument/2006/relationships/image" Target="../media/image54.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56.png"/><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57.png"/></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image" Target="../media/image58.png"/><Relationship Id="rId1" Type="http://schemas.openxmlformats.org/officeDocument/2006/relationships/tags" Target="../tags/tag116.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image" Target="../media/image59.png"/></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image" Target="../media/image61.png"/><Relationship Id="rId3" Type="http://schemas.openxmlformats.org/officeDocument/2006/relationships/tags" Target="../tags/tag126.xml"/><Relationship Id="rId2" Type="http://schemas.openxmlformats.org/officeDocument/2006/relationships/image" Target="../media/image60.png"/><Relationship Id="rId1" Type="http://schemas.openxmlformats.org/officeDocument/2006/relationships/tags" Target="../tags/tag125.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image" Target="../media/image63.png"/><Relationship Id="rId3" Type="http://schemas.openxmlformats.org/officeDocument/2006/relationships/tags" Target="../tags/tag130.xml"/><Relationship Id="rId2" Type="http://schemas.openxmlformats.org/officeDocument/2006/relationships/image" Target="../media/image62.png"/><Relationship Id="rId1" Type="http://schemas.openxmlformats.org/officeDocument/2006/relationships/tags" Target="../tags/tag129.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image" Target="../media/image64.png"/><Relationship Id="rId1" Type="http://schemas.openxmlformats.org/officeDocument/2006/relationships/tags" Target="../tags/tag132.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image" Target="../media/image65.png"/><Relationship Id="rId1" Type="http://schemas.openxmlformats.org/officeDocument/2006/relationships/tags" Target="../tags/tag138.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image" Target="../media/image66.png"/></Relationships>
</file>

<file path=ppt/slides/_rels/slide58.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media/image71.png"/><Relationship Id="rId7" Type="http://schemas.openxmlformats.org/officeDocument/2006/relationships/image" Target="../media/image70.png"/><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image" Target="../media/image69.png"/><Relationship Id="rId3" Type="http://schemas.openxmlformats.org/officeDocument/2006/relationships/tags" Target="../tags/tag148.xml"/><Relationship Id="rId2" Type="http://schemas.openxmlformats.org/officeDocument/2006/relationships/image" Target="../media/image68.png"/><Relationship Id="rId12" Type="http://schemas.openxmlformats.org/officeDocument/2006/relationships/slideLayout" Target="../slideLayouts/slideLayout2.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7.xml"/></Relationships>
</file>

<file path=ppt/slides/_rels/slide59.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image" Target="../media/image15.png"/><Relationship Id="rId1" Type="http://schemas.openxmlformats.org/officeDocument/2006/relationships/tags" Target="../tags/tag15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image" Target="../media/image7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3.png"/></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tags" Target="../tags/tag162.xml"/><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tags" Target="../tags/tag16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8.png"/><Relationship Id="rId1"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9.png"/><Relationship Id="rId1" Type="http://schemas.openxmlformats.org/officeDocument/2006/relationships/tags" Target="../tags/tag16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0.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1.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2.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5.png"/><Relationship Id="rId1" Type="http://schemas.openxmlformats.org/officeDocument/2006/relationships/image" Target="../media/image8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eitha\Desktop\资料\LOGO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6854" y="2072718"/>
            <a:ext cx="2452938" cy="2436402"/>
          </a:xfrm>
          <a:prstGeom prst="rect">
            <a:avLst/>
          </a:prstGeom>
          <a:noFill/>
          <a:extLst>
            <a:ext uri="{909E8E84-426E-40DD-AFC4-6F175D3DCCD1}">
              <a14:hiddenFill xmlns:a14="http://schemas.microsoft.com/office/drawing/2010/main">
                <a:solidFill>
                  <a:srgbClr val="FFFFFF"/>
                </a:solidFill>
              </a14:hiddenFill>
            </a:ext>
          </a:extLst>
        </p:spPr>
      </p:pic>
      <p:sp>
        <p:nvSpPr>
          <p:cNvPr id="9218" name="标题 1"/>
          <p:cNvSpPr>
            <a:spLocks noGrp="1"/>
          </p:cNvSpPr>
          <p:nvPr>
            <p:ph type="ctrTitle"/>
          </p:nvPr>
        </p:nvSpPr>
        <p:spPr>
          <a:xfrm>
            <a:off x="2266950" y="2714620"/>
            <a:ext cx="6877050" cy="1282700"/>
          </a:xfrm>
        </p:spPr>
        <p:txBody>
          <a:bodyPr anchor="ctr" anchorCtr="0"/>
          <a:lstStyle/>
          <a:p>
            <a:pPr algn="ctr">
              <a:lnSpc>
                <a:spcPct val="150000"/>
              </a:lnSpc>
            </a:pPr>
            <a:r>
              <a:rPr lang="zh-CN" altLang="en-US" sz="4000" cap="none" dirty="0">
                <a:latin typeface="黑体" panose="02010609060101010101" pitchFamily="49" charset="-122"/>
                <a:ea typeface="黑体" panose="02010609060101010101" pitchFamily="49" charset="-122"/>
                <a:cs typeface="Times New Roman" panose="02020603050405020304" pitchFamily="18" charset="0"/>
              </a:rPr>
              <a:t>医药实验动物中心</a:t>
            </a:r>
            <a:br>
              <a:rPr lang="en-US" altLang="zh-CN" sz="4000" cap="none" dirty="0">
                <a:latin typeface="黑体" panose="02010609060101010101" pitchFamily="49" charset="-122"/>
                <a:ea typeface="黑体" panose="02010609060101010101" pitchFamily="49" charset="-122"/>
                <a:cs typeface="Times New Roman" panose="02020603050405020304" pitchFamily="18" charset="0"/>
              </a:rPr>
            </a:br>
            <a:r>
              <a:rPr lang="zh-CN" altLang="en-US" sz="4000" cap="none" dirty="0">
                <a:latin typeface="黑体" panose="02010609060101010101" pitchFamily="49" charset="-122"/>
                <a:ea typeface="黑体" panose="02010609060101010101" pitchFamily="49" charset="-122"/>
                <a:cs typeface="Times New Roman" panose="02020603050405020304" pitchFamily="18" charset="0"/>
              </a:rPr>
              <a:t>准入证培训</a:t>
            </a:r>
            <a:endParaRPr lang="zh-CN" altLang="en-US" sz="4000" b="1" cap="none"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0" y="1066862"/>
          <a:ext cx="5292080" cy="322623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4572000" y="1371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102" name="矩形 8"/>
          <p:cNvSpPr>
            <a:spLocks noChangeArrowheads="1"/>
          </p:cNvSpPr>
          <p:nvPr/>
        </p:nvSpPr>
        <p:spPr bwMode="auto">
          <a:xfrm>
            <a:off x="35560" y="405130"/>
            <a:ext cx="9135745" cy="460375"/>
          </a:xfrm>
          <a:prstGeom prst="rect">
            <a:avLst/>
          </a:prstGeom>
          <a:noFill/>
          <a:ln w="9525">
            <a:noFill/>
            <a:miter lim="800000"/>
          </a:ln>
        </p:spPr>
        <p:txBody>
          <a:bodyPr wrap="square">
            <a:spAutoFit/>
          </a:bodyPr>
          <a:lstStyle/>
          <a:p>
            <a:r>
              <a:rPr lang="zh-CN" altLang="en-US" sz="2400" b="1" dirty="0"/>
              <a:t>承德医学院</a:t>
            </a:r>
            <a:r>
              <a:rPr lang="en-US" altLang="zh-CN" sz="2400" b="1" dirty="0"/>
              <a:t>2017</a:t>
            </a:r>
            <a:r>
              <a:rPr lang="zh-CN" altLang="en-US" sz="2400" b="1" dirty="0"/>
              <a:t>级临床医学专业五年制本科</a:t>
            </a:r>
            <a:r>
              <a:rPr lang="zh-CN" altLang="en-US" sz="2400" b="1" dirty="0">
                <a:sym typeface="+mn-ea"/>
              </a:rPr>
              <a:t>动物福利伦理</a:t>
            </a:r>
            <a:r>
              <a:rPr lang="zh-CN" altLang="en-US" sz="2400" b="1" dirty="0"/>
              <a:t>调查结果</a:t>
            </a:r>
            <a:endParaRPr lang="zh-CN" alt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775" y="228600"/>
            <a:ext cx="8384540" cy="990600"/>
          </a:xfrm>
        </p:spPr>
        <p:txBody>
          <a:bodyPr/>
          <a:lstStyle/>
          <a:p>
            <a:r>
              <a:rPr lang="zh-CN" altLang="en-US" sz="3200"/>
              <a:t>北京某三甲医院研究生动物伦理认知情况调查研究</a:t>
            </a:r>
            <a:r>
              <a:rPr lang="en-US" altLang="zh-CN" sz="3200"/>
              <a:t>(2023)</a:t>
            </a:r>
            <a:endParaRPr lang="en-US" altLang="zh-CN" sz="3200"/>
          </a:p>
        </p:txBody>
      </p:sp>
      <p:graphicFrame>
        <p:nvGraphicFramePr>
          <p:cNvPr id="1025" name="图表 2"/>
          <p:cNvGraphicFramePr/>
          <p:nvPr/>
        </p:nvGraphicFramePr>
        <p:xfrm>
          <a:off x="251143" y="1672273"/>
          <a:ext cx="4130675" cy="26955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4572000" y="1700530"/>
          <a:ext cx="4517390" cy="26473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1844824"/>
            <a:ext cx="8153400" cy="3196952"/>
          </a:xfrm>
        </p:spPr>
        <p:txBody>
          <a:bodyPr/>
          <a:lstStyle/>
          <a:p>
            <a:r>
              <a:rPr lang="zh-CN" altLang="en-US" b="1" dirty="0"/>
              <a:t>实验动物管理条例</a:t>
            </a:r>
            <a:r>
              <a:rPr lang="en-US" altLang="zh-CN" b="1" dirty="0"/>
              <a:t>——1988</a:t>
            </a:r>
            <a:endParaRPr lang="zh-CN" altLang="en-US" b="1" dirty="0"/>
          </a:p>
          <a:p>
            <a:pPr>
              <a:buNone/>
            </a:pPr>
            <a:r>
              <a:rPr lang="zh-CN" altLang="en-US" dirty="0"/>
              <a:t>   第二十九条 从事实验动物工作的人员对实验动物必须爱护，不得戏弄或虐待。</a:t>
            </a:r>
            <a:endParaRPr lang="en-US" altLang="zh-CN" dirty="0"/>
          </a:p>
          <a:p>
            <a:r>
              <a:rPr lang="zh-CN" altLang="en-US" b="1" dirty="0"/>
              <a:t>关于善待实验动物的指导性意见</a:t>
            </a:r>
            <a:r>
              <a:rPr lang="en-US" altLang="zh-CN" b="1" dirty="0"/>
              <a:t>——2006</a:t>
            </a:r>
            <a:endParaRPr lang="en-US" altLang="zh-CN" b="1" dirty="0"/>
          </a:p>
          <a:p>
            <a:pPr>
              <a:buNone/>
            </a:pPr>
            <a:r>
              <a:rPr lang="zh-CN" altLang="en-US" dirty="0">
                <a:ea typeface="宋体" panose="02010600030101010101" pitchFamily="2" charset="-122"/>
              </a:rPr>
              <a:t>   是我国第一个专门关于实验动物福利伦理管理的规范性文件</a:t>
            </a:r>
            <a:endParaRPr lang="zh-CN" altLang="en-US" b="1" dirty="0"/>
          </a:p>
          <a:p>
            <a:r>
              <a:rPr lang="zh-CN" altLang="en-US" b="1" dirty="0"/>
              <a:t>实验动物福利伦理审查指南（</a:t>
            </a:r>
            <a:r>
              <a:rPr lang="en-US" altLang="zh-CN" b="1" dirty="0"/>
              <a:t>GB</a:t>
            </a:r>
            <a:r>
              <a:rPr lang="zh-CN" altLang="en-US" b="1" dirty="0"/>
              <a:t>）</a:t>
            </a:r>
            <a:r>
              <a:rPr lang="en-US" altLang="zh-CN" b="1" dirty="0"/>
              <a:t>——2018</a:t>
            </a:r>
            <a:endParaRPr lang="en-US" altLang="zh-CN" b="1" dirty="0"/>
          </a:p>
          <a:p>
            <a:r>
              <a:rPr lang="zh-CN" altLang="zh-CN" b="1" dirty="0"/>
              <a:t>关于加强科技伦理治理的意见</a:t>
            </a:r>
            <a:r>
              <a:rPr lang="en-US" altLang="zh-CN" b="1" dirty="0"/>
              <a:t>——2022</a:t>
            </a:r>
            <a:endParaRPr lang="en-US" altLang="zh-CN" b="1" dirty="0"/>
          </a:p>
          <a:p>
            <a:pPr>
              <a:buNone/>
            </a:pPr>
            <a:r>
              <a:rPr lang="zh-CN" altLang="en-US" dirty="0"/>
              <a:t>   </a:t>
            </a:r>
            <a:endParaRPr lang="en-US" altLang="zh-CN" b="1" dirty="0"/>
          </a:p>
        </p:txBody>
      </p:sp>
      <p:sp>
        <p:nvSpPr>
          <p:cNvPr id="4"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必要性</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必要性</a:t>
            </a:r>
            <a:endParaRPr lang="zh-CN" altLang="en-US" dirty="0">
              <a:latin typeface="黑体" panose="02010609060101010101" pitchFamily="49" charset="-122"/>
              <a:ea typeface="黑体" panose="02010609060101010101" pitchFamily="49" charset="-122"/>
            </a:endParaRPr>
          </a:p>
        </p:txBody>
      </p:sp>
      <p:pic>
        <p:nvPicPr>
          <p:cNvPr id="4" name="内容占位符 3"/>
          <p:cNvPicPr>
            <a:picLocks noGrp="1" noChangeAspect="1"/>
          </p:cNvPicPr>
          <p:nvPr>
            <p:ph sz="quarter" idx="1"/>
          </p:nvPr>
        </p:nvPicPr>
        <p:blipFill>
          <a:blip r:embed="rId1" cstate="print">
            <a:extLst>
              <a:ext uri="{28A0092B-C50C-407E-A947-70E740481C1C}">
                <a14:useLocalDpi xmlns:a14="http://schemas.microsoft.com/office/drawing/2010/main" val="0"/>
              </a:ext>
            </a:extLst>
          </a:blip>
          <a:stretch>
            <a:fillRect/>
          </a:stretch>
        </p:blipFill>
        <p:spPr>
          <a:xfrm>
            <a:off x="251520" y="1512167"/>
            <a:ext cx="8352928" cy="530120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8764960" cy="1008112"/>
          </a:xfrm>
        </p:spPr>
        <p:txBody>
          <a:bodyPr/>
          <a:lstStyle/>
          <a:p>
            <a:r>
              <a:rPr lang="zh-CN" altLang="en-US" sz="4000" dirty="0" err="1"/>
              <a:t>实验动物福利伦理委员会</a:t>
            </a:r>
            <a:endParaRPr lang="zh-CN" altLang="en-US" sz="4000" dirty="0" err="1"/>
          </a:p>
        </p:txBody>
      </p:sp>
      <p:grpSp>
        <p:nvGrpSpPr>
          <p:cNvPr id="7" name="组合 6"/>
          <p:cNvGrpSpPr/>
          <p:nvPr/>
        </p:nvGrpSpPr>
        <p:grpSpPr>
          <a:xfrm>
            <a:off x="1907540" y="1701165"/>
            <a:ext cx="4324350" cy="5243195"/>
            <a:chOff x="3004" y="2679"/>
            <a:chExt cx="6810" cy="8257"/>
          </a:xfrm>
        </p:grpSpPr>
        <p:pic>
          <p:nvPicPr>
            <p:cNvPr id="5" name="图片 4"/>
            <p:cNvPicPr>
              <a:picLocks noChangeAspect="1"/>
            </p:cNvPicPr>
            <p:nvPr/>
          </p:nvPicPr>
          <p:blipFill>
            <a:blip r:embed="rId1"/>
            <a:srcRect t="34954"/>
            <a:stretch>
              <a:fillRect/>
            </a:stretch>
          </p:blipFill>
          <p:spPr>
            <a:xfrm>
              <a:off x="3004" y="2679"/>
              <a:ext cx="6810" cy="5698"/>
            </a:xfrm>
            <a:prstGeom prst="rect">
              <a:avLst/>
            </a:prstGeom>
          </p:spPr>
        </p:pic>
        <p:pic>
          <p:nvPicPr>
            <p:cNvPr id="6" name="图片 5"/>
            <p:cNvPicPr>
              <a:picLocks noChangeAspect="1"/>
            </p:cNvPicPr>
            <p:nvPr/>
          </p:nvPicPr>
          <p:blipFill>
            <a:blip r:embed="rId2"/>
            <a:stretch>
              <a:fillRect/>
            </a:stretch>
          </p:blipFill>
          <p:spPr>
            <a:xfrm>
              <a:off x="3522" y="8362"/>
              <a:ext cx="6161" cy="2574"/>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a:xfrm>
            <a:off x="0" y="1600200"/>
            <a:ext cx="9144000" cy="4495800"/>
          </a:xfrm>
        </p:spPr>
        <p:txBody>
          <a:bodyPr/>
          <a:lstStyle/>
          <a:p>
            <a:r>
              <a:rPr lang="en-US" altLang="zh-CN" sz="2000" dirty="0"/>
              <a:t>2015</a:t>
            </a:r>
            <a:r>
              <a:rPr lang="zh-CN" altLang="en-US" sz="2000" dirty="0"/>
              <a:t>年</a:t>
            </a:r>
            <a:r>
              <a:rPr lang="en-US" altLang="zh-CN" sz="2000" dirty="0"/>
              <a:t>1</a:t>
            </a:r>
            <a:r>
              <a:rPr lang="zh-CN" altLang="en-US" sz="2000" dirty="0"/>
              <a:t>月</a:t>
            </a:r>
            <a:r>
              <a:rPr lang="en-US" altLang="zh-CN" sz="2000" dirty="0"/>
              <a:t>23</a:t>
            </a:r>
            <a:r>
              <a:rPr lang="zh-CN" altLang="en-US" sz="2000" dirty="0"/>
              <a:t>日，大连理工大学徐永平团队在</a:t>
            </a:r>
            <a:r>
              <a:rPr lang="en-US" altLang="zh-CN" sz="2000" b="1" dirty="0"/>
              <a:t>PLOS ONE</a:t>
            </a:r>
            <a:r>
              <a:rPr lang="en-US" altLang="zh-CN" sz="2000" dirty="0"/>
              <a:t> </a:t>
            </a:r>
            <a:r>
              <a:rPr lang="zh-CN" altLang="en-US" sz="2000" dirty="0"/>
              <a:t>在线发表题为”</a:t>
            </a:r>
            <a:r>
              <a:rPr lang="en-US" altLang="zh-CN" sz="2000" dirty="0"/>
              <a:t>Isolation and characterization of a "</a:t>
            </a:r>
            <a:r>
              <a:rPr lang="en-US" altLang="zh-CN" sz="2000" dirty="0" err="1"/>
              <a:t>phiKMV</a:t>
            </a:r>
            <a:r>
              <a:rPr lang="en-US" altLang="zh-CN" sz="2000" dirty="0"/>
              <a:t>-like" </a:t>
            </a:r>
            <a:r>
              <a:rPr lang="en-US" altLang="zh-CN" sz="2000" dirty="0" err="1"/>
              <a:t>bacteriophage</a:t>
            </a:r>
            <a:r>
              <a:rPr lang="en-US" altLang="zh-CN" sz="2000" dirty="0"/>
              <a:t> and its therapeutic effect on mink hemorrhagic pneumonia“</a:t>
            </a:r>
            <a:r>
              <a:rPr lang="zh-CN" altLang="en-US" sz="2000" dirty="0"/>
              <a:t>，在</a:t>
            </a:r>
            <a:r>
              <a:rPr lang="en-US" altLang="zh-CN" sz="2000" dirty="0"/>
              <a:t>2022</a:t>
            </a:r>
            <a:r>
              <a:rPr lang="zh-CN" altLang="en-US" sz="2000" dirty="0"/>
              <a:t>年</a:t>
            </a:r>
            <a:r>
              <a:rPr lang="en-US" altLang="zh-CN" sz="2000" dirty="0"/>
              <a:t>1</a:t>
            </a:r>
            <a:r>
              <a:rPr lang="zh-CN" altLang="en-US" sz="2000" dirty="0"/>
              <a:t>月</a:t>
            </a:r>
            <a:r>
              <a:rPr lang="en-US" altLang="zh-CN" sz="2000" dirty="0"/>
              <a:t>20</a:t>
            </a:r>
            <a:r>
              <a:rPr lang="zh-CN" altLang="en-US" sz="2000" dirty="0"/>
              <a:t>日，该文章被撤回，</a:t>
            </a:r>
            <a:r>
              <a:rPr lang="zh-CN" altLang="en-US" sz="2000" b="1" dirty="0"/>
              <a:t>主要原因是该研究违背了动物的福利（不合适使用麻醉剂及安乐死使用的方法）的政策，</a:t>
            </a:r>
            <a:endParaRPr lang="en-US" altLang="zh-CN" sz="2000" dirty="0"/>
          </a:p>
          <a:p>
            <a:r>
              <a:rPr lang="en-US" altLang="zh-CN" sz="2000" dirty="0"/>
              <a:t>2020</a:t>
            </a:r>
            <a:r>
              <a:rPr lang="zh-CN" altLang="en-US" sz="2000" dirty="0"/>
              <a:t>年</a:t>
            </a:r>
            <a:r>
              <a:rPr lang="en-US" altLang="zh-CN" sz="2000" dirty="0"/>
              <a:t>9</a:t>
            </a:r>
            <a:r>
              <a:rPr lang="zh-CN" altLang="en-US" sz="2000" dirty="0"/>
              <a:t>月</a:t>
            </a:r>
            <a:r>
              <a:rPr lang="en-US" altLang="zh-CN" sz="2000" dirty="0"/>
              <a:t>4</a:t>
            </a:r>
            <a:r>
              <a:rPr lang="zh-CN" altLang="en-US" sz="2000" dirty="0"/>
              <a:t>日，河南科技大学高社干团队在</a:t>
            </a:r>
            <a:r>
              <a:rPr lang="en-US" altLang="zh-CN" sz="2000" b="1" dirty="0"/>
              <a:t>PLOS BIOLOGY</a:t>
            </a:r>
            <a:r>
              <a:rPr lang="en-US" altLang="zh-CN" sz="2000" dirty="0"/>
              <a:t> </a:t>
            </a:r>
            <a:r>
              <a:rPr lang="zh-CN" altLang="en-US" sz="2000" dirty="0"/>
              <a:t>（</a:t>
            </a:r>
            <a:r>
              <a:rPr lang="en-US" altLang="zh-CN" sz="2000" dirty="0"/>
              <a:t>IF=8.03</a:t>
            </a:r>
            <a:r>
              <a:rPr lang="zh-CN" altLang="en-US" sz="2000" dirty="0"/>
              <a:t>）在线发表题为“</a:t>
            </a:r>
            <a:r>
              <a:rPr lang="en-US" altLang="zh-CN" sz="2000" dirty="0" err="1"/>
              <a:t>Porphyromonas</a:t>
            </a:r>
            <a:r>
              <a:rPr lang="en-US" altLang="zh-CN" sz="2000" dirty="0"/>
              <a:t> </a:t>
            </a:r>
            <a:r>
              <a:rPr lang="en-US" altLang="zh-CN" sz="2000" dirty="0" err="1"/>
              <a:t>gingivalis</a:t>
            </a:r>
            <a:r>
              <a:rPr lang="en-US" altLang="zh-CN" sz="2000" dirty="0"/>
              <a:t> promotes progression of esophageal </a:t>
            </a:r>
            <a:r>
              <a:rPr lang="en-US" altLang="zh-CN" sz="2000" dirty="0" err="1"/>
              <a:t>squamous</a:t>
            </a:r>
            <a:r>
              <a:rPr lang="en-US" altLang="zh-CN" sz="2000" dirty="0"/>
              <a:t> cell cancer via TGF</a:t>
            </a:r>
            <a:r>
              <a:rPr lang="el-GR" altLang="zh-CN" sz="2000" dirty="0"/>
              <a:t>β-</a:t>
            </a:r>
            <a:r>
              <a:rPr lang="en-US" altLang="zh-CN" sz="2000" dirty="0"/>
              <a:t>dependent </a:t>
            </a:r>
            <a:r>
              <a:rPr lang="en-US" altLang="zh-CN" sz="2000" dirty="0" err="1"/>
              <a:t>Smad</a:t>
            </a:r>
            <a:r>
              <a:rPr lang="en-US" altLang="zh-CN" sz="2000" dirty="0"/>
              <a:t>/YAP/TAZ signaling”</a:t>
            </a:r>
            <a:r>
              <a:rPr lang="zh-CN" altLang="en-US" sz="2000" dirty="0"/>
              <a:t>在</a:t>
            </a:r>
            <a:r>
              <a:rPr lang="en-US" altLang="zh-CN" sz="2000" dirty="0"/>
              <a:t>2022</a:t>
            </a:r>
            <a:r>
              <a:rPr lang="zh-CN" altLang="en-US" sz="2000" dirty="0"/>
              <a:t>年</a:t>
            </a:r>
            <a:r>
              <a:rPr lang="en-US" altLang="zh-CN" sz="2000" dirty="0"/>
              <a:t>4</a:t>
            </a:r>
            <a:r>
              <a:rPr lang="zh-CN" altLang="en-US" sz="2000" dirty="0"/>
              <a:t>月</a:t>
            </a:r>
            <a:r>
              <a:rPr lang="en-US" altLang="zh-CN" sz="2000" dirty="0"/>
              <a:t>15</a:t>
            </a:r>
            <a:r>
              <a:rPr lang="zh-CN" altLang="en-US" sz="2000" dirty="0"/>
              <a:t>日，该文章被撤回，</a:t>
            </a:r>
            <a:r>
              <a:rPr lang="zh-CN" altLang="en-US" sz="2000" b="1" dirty="0"/>
              <a:t>主要原因是数据异常（图片重复使用，数据不匹配），违反动物福利政策及无法提供部分原始数据</a:t>
            </a:r>
            <a:endParaRPr lang="zh-CN"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p:cNvPicPr>
            <a:picLocks noGrp="1" noChangeAspect="1" noChangeArrowheads="1"/>
          </p:cNvPicPr>
          <p:nvPr>
            <p:ph sz="quarter" idx="1"/>
          </p:nvPr>
        </p:nvPicPr>
        <p:blipFill>
          <a:blip r:embed="rId1" cstate="print"/>
          <a:srcRect l="27809" t="39076" r="28946" b="14475"/>
          <a:stretch>
            <a:fillRect/>
          </a:stretch>
        </p:blipFill>
        <p:spPr bwMode="auto">
          <a:xfrm>
            <a:off x="467543" y="1844824"/>
            <a:ext cx="8297670" cy="501317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algn="l" eaLnBrk="1" fontAlgn="auto" hangingPunct="1">
              <a:spcAft>
                <a:spcPts val="0"/>
              </a:spcAft>
              <a:defRPr/>
            </a:pPr>
            <a:r>
              <a:rPr lang="zh-CN" altLang="en-US" dirty="0">
                <a:latin typeface="黑体" panose="02010609060101010101" pitchFamily="49" charset="-122"/>
                <a:ea typeface="黑体" panose="02010609060101010101" pitchFamily="49" charset="-122"/>
              </a:rPr>
              <a:t>伦理审查是动物饲养的第一步</a:t>
            </a:r>
            <a:endParaRPr lang="zh-CN" altLang="en-US" dirty="0">
              <a:latin typeface="黑体" panose="02010609060101010101" pitchFamily="49" charset="-122"/>
              <a:ea typeface="黑体" panose="02010609060101010101" pitchFamily="49" charset="-122"/>
            </a:endParaRPr>
          </a:p>
        </p:txBody>
      </p:sp>
      <p:sp>
        <p:nvSpPr>
          <p:cNvPr id="9" name="下箭头 8"/>
          <p:cNvSpPr/>
          <p:nvPr/>
        </p:nvSpPr>
        <p:spPr>
          <a:xfrm rot="10800000">
            <a:off x="291515" y="5157192"/>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2766" y="2636912"/>
            <a:ext cx="8399713" cy="1440160"/>
            <a:chOff x="492767" y="2923603"/>
            <a:chExt cx="7839914" cy="1282890"/>
          </a:xfrm>
        </p:grpSpPr>
        <p:pic>
          <p:nvPicPr>
            <p:cNvPr id="5" name="Picture 2" descr="http://iacuc.njmu.edu.cn/upload/images/%E5%8A%A8%E7%89%A9%E9%A5%B2%E5%85%BB%E9%A2%84%E7%BA%A6/%E9%A2%84%E7%BA%A6%E6%B5%81%E7%A8%8B.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9068" r="33599" b="47236"/>
            <a:stretch>
              <a:fillRect/>
            </a:stretch>
          </p:blipFill>
          <p:spPr bwMode="auto">
            <a:xfrm>
              <a:off x="492767" y="2923603"/>
              <a:ext cx="5498599" cy="1282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acuc.njmu.edu.cn/upload/images/%E5%8A%A8%E7%89%A9%E9%A5%B2%E5%85%BB%E9%A2%84%E7%BA%A6/%E9%A2%84%E7%BA%A6%E6%B5%81%E7%A8%8B.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4966" t="55039" r="37181" b="21351"/>
            <a:stretch>
              <a:fillRect/>
            </a:stretch>
          </p:blipFill>
          <p:spPr bwMode="auto">
            <a:xfrm>
              <a:off x="5991366" y="2928160"/>
              <a:ext cx="2341315" cy="127833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下箭头 1"/>
          <p:cNvSpPr/>
          <p:nvPr/>
        </p:nvSpPr>
        <p:spPr>
          <a:xfrm>
            <a:off x="755576" y="1988840"/>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8028383" y="260648"/>
            <a:ext cx="360041" cy="369332"/>
          </a:xfrm>
          <a:prstGeom prst="rect">
            <a:avLst/>
          </a:prstGeom>
          <a:noFill/>
        </p:spPr>
        <p:txBody>
          <a:bodyPr wrap="square" rtlCol="0">
            <a:spAutoFit/>
          </a:bodyPr>
          <a:lstStyle/>
          <a:p>
            <a:r>
              <a:rPr lang="en-US" altLang="zh-CN"/>
              <a:t>*</a:t>
            </a:r>
            <a:endParaRPr lang="zh-CN" altLang="en-US"/>
          </a:p>
        </p:txBody>
      </p:sp>
      <p:grpSp>
        <p:nvGrpSpPr>
          <p:cNvPr id="11" name="组合 10"/>
          <p:cNvGrpSpPr/>
          <p:nvPr/>
        </p:nvGrpSpPr>
        <p:grpSpPr>
          <a:xfrm>
            <a:off x="179070" y="4174490"/>
            <a:ext cx="8965565" cy="969010"/>
            <a:chOff x="56" y="5666"/>
            <a:chExt cx="14119" cy="1526"/>
          </a:xfrm>
        </p:grpSpPr>
        <p:grpSp>
          <p:nvGrpSpPr>
            <p:cNvPr id="21" name="组合 20"/>
            <p:cNvGrpSpPr/>
            <p:nvPr/>
          </p:nvGrpSpPr>
          <p:grpSpPr>
            <a:xfrm>
              <a:off x="56" y="5666"/>
              <a:ext cx="14119" cy="1466"/>
              <a:chOff x="623" y="5420"/>
              <a:chExt cx="13802" cy="1466"/>
            </a:xfrm>
          </p:grpSpPr>
          <p:pic>
            <p:nvPicPr>
              <p:cNvPr id="18" name="图片 17"/>
              <p:cNvPicPr>
                <a:picLocks noChangeAspect="1"/>
              </p:cNvPicPr>
              <p:nvPr>
                <p:custDataLst>
                  <p:tags r:id="rId2"/>
                </p:custDataLst>
              </p:nvPr>
            </p:nvPicPr>
            <p:blipFill>
              <a:blip r:embed="rId3"/>
              <a:stretch>
                <a:fillRect/>
              </a:stretch>
            </p:blipFill>
            <p:spPr>
              <a:xfrm>
                <a:off x="623" y="5721"/>
                <a:ext cx="13803" cy="1008"/>
              </a:xfrm>
              <a:prstGeom prst="rect">
                <a:avLst/>
              </a:prstGeom>
            </p:spPr>
          </p:pic>
          <p:sp>
            <p:nvSpPr>
              <p:cNvPr id="14" name="矩形 13"/>
              <p:cNvSpPr/>
              <p:nvPr>
                <p:custDataLst>
                  <p:tags r:id="rId4"/>
                </p:custDataLst>
              </p:nvPr>
            </p:nvSpPr>
            <p:spPr>
              <a:xfrm>
                <a:off x="623" y="5420"/>
                <a:ext cx="3430"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custDataLst>
                <p:tags r:id="rId5"/>
              </p:custDataLst>
            </p:nvPr>
          </p:nvSpPr>
          <p:spPr>
            <a:xfrm>
              <a:off x="623" y="5740"/>
              <a:ext cx="744" cy="1452"/>
            </a:xfrm>
            <a:prstGeom prst="rect">
              <a:avLst/>
            </a:prstGeom>
            <a:noFill/>
          </p:spPr>
          <p:txBody>
            <a:bodyPr wrap="square" rtlCol="0">
              <a:spAutoFit/>
            </a:bodyPr>
            <a:lstStyle/>
            <a:p>
              <a:endParaRPr lang="zh-CN" altLang="en-US" sz="54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315" y="404495"/>
            <a:ext cx="2617470" cy="558800"/>
          </a:xfrm>
        </p:spPr>
        <p:txBody>
          <a:bodyPr/>
          <a:lstStyle/>
          <a:p>
            <a:pPr algn="ctr"/>
            <a:r>
              <a:rPr lang="zh-CN" altLang="en-US" dirty="0">
                <a:latin typeface="黑体" panose="02010609060101010101" pitchFamily="49" charset="-122"/>
                <a:ea typeface="黑体" panose="02010609060101010101" pitchFamily="49" charset="-122"/>
              </a:rPr>
              <a:t>审核统计</a:t>
            </a:r>
            <a:endParaRPr lang="zh-CN" altLang="en-US" sz="2800" dirty="0">
              <a:latin typeface="黑体" panose="02010609060101010101" pitchFamily="49" charset="-122"/>
              <a:ea typeface="黑体" panose="02010609060101010101" pitchFamily="49" charset="-122"/>
            </a:endParaRPr>
          </a:p>
        </p:txBody>
      </p:sp>
      <p:graphicFrame>
        <p:nvGraphicFramePr>
          <p:cNvPr id="4" name="表格 3"/>
          <p:cNvGraphicFramePr>
            <a:graphicFrameLocks noGrp="1"/>
          </p:cNvGraphicFramePr>
          <p:nvPr>
            <p:custDataLst>
              <p:tags r:id="rId1"/>
            </p:custDataLst>
          </p:nvPr>
        </p:nvGraphicFramePr>
        <p:xfrm>
          <a:off x="467544" y="1845459"/>
          <a:ext cx="8425189" cy="1583933"/>
        </p:xfrm>
        <a:graphic>
          <a:graphicData uri="http://schemas.openxmlformats.org/drawingml/2006/table">
            <a:tbl>
              <a:tblPr firstRow="1" bandRow="1">
                <a:tableStyleId>{5C22544A-7EE6-4342-B048-85BDC9FD1C3A}</a:tableStyleId>
              </a:tblPr>
              <a:tblGrid>
                <a:gridCol w="1193165"/>
                <a:gridCol w="1267468"/>
                <a:gridCol w="1267468"/>
                <a:gridCol w="1192911"/>
                <a:gridCol w="2100022"/>
                <a:gridCol w="1404155"/>
              </a:tblGrid>
              <a:tr h="791845">
                <a:tc>
                  <a:txBody>
                    <a:bodyPr/>
                    <a:lstStyle/>
                    <a:p>
                      <a:r>
                        <a:rPr lang="zh-CN" altLang="en-US" dirty="0"/>
                        <a:t>一次初审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两次初审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三次初审</a:t>
                      </a:r>
                      <a:endParaRPr lang="zh-CN" altLang="en-US" dirty="0"/>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四次初审</a:t>
                      </a:r>
                      <a:endParaRPr lang="zh-CN" altLang="en-US" dirty="0"/>
                    </a:p>
                    <a:p>
                      <a:endParaRPr lang="zh-CN" altLang="en-US" dirty="0"/>
                    </a:p>
                  </a:txBody>
                  <a:tcPr/>
                </a:tc>
                <a:tc>
                  <a:txBody>
                    <a:bodyPr/>
                    <a:lstStyle/>
                    <a:p>
                      <a:r>
                        <a:rPr lang="zh-CN" altLang="en-US" dirty="0"/>
                        <a:t>审核份数</a:t>
                      </a:r>
                      <a:endParaRPr lang="zh-CN" altLang="en-US" dirty="0"/>
                    </a:p>
                  </a:txBody>
                  <a:tcPr/>
                </a:tc>
                <a:tc>
                  <a:txBody>
                    <a:bodyPr/>
                    <a:lstStyle/>
                    <a:p>
                      <a:r>
                        <a:rPr lang="zh-CN" altLang="en-US" dirty="0"/>
                        <a:t>通过</a:t>
                      </a:r>
                      <a:endParaRPr lang="zh-CN" altLang="en-US" dirty="0"/>
                    </a:p>
                  </a:txBody>
                  <a:tcPr/>
                </a:tc>
              </a:tr>
              <a:tr h="792088">
                <a:tc>
                  <a:txBody>
                    <a:bodyPr/>
                    <a:lstStyle/>
                    <a:p>
                      <a:r>
                        <a:rPr lang="en-US" altLang="zh-CN" dirty="0"/>
                        <a:t>167</a:t>
                      </a:r>
                      <a:r>
                        <a:rPr lang="zh-CN" altLang="en-US" dirty="0"/>
                        <a:t>次</a:t>
                      </a:r>
                      <a:endParaRPr lang="zh-CN" altLang="en-US" dirty="0"/>
                    </a:p>
                    <a:p>
                      <a:r>
                        <a:rPr lang="en-US" altLang="zh-CN" dirty="0"/>
                        <a:t>18.8%</a:t>
                      </a:r>
                      <a:endParaRPr lang="en-US" altLang="zh-CN" dirty="0"/>
                    </a:p>
                  </a:txBody>
                  <a:tcPr/>
                </a:tc>
                <a:tc>
                  <a:txBody>
                    <a:bodyPr/>
                    <a:lstStyle/>
                    <a:p>
                      <a:r>
                        <a:rPr lang="en-US" altLang="zh-CN" dirty="0"/>
                        <a:t>105</a:t>
                      </a:r>
                      <a:r>
                        <a:rPr lang="zh-CN" altLang="en-US" dirty="0"/>
                        <a:t>次</a:t>
                      </a:r>
                      <a:endParaRPr lang="zh-CN" altLang="en-US" dirty="0"/>
                    </a:p>
                  </a:txBody>
                  <a:tcPr/>
                </a:tc>
                <a:tc>
                  <a:txBody>
                    <a:bodyPr/>
                    <a:lstStyle/>
                    <a:p>
                      <a:r>
                        <a:rPr lang="en-US" altLang="zh-CN" dirty="0"/>
                        <a:t>43</a:t>
                      </a:r>
                      <a:r>
                        <a:rPr lang="zh-CN" altLang="en-US" dirty="0"/>
                        <a:t>次</a:t>
                      </a:r>
                      <a:endParaRPr lang="zh-CN" altLang="en-US" dirty="0"/>
                    </a:p>
                  </a:txBody>
                  <a:tcPr/>
                </a:tc>
                <a:tc>
                  <a:txBody>
                    <a:bodyPr/>
                    <a:lstStyle/>
                    <a:p>
                      <a:r>
                        <a:rPr lang="en-US" altLang="zh-CN" dirty="0"/>
                        <a:t>15</a:t>
                      </a:r>
                      <a:r>
                        <a:rPr lang="zh-CN" altLang="en-US" dirty="0"/>
                        <a:t>次</a:t>
                      </a:r>
                      <a:endParaRPr lang="zh-CN" altLang="en-US" dirty="0"/>
                    </a:p>
                  </a:txBody>
                  <a:tcPr/>
                </a:tc>
                <a:tc>
                  <a:txBody>
                    <a:bodyPr/>
                    <a:lstStyle/>
                    <a:p>
                      <a:r>
                        <a:rPr lang="en-US" altLang="zh-CN" dirty="0"/>
                        <a:t>15*4+28*3+62*2+62*1=330</a:t>
                      </a:r>
                      <a:r>
                        <a:rPr lang="zh-CN" altLang="en-US" dirty="0"/>
                        <a:t>份</a:t>
                      </a:r>
                      <a:endParaRPr lang="zh-CN" altLang="en-US" dirty="0"/>
                    </a:p>
                  </a:txBody>
                  <a:tcPr/>
                </a:tc>
                <a:tc>
                  <a:txBody>
                    <a:bodyPr/>
                    <a:lstStyle/>
                    <a:p>
                      <a:r>
                        <a:rPr lang="en-US" altLang="zh-CN" dirty="0"/>
                        <a:t>134</a:t>
                      </a:r>
                      <a:r>
                        <a:rPr lang="zh-CN" altLang="en-US" dirty="0"/>
                        <a:t>份</a:t>
                      </a:r>
                      <a:endParaRPr lang="zh-CN" altLang="en-US" dirty="0"/>
                    </a:p>
                  </a:txBody>
                  <a:tcPr/>
                </a:tc>
              </a:tr>
            </a:tbl>
          </a:graphicData>
        </a:graphic>
      </p:graphicFrame>
      <p:sp>
        <p:nvSpPr>
          <p:cNvPr id="3" name="文本框 2"/>
          <p:cNvSpPr txBox="1"/>
          <p:nvPr/>
        </p:nvSpPr>
        <p:spPr>
          <a:xfrm>
            <a:off x="467360" y="1412875"/>
            <a:ext cx="4572000" cy="521970"/>
          </a:xfrm>
          <a:prstGeom prst="rect">
            <a:avLst/>
          </a:prstGeom>
          <a:noFill/>
        </p:spPr>
        <p:txBody>
          <a:bodyPr wrap="square" rtlCol="0" anchor="t">
            <a:spAutoFit/>
          </a:bodyPr>
          <a:lstStyle/>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2016.1.6-7.13</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sp>
        <p:nvSpPr>
          <p:cNvPr id="5" name="文本框 4"/>
          <p:cNvSpPr txBox="1"/>
          <p:nvPr>
            <p:custDataLst>
              <p:tags r:id="rId2"/>
            </p:custDataLst>
          </p:nvPr>
        </p:nvSpPr>
        <p:spPr>
          <a:xfrm>
            <a:off x="450850" y="3692525"/>
            <a:ext cx="4572000" cy="521970"/>
          </a:xfrm>
          <a:prstGeom prst="rect">
            <a:avLst/>
          </a:prstGeom>
          <a:noFill/>
        </p:spPr>
        <p:txBody>
          <a:bodyPr wrap="square" rtlCol="0" anchor="t">
            <a:spAutoFit/>
          </a:bodyPr>
          <a:lstStyle/>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2023.2.27-9.4</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p:txBody>
      </p:sp>
      <p:graphicFrame>
        <p:nvGraphicFramePr>
          <p:cNvPr id="6" name="表格 5"/>
          <p:cNvGraphicFramePr>
            <a:graphicFrameLocks noGrp="1"/>
          </p:cNvGraphicFramePr>
          <p:nvPr>
            <p:custDataLst>
              <p:tags r:id="rId3"/>
            </p:custDataLst>
          </p:nvPr>
        </p:nvGraphicFramePr>
        <p:xfrm>
          <a:off x="467360" y="4284980"/>
          <a:ext cx="8367395" cy="1709420"/>
        </p:xfrm>
        <a:graphic>
          <a:graphicData uri="http://schemas.openxmlformats.org/drawingml/2006/table">
            <a:tbl>
              <a:tblPr firstRow="1" bandRow="1">
                <a:tableStyleId>{5C22544A-7EE6-4342-B048-85BDC9FD1C3A}</a:tableStyleId>
              </a:tblPr>
              <a:tblGrid>
                <a:gridCol w="1184910"/>
                <a:gridCol w="1258570"/>
                <a:gridCol w="1259205"/>
                <a:gridCol w="1184275"/>
                <a:gridCol w="2085975"/>
                <a:gridCol w="1394460"/>
              </a:tblGrid>
              <a:tr h="916305">
                <a:tc>
                  <a:txBody>
                    <a:bodyPr/>
                    <a:lstStyle/>
                    <a:p>
                      <a:r>
                        <a:rPr lang="zh-CN" altLang="en-US" dirty="0"/>
                        <a:t>一次初审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两次初审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三次初审</a:t>
                      </a:r>
                      <a:endParaRPr lang="zh-CN" altLang="en-US" dirty="0"/>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四次初审</a:t>
                      </a:r>
                      <a:endParaRPr lang="zh-CN" altLang="en-US" dirty="0"/>
                    </a:p>
                    <a:p>
                      <a:endParaRPr lang="zh-CN" altLang="en-US" dirty="0"/>
                    </a:p>
                  </a:txBody>
                  <a:tcPr/>
                </a:tc>
                <a:tc>
                  <a:txBody>
                    <a:bodyPr/>
                    <a:lstStyle/>
                    <a:p>
                      <a:r>
                        <a:rPr lang="zh-CN" altLang="en-US" dirty="0"/>
                        <a:t>审核份数</a:t>
                      </a:r>
                      <a:endParaRPr lang="zh-CN" altLang="en-US" dirty="0"/>
                    </a:p>
                  </a:txBody>
                  <a:tcPr/>
                </a:tc>
                <a:tc>
                  <a:txBody>
                    <a:bodyPr/>
                    <a:lstStyle/>
                    <a:p>
                      <a:r>
                        <a:rPr lang="zh-CN" altLang="en-US" dirty="0"/>
                        <a:t>通过</a:t>
                      </a:r>
                      <a:endParaRPr lang="zh-CN" altLang="en-US" dirty="0"/>
                    </a:p>
                  </a:txBody>
                  <a:tcPr/>
                </a:tc>
              </a:tr>
              <a:tr h="793115">
                <a:tc>
                  <a:txBody>
                    <a:bodyPr/>
                    <a:lstStyle/>
                    <a:p>
                      <a:r>
                        <a:rPr lang="en-US" altLang="zh-CN" dirty="0"/>
                        <a:t>218</a:t>
                      </a:r>
                      <a:r>
                        <a:rPr lang="zh-CN" altLang="en-US" dirty="0"/>
                        <a:t>次</a:t>
                      </a:r>
                      <a:endParaRPr lang="zh-CN" altLang="en-US" dirty="0"/>
                    </a:p>
                    <a:p>
                      <a:r>
                        <a:rPr lang="en-US" altLang="zh-CN" dirty="0"/>
                        <a:t>24.8%</a:t>
                      </a:r>
                      <a:endParaRPr lang="zh-CN" altLang="en-US" dirty="0"/>
                    </a:p>
                  </a:txBody>
                  <a:tcPr/>
                </a:tc>
                <a:tc>
                  <a:txBody>
                    <a:bodyPr/>
                    <a:lstStyle/>
                    <a:p>
                      <a:r>
                        <a:rPr lang="en-US" altLang="zh-CN" dirty="0"/>
                        <a:t>98</a:t>
                      </a:r>
                      <a:r>
                        <a:rPr lang="zh-CN" altLang="en-US" dirty="0"/>
                        <a:t>次</a:t>
                      </a:r>
                      <a:endParaRPr lang="zh-CN" altLang="en-US" dirty="0"/>
                    </a:p>
                  </a:txBody>
                  <a:tcPr/>
                </a:tc>
                <a:tc>
                  <a:txBody>
                    <a:bodyPr/>
                    <a:lstStyle/>
                    <a:p>
                      <a:r>
                        <a:rPr lang="en-US" altLang="zh-CN" dirty="0"/>
                        <a:t>37</a:t>
                      </a:r>
                      <a:r>
                        <a:rPr lang="zh-CN" altLang="en-US" dirty="0"/>
                        <a:t>次</a:t>
                      </a:r>
                      <a:endParaRPr lang="zh-CN" altLang="en-US" dirty="0"/>
                    </a:p>
                  </a:txBody>
                  <a:tcPr/>
                </a:tc>
                <a:tc>
                  <a:txBody>
                    <a:bodyPr/>
                    <a:lstStyle/>
                    <a:p>
                      <a:r>
                        <a:rPr lang="en-US" altLang="zh-CN" dirty="0"/>
                        <a:t>10</a:t>
                      </a:r>
                      <a:r>
                        <a:rPr lang="zh-CN" altLang="en-US" dirty="0"/>
                        <a:t>次</a:t>
                      </a:r>
                      <a:endParaRPr lang="zh-CN" altLang="en-US" dirty="0"/>
                    </a:p>
                  </a:txBody>
                  <a:tcPr/>
                </a:tc>
                <a:tc>
                  <a:txBody>
                    <a:bodyPr/>
                    <a:lstStyle/>
                    <a:p>
                      <a:r>
                        <a:rPr lang="en-US" altLang="zh-CN" dirty="0"/>
                        <a:t>10*4+27*3+61*2+120*1=363</a:t>
                      </a:r>
                      <a:r>
                        <a:rPr lang="zh-CN" altLang="en-US" dirty="0"/>
                        <a:t>份</a:t>
                      </a:r>
                      <a:endParaRPr lang="zh-CN" altLang="en-US" dirty="0"/>
                    </a:p>
                  </a:txBody>
                  <a:tcPr/>
                </a:tc>
                <a:tc>
                  <a:txBody>
                    <a:bodyPr/>
                    <a:lstStyle/>
                    <a:p>
                      <a:r>
                        <a:rPr lang="en-US" altLang="zh-CN" dirty="0"/>
                        <a:t>188</a:t>
                      </a:r>
                      <a:r>
                        <a:rPr lang="zh-CN" altLang="en-US" dirty="0"/>
                        <a:t>份</a:t>
                      </a:r>
                      <a:endParaRPr lang="zh-CN" alt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pPr algn="l" eaLnBrk="1" fontAlgn="auto" hangingPunct="1">
              <a:spcAft>
                <a:spcPts val="0"/>
              </a:spcAft>
              <a:defRPr/>
            </a:pPr>
            <a:r>
              <a:rPr lang="zh-CN" altLang="en-US" dirty="0">
                <a:latin typeface="黑体" panose="02010609060101010101" pitchFamily="49" charset="-122"/>
                <a:ea typeface="黑体" panose="02010609060101010101" pitchFamily="49" charset="-122"/>
              </a:rPr>
              <a:t>审查目的</a:t>
            </a:r>
            <a:endParaRPr lang="zh-CN" altLang="en-US" dirty="0">
              <a:latin typeface="黑体" panose="02010609060101010101" pitchFamily="49" charset="-122"/>
              <a:ea typeface="黑体" panose="02010609060101010101" pitchFamily="49" charset="-122"/>
            </a:endParaRPr>
          </a:p>
        </p:txBody>
      </p:sp>
      <p:graphicFrame>
        <p:nvGraphicFramePr>
          <p:cNvPr id="8" name="图示 7"/>
          <p:cNvGraphicFramePr/>
          <p:nvPr/>
        </p:nvGraphicFramePr>
        <p:xfrm>
          <a:off x="1500166" y="1500174"/>
          <a:ext cx="6096000" cy="34290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6" name="组合 15"/>
          <p:cNvGrpSpPr/>
          <p:nvPr/>
        </p:nvGrpSpPr>
        <p:grpSpPr>
          <a:xfrm>
            <a:off x="928222" y="4929198"/>
            <a:ext cx="7429992" cy="1285884"/>
            <a:chOff x="785786" y="4929198"/>
            <a:chExt cx="7429992" cy="1285884"/>
          </a:xfrm>
        </p:grpSpPr>
        <p:sp>
          <p:nvSpPr>
            <p:cNvPr id="10" name="圆角矩形标注 9"/>
            <p:cNvSpPr/>
            <p:nvPr/>
          </p:nvSpPr>
          <p:spPr>
            <a:xfrm>
              <a:off x="785786" y="5143512"/>
              <a:ext cx="1428760" cy="1071570"/>
            </a:xfrm>
            <a:prstGeom prst="wedgeRoundRectCallout">
              <a:avLst>
                <a:gd name="adj1" fmla="val 170113"/>
                <a:gd name="adj2" fmla="val -96703"/>
                <a:gd name="adj3" fmla="val 16667"/>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生理福利</a:t>
              </a:r>
              <a:endParaRPr lang="zh-CN" altLang="en-US" sz="3200" dirty="0">
                <a:latin typeface="微软雅黑" panose="020B0503020204020204" pitchFamily="34" charset="-122"/>
                <a:ea typeface="微软雅黑" panose="020B0503020204020204" pitchFamily="34" charset="-122"/>
              </a:endParaRPr>
            </a:p>
          </p:txBody>
        </p:sp>
        <p:sp>
          <p:nvSpPr>
            <p:cNvPr id="11" name="圆角矩形标注 10"/>
            <p:cNvSpPr/>
            <p:nvPr/>
          </p:nvSpPr>
          <p:spPr>
            <a:xfrm>
              <a:off x="2285544" y="5143512"/>
              <a:ext cx="1429200" cy="1071570"/>
            </a:xfrm>
            <a:prstGeom prst="wedgeRoundRectCallout">
              <a:avLst>
                <a:gd name="adj1" fmla="val 79801"/>
                <a:gd name="adj2" fmla="val -80146"/>
                <a:gd name="adj3" fmla="val 16667"/>
              </a:avLst>
            </a:prstGeom>
            <a:solidFill>
              <a:schemeClr val="accent6">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社会福利</a:t>
              </a:r>
              <a:endParaRPr lang="zh-CN" altLang="en-US" sz="3200" dirty="0">
                <a:latin typeface="微软雅黑" panose="020B0503020204020204" pitchFamily="34" charset="-122"/>
                <a:ea typeface="微软雅黑" panose="020B0503020204020204" pitchFamily="34" charset="-122"/>
              </a:endParaRPr>
            </a:p>
          </p:txBody>
        </p:sp>
        <p:sp>
          <p:nvSpPr>
            <p:cNvPr id="13" name="圆角矩形标注 12"/>
            <p:cNvSpPr/>
            <p:nvPr/>
          </p:nvSpPr>
          <p:spPr>
            <a:xfrm>
              <a:off x="6786578" y="5143512"/>
              <a:ext cx="1429200" cy="1071570"/>
            </a:xfrm>
            <a:prstGeom prst="wedgeRoundRectCallout">
              <a:avLst>
                <a:gd name="adj1" fmla="val -158224"/>
                <a:gd name="adj2" fmla="val -99249"/>
                <a:gd name="adj3" fmla="val 16667"/>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心理福利</a:t>
              </a:r>
              <a:endParaRPr lang="zh-CN" altLang="en-US" sz="3200" dirty="0">
                <a:latin typeface="微软雅黑" panose="020B0503020204020204" pitchFamily="34" charset="-122"/>
                <a:ea typeface="微软雅黑" panose="020B0503020204020204" pitchFamily="34" charset="-122"/>
              </a:endParaRPr>
            </a:p>
          </p:txBody>
        </p:sp>
        <p:sp>
          <p:nvSpPr>
            <p:cNvPr id="12" name="圆角矩形标注 11"/>
            <p:cNvSpPr/>
            <p:nvPr/>
          </p:nvSpPr>
          <p:spPr>
            <a:xfrm>
              <a:off x="5286380" y="5143512"/>
              <a:ext cx="1429200" cy="1071570"/>
            </a:xfrm>
            <a:prstGeom prst="wedgeRoundRectCallout">
              <a:avLst>
                <a:gd name="adj1" fmla="val -67823"/>
                <a:gd name="adj2" fmla="val -85240"/>
                <a:gd name="adj3" fmla="val 16667"/>
              </a:avLst>
            </a:prstGeom>
            <a:solidFill>
              <a:schemeClr val="accent5">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环境福利</a:t>
              </a:r>
              <a:endParaRPr lang="zh-CN" altLang="en-US" sz="3200" dirty="0">
                <a:latin typeface="微软雅黑" panose="020B0503020204020204" pitchFamily="34" charset="-122"/>
                <a:ea typeface="微软雅黑" panose="020B0503020204020204" pitchFamily="34" charset="-122"/>
              </a:endParaRPr>
            </a:p>
          </p:txBody>
        </p:sp>
        <p:sp>
          <p:nvSpPr>
            <p:cNvPr id="14" name="圆角矩形标注 13"/>
            <p:cNvSpPr/>
            <p:nvPr/>
          </p:nvSpPr>
          <p:spPr>
            <a:xfrm>
              <a:off x="3786182" y="5143512"/>
              <a:ext cx="1429200" cy="1071570"/>
            </a:xfrm>
            <a:prstGeom prst="wedgeRoundRectCallout">
              <a:avLst>
                <a:gd name="adj1" fmla="val 779"/>
                <a:gd name="adj2" fmla="val -49578"/>
                <a:gd name="adj3" fmla="val 16667"/>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卫生福利</a:t>
              </a:r>
              <a:endParaRPr lang="zh-CN" altLang="en-US" sz="3200" dirty="0">
                <a:latin typeface="微软雅黑" panose="020B0503020204020204" pitchFamily="34" charset="-122"/>
                <a:ea typeface="微软雅黑" panose="020B0503020204020204" pitchFamily="34" charset="-122"/>
              </a:endParaRPr>
            </a:p>
          </p:txBody>
        </p:sp>
        <p:sp>
          <p:nvSpPr>
            <p:cNvPr id="15" name="右箭头 14"/>
            <p:cNvSpPr/>
            <p:nvPr/>
          </p:nvSpPr>
          <p:spPr>
            <a:xfrm rot="5400000" flipH="1">
              <a:off x="4393405" y="4964917"/>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290"/>
            <a:ext cx="8153400" cy="990600"/>
          </a:xfrm>
        </p:spPr>
        <p:txBody>
          <a:bodyPr/>
          <a:lstStyle/>
          <a:p>
            <a:r>
              <a:rPr lang="zh-CN" altLang="en-US" dirty="0">
                <a:solidFill>
                  <a:schemeClr val="tx1"/>
                </a:solidFill>
                <a:latin typeface="黑体" panose="02010609060101010101" pitchFamily="49" charset="-122"/>
                <a:ea typeface="黑体" panose="02010609060101010101" pitchFamily="49" charset="-122"/>
              </a:rPr>
              <a:t>内容提纲</a:t>
            </a:r>
            <a:endParaRPr lang="zh-CN" altLang="en-US" dirty="0">
              <a:solidFill>
                <a:schemeClr val="tx1"/>
              </a:solidFill>
              <a:latin typeface="黑体" panose="02010609060101010101" pitchFamily="49" charset="-122"/>
              <a:ea typeface="黑体" panose="02010609060101010101" pitchFamily="49" charset="-122"/>
            </a:endParaRPr>
          </a:p>
        </p:txBody>
      </p:sp>
      <p:graphicFrame>
        <p:nvGraphicFramePr>
          <p:cNvPr id="7" name="图示 6"/>
          <p:cNvGraphicFramePr/>
          <p:nvPr/>
        </p:nvGraphicFramePr>
        <p:xfrm>
          <a:off x="0" y="1571612"/>
          <a:ext cx="8643966" cy="50720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642910" y="214313"/>
            <a:ext cx="8015315" cy="1214437"/>
          </a:xfrm>
        </p:spPr>
        <p:txBody>
          <a:bodyPr/>
          <a:lstStyle/>
          <a:p>
            <a:pPr algn="l" eaLnBrk="1" fontAlgn="auto" hangingPunct="1">
              <a:spcAft>
                <a:spcPts val="0"/>
              </a:spcAft>
              <a:defRPr/>
            </a:pPr>
            <a:r>
              <a:rPr lang="zh-CN" altLang="en-US" dirty="0">
                <a:latin typeface="黑体" panose="02010609060101010101" pitchFamily="49" charset="-122"/>
                <a:ea typeface="黑体" panose="02010609060101010101" pitchFamily="49" charset="-122"/>
              </a:rPr>
              <a:t>审查要点</a:t>
            </a:r>
            <a:r>
              <a:rPr lang="zh-CN" altLang="zh-CN"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63" name="内容占位符 2"/>
          <p:cNvSpPr>
            <a:spLocks noGrp="1"/>
          </p:cNvSpPr>
          <p:nvPr>
            <p:ph idx="1"/>
          </p:nvPr>
        </p:nvSpPr>
        <p:spPr>
          <a:xfrm>
            <a:off x="662880" y="1556792"/>
            <a:ext cx="8229600" cy="5014909"/>
          </a:xfrm>
        </p:spPr>
        <p:txBody>
          <a:bodyPr/>
          <a:lstStyle/>
          <a:p>
            <a:pPr eaLnBrk="1" hangingPunct="1"/>
            <a:r>
              <a:rPr lang="zh-CN" altLang="en-US" dirty="0">
                <a:latin typeface="微软雅黑" panose="020B0503020204020204" pitchFamily="34" charset="-122"/>
                <a:ea typeface="微软雅黑" panose="020B0503020204020204" pitchFamily="34" charset="-122"/>
              </a:rPr>
              <a:t>使用动物的种类、数量、质量</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采购和运输</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动物实验设计、操作</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实验人资质</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外科手术的临床护理和管理              </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疼痛和痛苦                     </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麻醉和止痛</a:t>
            </a:r>
            <a:endParaRPr lang="zh-CN" altLang="en-US"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安乐死</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zh-CN" altLang="en-US" dirty="0">
                <a:latin typeface="黑体" panose="02010609060101010101" pitchFamily="49" charset="-122"/>
                <a:ea typeface="黑体" panose="02010609060101010101" pitchFamily="49" charset="-122"/>
              </a:rPr>
              <a:t>审查流程</a:t>
            </a:r>
            <a:endParaRPr lang="zh-CN" altLang="en-US" dirty="0">
              <a:latin typeface="黑体" panose="02010609060101010101" pitchFamily="49" charset="-122"/>
              <a:ea typeface="黑体" panose="02010609060101010101" pitchFamily="49" charset="-122"/>
            </a:endParaRPr>
          </a:p>
        </p:txBody>
      </p:sp>
      <p:graphicFrame>
        <p:nvGraphicFramePr>
          <p:cNvPr id="6" name="图示 5"/>
          <p:cNvGraphicFramePr/>
          <p:nvPr/>
        </p:nvGraphicFramePr>
        <p:xfrm>
          <a:off x="1187624" y="1916832"/>
          <a:ext cx="7099152" cy="33695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148" name="TextBox 5"/>
          <p:cNvSpPr txBox="1">
            <a:spLocks noChangeArrowheads="1"/>
          </p:cNvSpPr>
          <p:nvPr/>
        </p:nvSpPr>
        <p:spPr bwMode="auto">
          <a:xfrm>
            <a:off x="1115616" y="5300663"/>
            <a:ext cx="7416823" cy="1322070"/>
          </a:xfrm>
          <a:prstGeom prst="rect">
            <a:avLst/>
          </a:prstGeom>
          <a:noFill/>
          <a:ln w="9525">
            <a:noFill/>
            <a:miter lim="800000"/>
          </a:ln>
        </p:spPr>
        <p:txBody>
          <a:bodyPr wrap="square">
            <a:spAutoFit/>
          </a:bodyPr>
          <a:lstStyle/>
          <a:p>
            <a:r>
              <a:rPr lang="zh-CN" altLang="en-US" sz="2000" b="1" dirty="0">
                <a:latin typeface="微软雅黑" panose="020B0503020204020204" pitchFamily="34" charset="-122"/>
                <a:ea typeface="微软雅黑" panose="020B0503020204020204" pitchFamily="34" charset="-122"/>
                <a:hlinkClick r:id="" action="ppaction://noaction"/>
              </a:rPr>
              <a:t>备注：</a:t>
            </a:r>
            <a:endParaRPr lang="en-US" altLang="zh-CN" sz="2000" b="1" dirty="0">
              <a:latin typeface="微软雅黑" panose="020B0503020204020204" pitchFamily="34" charset="-122"/>
              <a:ea typeface="微软雅黑" panose="020B0503020204020204" pitchFamily="34" charset="-122"/>
            </a:endParaRPr>
          </a:p>
          <a:p>
            <a:pPr algn="l">
              <a:buClrTx/>
              <a:buSzTx/>
              <a:buFontTx/>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、申请书网络地址：</a:t>
            </a:r>
            <a:r>
              <a:rPr lang="zh-CN" altLang="en-US" sz="2000" b="1" dirty="0">
                <a:latin typeface="微软雅黑" panose="020B0503020204020204" pitchFamily="34" charset="-122"/>
                <a:ea typeface="微软雅黑" panose="020B0503020204020204" pitchFamily="34" charset="-122"/>
                <a:sym typeface="+mn-ea"/>
              </a:rPr>
              <a:t>http://</a:t>
            </a:r>
            <a:r>
              <a:rPr lang="en-US" altLang="zh-CN" sz="2000" b="1" dirty="0">
                <a:latin typeface="微软雅黑" panose="020B0503020204020204" pitchFamily="34" charset="-122"/>
                <a:ea typeface="微软雅黑" panose="020B0503020204020204" pitchFamily="34" charset="-122"/>
                <a:sym typeface="+mn-ea"/>
              </a:rPr>
              <a:t>i</a:t>
            </a:r>
            <a:r>
              <a:rPr lang="zh-CN" altLang="en-US" sz="2000" b="1" dirty="0">
                <a:latin typeface="微软雅黑" panose="020B0503020204020204" pitchFamily="34" charset="-122"/>
                <a:ea typeface="微软雅黑" panose="020B0503020204020204" pitchFamily="34" charset="-122"/>
                <a:sym typeface="+mn-ea"/>
              </a:rPr>
              <a:t>ac</a:t>
            </a:r>
            <a:r>
              <a:rPr lang="en-US" altLang="zh-CN" sz="2000" b="1" dirty="0">
                <a:latin typeface="微软雅黑" panose="020B0503020204020204" pitchFamily="34" charset="-122"/>
                <a:ea typeface="微软雅黑" panose="020B0503020204020204" pitchFamily="34" charset="-122"/>
                <a:sym typeface="+mn-ea"/>
              </a:rPr>
              <a:t>uc</a:t>
            </a:r>
            <a:r>
              <a:rPr lang="zh-CN" altLang="en-US" sz="2000" b="1" dirty="0">
                <a:latin typeface="微软雅黑" panose="020B0503020204020204" pitchFamily="34" charset="-122"/>
                <a:ea typeface="微软雅黑" panose="020B0503020204020204" pitchFamily="34" charset="-122"/>
                <a:sym typeface="+mn-ea"/>
              </a:rPr>
              <a:t>.njmu.edu.cn</a:t>
            </a:r>
            <a:endParaRPr lang="zh-CN" altLang="en-US"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、申请书交到江宁</a:t>
            </a:r>
            <a:r>
              <a:rPr lang="zh-CN" altLang="en-US" sz="2000" b="1">
                <a:latin typeface="微软雅黑" panose="020B0503020204020204" pitchFamily="34" charset="-122"/>
                <a:ea typeface="微软雅黑" panose="020B0503020204020204" pitchFamily="34" charset="-122"/>
              </a:rPr>
              <a:t>动物中心</a:t>
            </a:r>
            <a:r>
              <a:rPr lang="en-US" altLang="zh-CN" sz="2000" b="1">
                <a:latin typeface="微软雅黑" panose="020B0503020204020204" pitchFamily="34" charset="-122"/>
                <a:ea typeface="微软雅黑" panose="020B0503020204020204" pitchFamily="34" charset="-122"/>
              </a:rPr>
              <a:t>301</a:t>
            </a:r>
            <a:r>
              <a:rPr lang="zh-CN" altLang="en-US" sz="2000" b="1">
                <a:latin typeface="微软雅黑" panose="020B0503020204020204" pitchFamily="34" charset="-122"/>
                <a:ea typeface="微软雅黑" panose="020B0503020204020204" pitchFamily="34" charset="-122"/>
              </a:rPr>
              <a:t>办公室</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、咨询电话：</a:t>
            </a:r>
            <a:r>
              <a:rPr lang="en-US" altLang="zh-CN" sz="2000" b="1" dirty="0">
                <a:latin typeface="微软雅黑" panose="020B0503020204020204" pitchFamily="34" charset="-122"/>
                <a:ea typeface="微软雅黑" panose="020B0503020204020204" pitchFamily="34" charset="-122"/>
              </a:rPr>
              <a:t>86867156   </a:t>
            </a:r>
            <a:r>
              <a:rPr lang="zh-CN" altLang="en-US" sz="2000" b="1" dirty="0">
                <a:latin typeface="微软雅黑" panose="020B0503020204020204" pitchFamily="34" charset="-122"/>
                <a:ea typeface="微软雅黑" panose="020B0503020204020204" pitchFamily="34" charset="-122"/>
              </a:rPr>
              <a:t>张老师</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fontAlgn="auto">
              <a:spcAft>
                <a:spcPts val="0"/>
              </a:spcAft>
              <a:defRPr/>
            </a:pPr>
            <a:r>
              <a:rPr lang="zh-CN" altLang="en-US">
                <a:latin typeface="黑体" panose="02010609060101010101" pitchFamily="49" charset="-122"/>
                <a:ea typeface="黑体" panose="02010609060101010101" pitchFamily="49" charset="-122"/>
              </a:rPr>
              <a:t>实验动物伦理福利审查填写</a:t>
            </a:r>
            <a:endParaRPr lang="zh-CN" altLang="en-US" dirty="0">
              <a:latin typeface="黑体" panose="02010609060101010101" pitchFamily="49" charset="-122"/>
              <a:ea typeface="黑体" panose="02010609060101010101" pitchFamily="49" charset="-122"/>
            </a:endParaRPr>
          </a:p>
        </p:txBody>
      </p:sp>
      <p:sp>
        <p:nvSpPr>
          <p:cNvPr id="12" name="TextBox 11"/>
          <p:cNvSpPr txBox="1"/>
          <p:nvPr/>
        </p:nvSpPr>
        <p:spPr>
          <a:xfrm>
            <a:off x="251460" y="2061210"/>
            <a:ext cx="8733155" cy="2122805"/>
          </a:xfrm>
          <a:prstGeom prst="rect">
            <a:avLst/>
          </a:prstGeom>
          <a:noFill/>
        </p:spPr>
        <p:txBody>
          <a:bodyPr wrap="square" rtlCol="0">
            <a:spAutoFit/>
          </a:bodyPr>
          <a:lstStyle/>
          <a:p>
            <a:pPr marL="742950" indent="-742950">
              <a:buFont typeface="+mj-ea"/>
              <a:buAutoNum type="circleNumDbPlain"/>
            </a:pPr>
            <a:r>
              <a:rPr lang="zh-CN" altLang="en-US" sz="4400" dirty="0"/>
              <a:t>申请书填写</a:t>
            </a:r>
            <a:endParaRPr lang="en-US" altLang="zh-CN" sz="4400" dirty="0"/>
          </a:p>
          <a:p>
            <a:pPr marL="742950" indent="-742950">
              <a:buFont typeface="+mj-ea"/>
              <a:buAutoNum type="circleNumDbPlain"/>
            </a:pPr>
            <a:r>
              <a:rPr lang="zh-CN" altLang="en-US" sz="4400" dirty="0"/>
              <a:t>追 加 申 请</a:t>
            </a:r>
            <a:endParaRPr lang="en-US" altLang="zh-CN" sz="4400" dirty="0"/>
          </a:p>
          <a:p>
            <a:pPr marL="742950" indent="-742950">
              <a:buFont typeface="+mj-ea"/>
              <a:buAutoNum type="circleNumDbPlain"/>
            </a:pPr>
            <a:r>
              <a:rPr lang="zh-CN" altLang="en-US" sz="4400" dirty="0"/>
              <a:t>项 目 申 请</a:t>
            </a:r>
            <a:endParaRPr lang="zh-CN" alt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7758170" cy="868322"/>
          </a:xfrm>
        </p:spPr>
        <p:txBody>
          <a:bodyPr>
            <a:noAutofit/>
          </a:bodyPr>
          <a:lstStyle/>
          <a:p>
            <a:pPr eaLnBrk="1" fontAlgn="auto" hangingPunct="1">
              <a:spcAft>
                <a:spcPts val="0"/>
              </a:spcAft>
              <a:defRPr/>
            </a:pPr>
            <a:r>
              <a:rPr lang="zh-CN" altLang="en-US" dirty="0">
                <a:latin typeface="华文行楷" panose="02010800040101010101" pitchFamily="2" charset="-122"/>
                <a:ea typeface="华文行楷" panose="02010800040101010101" pitchFamily="2" charset="-122"/>
              </a:rPr>
              <a:t>会员登录</a:t>
            </a:r>
            <a:endParaRPr lang="zh-CN" altLang="en-US" dirty="0">
              <a:latin typeface="华文行楷" panose="02010800040101010101" pitchFamily="2" charset="-122"/>
              <a:ea typeface="华文行楷" panose="02010800040101010101" pitchFamily="2" charset="-122"/>
            </a:endParaRPr>
          </a:p>
        </p:txBody>
      </p:sp>
      <p:sp>
        <p:nvSpPr>
          <p:cNvPr id="44038" name="矩形 7"/>
          <p:cNvSpPr>
            <a:spLocks noChangeArrowheads="1"/>
          </p:cNvSpPr>
          <p:nvPr/>
        </p:nvSpPr>
        <p:spPr bwMode="auto">
          <a:xfrm>
            <a:off x="3689969" y="764704"/>
            <a:ext cx="5184576" cy="398780"/>
          </a:xfrm>
          <a:prstGeom prst="rect">
            <a:avLst/>
          </a:prstGeom>
          <a:solidFill>
            <a:srgbClr val="FFC000"/>
          </a:solidFill>
          <a:ln w="9525">
            <a:noFill/>
            <a:miter lim="800000"/>
          </a:ln>
        </p:spPr>
        <p:txBody>
          <a:bodyPr wrap="square">
            <a:spAutoFit/>
          </a:bodyPr>
          <a:lstStyle/>
          <a:p>
            <a:r>
              <a:rPr lang="zh-CN" altLang="en-US" sz="2000" b="1"/>
              <a:t>网站地址：</a:t>
            </a:r>
            <a:r>
              <a:rPr lang="en-US" altLang="zh-CN" sz="2000" b="1"/>
              <a:t>http://iacuc.njmu.edu.cn</a:t>
            </a:r>
            <a:endParaRPr lang="en-US" altLang="zh-CN" sz="2000" b="1"/>
          </a:p>
        </p:txBody>
      </p:sp>
      <p:grpSp>
        <p:nvGrpSpPr>
          <p:cNvPr id="14" name="组合 13"/>
          <p:cNvGrpSpPr/>
          <p:nvPr/>
        </p:nvGrpSpPr>
        <p:grpSpPr>
          <a:xfrm>
            <a:off x="971600" y="1667539"/>
            <a:ext cx="5328592" cy="3455473"/>
            <a:chOff x="-249" y="3800"/>
            <a:chExt cx="6060" cy="4108"/>
          </a:xfrm>
        </p:grpSpPr>
        <p:grpSp>
          <p:nvGrpSpPr>
            <p:cNvPr id="13" name="组合 12"/>
            <p:cNvGrpSpPr/>
            <p:nvPr/>
          </p:nvGrpSpPr>
          <p:grpSpPr>
            <a:xfrm>
              <a:off x="-249" y="4380"/>
              <a:ext cx="6060" cy="2955"/>
              <a:chOff x="-249" y="4380"/>
              <a:chExt cx="6060" cy="2955"/>
            </a:xfrm>
          </p:grpSpPr>
          <p:pic>
            <p:nvPicPr>
              <p:cNvPr id="4" name="图片 3"/>
              <p:cNvPicPr>
                <a:picLocks noChangeAspect="1"/>
              </p:cNvPicPr>
              <p:nvPr/>
            </p:nvPicPr>
            <p:blipFill>
              <a:blip r:embed="rId1"/>
              <a:stretch>
                <a:fillRect/>
              </a:stretch>
            </p:blipFill>
            <p:spPr>
              <a:xfrm>
                <a:off x="-249" y="4380"/>
                <a:ext cx="6060" cy="2955"/>
              </a:xfrm>
              <a:prstGeom prst="rect">
                <a:avLst/>
              </a:prstGeom>
            </p:spPr>
          </p:pic>
          <p:cxnSp>
            <p:nvCxnSpPr>
              <p:cNvPr id="10" name="直接箭头连接符 9"/>
              <p:cNvCxnSpPr>
                <a:stCxn id="4" idx="2"/>
              </p:cNvCxnSpPr>
              <p:nvPr/>
            </p:nvCxnSpPr>
            <p:spPr>
              <a:xfrm flipH="1" flipV="1">
                <a:off x="2778" y="6761"/>
                <a:ext cx="3" cy="574"/>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custDataLst>
                  <p:tags r:id="rId2"/>
                </p:custDataLst>
              </p:nvPr>
            </p:nvCxnSpPr>
            <p:spPr>
              <a:xfrm rot="10800000" flipV="1">
                <a:off x="4141" y="4493"/>
                <a:ext cx="3" cy="574"/>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sp>
          <p:nvSpPr>
            <p:cNvPr id="9" name="文本框 8"/>
            <p:cNvSpPr txBox="1"/>
            <p:nvPr/>
          </p:nvSpPr>
          <p:spPr>
            <a:xfrm>
              <a:off x="1530" y="7328"/>
              <a:ext cx="2562" cy="580"/>
            </a:xfrm>
            <a:prstGeom prst="rect">
              <a:avLst/>
            </a:prstGeom>
            <a:noFill/>
            <a:ln>
              <a:solidFill>
                <a:srgbClr val="FF0000"/>
              </a:solidFill>
            </a:ln>
          </p:spPr>
          <p:txBody>
            <a:bodyPr wrap="square" rtlCol="0" anchor="t">
              <a:spAutoFit/>
            </a:bodyPr>
            <a:lstStyle/>
            <a:p>
              <a:r>
                <a:rPr lang="zh-CN" altLang="en-US">
                  <a:solidFill>
                    <a:schemeClr val="tx1"/>
                  </a:solidFill>
                  <a:sym typeface="+mn-ea"/>
                </a:rPr>
                <a:t>校内用户点击</a:t>
              </a:r>
              <a:endParaRPr lang="zh-CN" altLang="en-US">
                <a:solidFill>
                  <a:schemeClr val="tx1"/>
                </a:solidFill>
                <a:sym typeface="+mn-ea"/>
              </a:endParaRPr>
            </a:p>
          </p:txBody>
        </p:sp>
        <p:sp>
          <p:nvSpPr>
            <p:cNvPr id="11" name="文本框 10"/>
            <p:cNvSpPr txBox="1"/>
            <p:nvPr/>
          </p:nvSpPr>
          <p:spPr>
            <a:xfrm>
              <a:off x="2891" y="3800"/>
              <a:ext cx="2598" cy="580"/>
            </a:xfrm>
            <a:prstGeom prst="rect">
              <a:avLst/>
            </a:prstGeom>
            <a:noFill/>
            <a:ln>
              <a:solidFill>
                <a:srgbClr val="FF0000"/>
              </a:solidFill>
            </a:ln>
          </p:spPr>
          <p:txBody>
            <a:bodyPr wrap="square" rtlCol="0" anchor="t">
              <a:spAutoFit/>
            </a:bodyPr>
            <a:lstStyle/>
            <a:p>
              <a:r>
                <a:rPr lang="zh-CN" altLang="en-US">
                  <a:solidFill>
                    <a:schemeClr val="tx1"/>
                  </a:solidFill>
                  <a:sym typeface="+mn-ea"/>
                </a:rPr>
                <a:t>校外用户点击</a:t>
              </a:r>
              <a:endParaRPr lang="zh-CN" altLang="en-US">
                <a:solidFill>
                  <a:schemeClr val="tx1"/>
                </a:solidFill>
                <a:sym typeface="+mn-ea"/>
              </a:endParaRPr>
            </a:p>
          </p:txBody>
        </p:sp>
      </p:grpSp>
      <p:sp>
        <p:nvSpPr>
          <p:cNvPr id="6" name="圆角矩形标注 5"/>
          <p:cNvSpPr/>
          <p:nvPr/>
        </p:nvSpPr>
        <p:spPr>
          <a:xfrm>
            <a:off x="1187624" y="1022545"/>
            <a:ext cx="716090" cy="459322"/>
          </a:xfrm>
          <a:prstGeom prst="wedgeRoundRectCallout">
            <a:avLst>
              <a:gd name="adj1" fmla="val 23540"/>
              <a:gd name="adj2" fmla="val 22024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a:ln w="18000">
                  <a:solidFill>
                    <a:schemeClr val="accent2">
                      <a:satMod val="140000"/>
                    </a:schemeClr>
                  </a:solidFill>
                  <a:prstDash val="solid"/>
                  <a:miter lim="800000"/>
                </a:ln>
                <a:noFill/>
                <a:latin typeface="方正兰亭超细黑简体" pitchFamily="2" charset="-122"/>
                <a:ea typeface="方正兰亭超细黑简体" pitchFamily="2" charset="-122"/>
              </a:rPr>
              <a:t>1</a:t>
            </a:r>
            <a:endParaRPr lang="zh-CN" altLang="en-US" b="1" dirty="0">
              <a:ln w="18000">
                <a:solidFill>
                  <a:schemeClr val="accent2">
                    <a:satMod val="140000"/>
                  </a:schemeClr>
                </a:solidFill>
                <a:prstDash val="solid"/>
                <a:miter lim="800000"/>
              </a:ln>
              <a:noFill/>
              <a:latin typeface="方正兰亭超细黑简体" pitchFamily="2" charset="-122"/>
              <a:ea typeface="方正兰亭超细黑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barn(inVertical)">
                                      <p:cBhvr>
                                        <p:cTn id="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1979295" y="1125220"/>
            <a:ext cx="5257800" cy="3371850"/>
          </a:xfrm>
          <a:prstGeom prst="rect">
            <a:avLst/>
          </a:prstGeom>
        </p:spPr>
      </p:pic>
      <p:sp>
        <p:nvSpPr>
          <p:cNvPr id="4" name="标题 1"/>
          <p:cNvSpPr>
            <a:spLocks noGrp="1"/>
          </p:cNvSpPr>
          <p:nvPr>
            <p:custDataLst>
              <p:tags r:id="rId3"/>
            </p:custDataLst>
          </p:nvPr>
        </p:nvSpPr>
        <p:spPr>
          <a:xfrm>
            <a:off x="30480" y="116840"/>
            <a:ext cx="903605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algn="ctr"/>
            <a:r>
              <a:rPr lang="zh-CN" altLang="en-US">
                <a:sym typeface="+mn-ea"/>
              </a:rPr>
              <a:t>校内用户登录</a:t>
            </a:r>
            <a:endParaRPr lang="zh-CN" altLang="en-US">
              <a:sym typeface="+mn-ea"/>
            </a:endParaRPr>
          </a:p>
        </p:txBody>
      </p:sp>
      <p:pic>
        <p:nvPicPr>
          <p:cNvPr id="8" name="图片 7"/>
          <p:cNvPicPr>
            <a:picLocks noChangeAspect="1"/>
          </p:cNvPicPr>
          <p:nvPr>
            <p:custDataLst>
              <p:tags r:id="rId4"/>
            </p:custDataLst>
          </p:nvPr>
        </p:nvPicPr>
        <p:blipFill>
          <a:blip r:embed="rId5"/>
          <a:stretch>
            <a:fillRect/>
          </a:stretch>
        </p:blipFill>
        <p:spPr>
          <a:xfrm>
            <a:off x="1979295" y="5085715"/>
            <a:ext cx="5266055" cy="1760855"/>
          </a:xfrm>
          <a:prstGeom prst="rect">
            <a:avLst/>
          </a:prstGeom>
        </p:spPr>
      </p:pic>
      <p:cxnSp>
        <p:nvCxnSpPr>
          <p:cNvPr id="5" name="直接箭头连接符 4"/>
          <p:cNvCxnSpPr>
            <a:stCxn id="6" idx="2"/>
            <a:endCxn id="8" idx="0"/>
          </p:cNvCxnSpPr>
          <p:nvPr/>
        </p:nvCxnSpPr>
        <p:spPr>
          <a:xfrm>
            <a:off x="4608195" y="4497070"/>
            <a:ext cx="4445" cy="58864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TextBox 4"/>
          <p:cNvSpPr txBox="1"/>
          <p:nvPr>
            <p:custDataLst>
              <p:tags r:id="rId6"/>
            </p:custDataLst>
          </p:nvPr>
        </p:nvSpPr>
        <p:spPr>
          <a:xfrm>
            <a:off x="-36830" y="4509770"/>
            <a:ext cx="4335780" cy="581025"/>
          </a:xfrm>
          <a:prstGeom prst="rect">
            <a:avLst/>
          </a:prstGeom>
          <a:noFill/>
          <a:ln>
            <a:solidFill>
              <a:srgbClr val="FF0000"/>
            </a:solidFill>
          </a:ln>
        </p:spPr>
        <p:txBody>
          <a:bodyPr wrap="square" rtlCol="0">
            <a:noAutofit/>
          </a:bodyPr>
          <a:lstStyle/>
          <a:p>
            <a:r>
              <a:rPr lang="zh-CN" sz="2000" b="1">
                <a:solidFill>
                  <a:schemeClr val="tx1"/>
                </a:solidFill>
                <a:latin typeface="+mn-ea"/>
                <a:ea typeface="+mn-ea"/>
              </a:rPr>
              <a:t>注意事项：</a:t>
            </a:r>
            <a:endParaRPr lang="zh-CN" sz="2000" b="1">
              <a:solidFill>
                <a:schemeClr val="tx1"/>
              </a:solidFill>
              <a:latin typeface="+mn-ea"/>
              <a:ea typeface="+mn-ea"/>
            </a:endParaRPr>
          </a:p>
          <a:p>
            <a:r>
              <a:rPr lang="zh-CN" altLang="en-US" sz="1400" b="1">
                <a:solidFill>
                  <a:schemeClr val="tx1"/>
                </a:solidFill>
                <a:latin typeface="+mn-ea"/>
                <a:ea typeface="+mn-ea"/>
              </a:rPr>
              <a:t>页面跳转不成功，请更换浏览器进行操作</a:t>
            </a:r>
            <a:endParaRPr lang="zh-CN" sz="1400" b="1">
              <a:solidFill>
                <a:schemeClr val="tx1"/>
              </a:solidFill>
              <a:latin typeface="+mn-ea"/>
              <a:ea typeface="+mn-ea"/>
            </a:endParaRPr>
          </a:p>
          <a:p>
            <a:endParaRPr lang="zh-CN" altLang="en-US" sz="1400" b="1">
              <a:solidFill>
                <a:schemeClr val="tx1"/>
              </a:solidFill>
              <a:latin typeface="+mn-ea"/>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 y="116840"/>
            <a:ext cx="9036050" cy="990600"/>
          </a:xfrm>
        </p:spPr>
        <p:txBody>
          <a:bodyPr/>
          <a:lstStyle/>
          <a:p>
            <a:pPr algn="ctr"/>
            <a:r>
              <a:rPr lang="zh-CN" altLang="en-US">
                <a:sym typeface="+mn-ea"/>
              </a:rPr>
              <a:t>校内用户登录</a:t>
            </a:r>
            <a:endParaRPr lang="zh-CN" altLang="en-US">
              <a:sym typeface="+mn-ea"/>
            </a:endParaRPr>
          </a:p>
        </p:txBody>
      </p:sp>
      <p:pic>
        <p:nvPicPr>
          <p:cNvPr id="5" name="图片 4"/>
          <p:cNvPicPr>
            <a:picLocks noChangeAspect="1"/>
          </p:cNvPicPr>
          <p:nvPr/>
        </p:nvPicPr>
        <p:blipFill>
          <a:blip r:embed="rId1"/>
          <a:stretch>
            <a:fillRect/>
          </a:stretch>
        </p:blipFill>
        <p:spPr>
          <a:xfrm>
            <a:off x="107315" y="1988820"/>
            <a:ext cx="4276725" cy="3438525"/>
          </a:xfrm>
          <a:prstGeom prst="rect">
            <a:avLst/>
          </a:prstGeom>
        </p:spPr>
      </p:pic>
      <p:pic>
        <p:nvPicPr>
          <p:cNvPr id="7" name="图片 6"/>
          <p:cNvPicPr>
            <a:picLocks noChangeAspect="1"/>
          </p:cNvPicPr>
          <p:nvPr/>
        </p:nvPicPr>
        <p:blipFill>
          <a:blip r:embed="rId2"/>
          <a:stretch>
            <a:fillRect/>
          </a:stretch>
        </p:blipFill>
        <p:spPr>
          <a:xfrm>
            <a:off x="5120640" y="1052830"/>
            <a:ext cx="3603625" cy="4554855"/>
          </a:xfrm>
          <a:prstGeom prst="rect">
            <a:avLst/>
          </a:prstGeom>
        </p:spPr>
      </p:pic>
      <p:sp>
        <p:nvSpPr>
          <p:cNvPr id="9" name="文本框 8"/>
          <p:cNvSpPr txBox="1"/>
          <p:nvPr>
            <p:custDataLst>
              <p:tags r:id="rId3"/>
            </p:custDataLst>
          </p:nvPr>
        </p:nvSpPr>
        <p:spPr>
          <a:xfrm>
            <a:off x="1331595" y="4509135"/>
            <a:ext cx="1626870" cy="368300"/>
          </a:xfrm>
          <a:prstGeom prst="rect">
            <a:avLst/>
          </a:prstGeom>
          <a:noFill/>
          <a:ln>
            <a:solidFill>
              <a:srgbClr val="FF0000"/>
            </a:solidFill>
          </a:ln>
        </p:spPr>
        <p:txBody>
          <a:bodyPr wrap="square" rtlCol="0" anchor="t">
            <a:spAutoFit/>
          </a:bodyPr>
          <a:lstStyle/>
          <a:p>
            <a:r>
              <a:rPr lang="zh-CN" altLang="en-US">
                <a:solidFill>
                  <a:schemeClr val="tx1"/>
                </a:solidFill>
                <a:sym typeface="+mn-ea"/>
              </a:rPr>
              <a:t>绑定已有账号</a:t>
            </a:r>
            <a:endParaRPr lang="zh-CN" altLang="en-US">
              <a:solidFill>
                <a:schemeClr val="tx1"/>
              </a:solidFill>
              <a:sym typeface="+mn-ea"/>
            </a:endParaRPr>
          </a:p>
        </p:txBody>
      </p:sp>
      <p:sp>
        <p:nvSpPr>
          <p:cNvPr id="11" name="文本框 10"/>
          <p:cNvSpPr txBox="1"/>
          <p:nvPr>
            <p:custDataLst>
              <p:tags r:id="rId4"/>
            </p:custDataLst>
          </p:nvPr>
        </p:nvSpPr>
        <p:spPr>
          <a:xfrm>
            <a:off x="6228080" y="5023485"/>
            <a:ext cx="1822450" cy="368300"/>
          </a:xfrm>
          <a:prstGeom prst="rect">
            <a:avLst/>
          </a:prstGeom>
          <a:noFill/>
          <a:ln>
            <a:solidFill>
              <a:srgbClr val="FF0000"/>
            </a:solidFill>
          </a:ln>
        </p:spPr>
        <p:txBody>
          <a:bodyPr wrap="square" rtlCol="0" anchor="t">
            <a:spAutoFit/>
          </a:bodyPr>
          <a:lstStyle/>
          <a:p>
            <a:r>
              <a:rPr lang="zh-CN" altLang="en-US">
                <a:solidFill>
                  <a:schemeClr val="tx1"/>
                </a:solidFill>
                <a:sym typeface="+mn-ea"/>
              </a:rPr>
              <a:t>注册并绑定账号</a:t>
            </a:r>
            <a:endParaRPr lang="zh-CN" altLang="en-US">
              <a:solidFill>
                <a:schemeClr val="tx1"/>
              </a:solidFill>
              <a:sym typeface="+mn-ea"/>
            </a:endParaRPr>
          </a:p>
        </p:txBody>
      </p:sp>
      <p:sp>
        <p:nvSpPr>
          <p:cNvPr id="12" name="TextBox 4"/>
          <p:cNvSpPr txBox="1"/>
          <p:nvPr>
            <p:custDataLst>
              <p:tags r:id="rId5"/>
            </p:custDataLst>
          </p:nvPr>
        </p:nvSpPr>
        <p:spPr>
          <a:xfrm>
            <a:off x="4808220" y="5589905"/>
            <a:ext cx="4335780" cy="1196975"/>
          </a:xfrm>
          <a:prstGeom prst="rect">
            <a:avLst/>
          </a:prstGeom>
          <a:noFill/>
          <a:ln>
            <a:solidFill>
              <a:srgbClr val="FF0000"/>
            </a:solidFill>
          </a:ln>
        </p:spPr>
        <p:txBody>
          <a:bodyPr wrap="square" rtlCol="0">
            <a:noAutofit/>
          </a:bodyPr>
          <a:lstStyle/>
          <a:p>
            <a:r>
              <a:rPr lang="zh-CN" sz="2000" b="1">
                <a:solidFill>
                  <a:schemeClr val="tx1"/>
                </a:solidFill>
                <a:latin typeface="宋体" panose="02010600030101010101" pitchFamily="2" charset="-122"/>
                <a:cs typeface="宋体" panose="02010600030101010101" pitchFamily="2" charset="-122"/>
              </a:rPr>
              <a:t>新注册注意事项：</a:t>
            </a:r>
            <a:endParaRPr lang="zh-CN" sz="2000" b="1">
              <a:solidFill>
                <a:schemeClr val="tx1"/>
              </a:solidFill>
              <a:latin typeface="宋体" panose="02010600030101010101" pitchFamily="2" charset="-122"/>
              <a:cs typeface="宋体" panose="02010600030101010101" pitchFamily="2" charset="-122"/>
            </a:endParaRPr>
          </a:p>
          <a:p>
            <a:r>
              <a:rPr lang="en-US" altLang="zh-CN" sz="1400" b="1">
                <a:solidFill>
                  <a:schemeClr val="tx1"/>
                </a:solidFill>
                <a:latin typeface="宋体" panose="02010600030101010101" pitchFamily="2" charset="-122"/>
                <a:cs typeface="宋体" panose="02010600030101010101" pitchFamily="2" charset="-122"/>
              </a:rPr>
              <a:t>1</a:t>
            </a:r>
            <a:r>
              <a:rPr lang="zh-CN" altLang="en-US" sz="1400" b="1">
                <a:solidFill>
                  <a:schemeClr val="tx1"/>
                </a:solidFill>
                <a:latin typeface="宋体" panose="02010600030101010101" pitchFamily="2" charset="-122"/>
                <a:cs typeface="宋体" panose="02010600030101010101" pitchFamily="2" charset="-122"/>
              </a:rPr>
              <a:t>、</a:t>
            </a:r>
            <a:r>
              <a:rPr lang="zh-CN" sz="1400" b="1">
                <a:solidFill>
                  <a:schemeClr val="tx1"/>
                </a:solidFill>
                <a:latin typeface="宋体" panose="02010600030101010101" pitchFamily="2" charset="-122"/>
                <a:cs typeface="宋体" panose="02010600030101010101" pitchFamily="2" charset="-122"/>
              </a:rPr>
              <a:t>用户名与邮箱请牢记，密码丢失通过该信息找回。</a:t>
            </a:r>
            <a:endParaRPr lang="zh-CN" sz="1400" b="1">
              <a:solidFill>
                <a:schemeClr val="tx1"/>
              </a:solidFill>
              <a:latin typeface="宋体" panose="02010600030101010101" pitchFamily="2" charset="-122"/>
              <a:cs typeface="宋体" panose="02010600030101010101" pitchFamily="2" charset="-122"/>
            </a:endParaRPr>
          </a:p>
          <a:p>
            <a:r>
              <a:rPr lang="en-US" altLang="zh-CN" sz="1400" b="1">
                <a:solidFill>
                  <a:schemeClr val="tx1"/>
                </a:solidFill>
                <a:latin typeface="宋体" panose="02010600030101010101" pitchFamily="2" charset="-122"/>
                <a:cs typeface="宋体" panose="02010600030101010101" pitchFamily="2" charset="-122"/>
              </a:rPr>
              <a:t>2</a:t>
            </a:r>
            <a:r>
              <a:rPr lang="zh-CN" altLang="en-US" sz="1400" b="1">
                <a:solidFill>
                  <a:schemeClr val="tx1"/>
                </a:solidFill>
                <a:latin typeface="宋体" panose="02010600030101010101" pitchFamily="2" charset="-122"/>
                <a:cs typeface="宋体" panose="02010600030101010101" pitchFamily="2" charset="-122"/>
              </a:rPr>
              <a:t>、手机号、工号、学号、身份证号为注册唯一信息，不可重复注册。</a:t>
            </a:r>
            <a:endParaRPr lang="zh-CN" altLang="en-US" sz="1400" b="1">
              <a:solidFill>
                <a:schemeClr val="tx1"/>
              </a:solidFill>
              <a:latin typeface="宋体" panose="02010600030101010101" pitchFamily="2" charset="-122"/>
              <a:cs typeface="宋体" panose="02010600030101010101" pitchFamily="2" charset="-122"/>
            </a:endParaRPr>
          </a:p>
          <a:p>
            <a:r>
              <a:rPr lang="en-US" altLang="zh-CN" sz="1400" b="1">
                <a:solidFill>
                  <a:schemeClr val="tx1"/>
                </a:solidFill>
                <a:latin typeface="宋体" panose="02010600030101010101" pitchFamily="2" charset="-122"/>
                <a:cs typeface="宋体" panose="02010600030101010101" pitchFamily="2" charset="-122"/>
              </a:rPr>
              <a:t>3</a:t>
            </a:r>
            <a:r>
              <a:rPr lang="zh-CN" altLang="en-US" sz="1400" b="1">
                <a:solidFill>
                  <a:schemeClr val="tx1"/>
                </a:solidFill>
                <a:latin typeface="宋体" panose="02010600030101010101" pitchFamily="2" charset="-122"/>
                <a:cs typeface="宋体" panose="02010600030101010101" pitchFamily="2" charset="-122"/>
              </a:rPr>
              <a:t>、注册成功后为已有账号，进行登录</a:t>
            </a:r>
            <a:endParaRPr lang="zh-CN" altLang="en-US" sz="1400" b="1">
              <a:solidFill>
                <a:schemeClr val="tx1"/>
              </a:solidFill>
              <a:latin typeface="宋体" panose="02010600030101010101" pitchFamily="2" charset="-122"/>
              <a:cs typeface="宋体" panose="02010600030101010101" pitchFamily="2" charset="-122"/>
            </a:endParaRPr>
          </a:p>
        </p:txBody>
      </p:sp>
      <p:sp>
        <p:nvSpPr>
          <p:cNvPr id="15" name="TextBox 4"/>
          <p:cNvSpPr txBox="1"/>
          <p:nvPr>
            <p:custDataLst>
              <p:tags r:id="rId6"/>
            </p:custDataLst>
          </p:nvPr>
        </p:nvSpPr>
        <p:spPr>
          <a:xfrm>
            <a:off x="179149" y="5517614"/>
            <a:ext cx="4500880" cy="829945"/>
          </a:xfrm>
          <a:prstGeom prst="rect">
            <a:avLst/>
          </a:prstGeom>
          <a:noFill/>
          <a:ln>
            <a:solidFill>
              <a:srgbClr val="FF0000"/>
            </a:solidFill>
          </a:ln>
        </p:spPr>
        <p:txBody>
          <a:bodyPr wrap="square" rtlCol="0">
            <a:spAutoFit/>
          </a:bodyPr>
          <a:lstStyle/>
          <a:p>
            <a:r>
              <a:rPr sz="2000" b="1" dirty="0" err="1">
                <a:solidFill>
                  <a:schemeClr val="tx1"/>
                </a:solidFill>
                <a:latin typeface="宋体" panose="02010600030101010101" pitchFamily="2" charset="-122"/>
                <a:cs typeface="宋体" panose="02010600030101010101" pitchFamily="2" charset="-122"/>
              </a:rPr>
              <a:t>老用户</a:t>
            </a:r>
            <a:r>
              <a:rPr lang="zh-CN" sz="2000" b="1" dirty="0" err="1">
                <a:solidFill>
                  <a:schemeClr val="tx1"/>
                </a:solidFill>
                <a:latin typeface="宋体" panose="02010600030101010101" pitchFamily="2" charset="-122"/>
                <a:cs typeface="宋体" panose="02010600030101010101" pitchFamily="2" charset="-122"/>
              </a:rPr>
              <a:t>账号：</a:t>
            </a:r>
            <a:endParaRPr lang="en-US" altLang="zh-CN" sz="1800" b="1" dirty="0">
              <a:solidFill>
                <a:schemeClr val="tx1"/>
              </a:solidFill>
              <a:latin typeface="宋体" panose="02010600030101010101" pitchFamily="2" charset="-122"/>
              <a:cs typeface="宋体" panose="02010600030101010101" pitchFamily="2" charset="-122"/>
            </a:endParaRPr>
          </a:p>
          <a:p>
            <a:r>
              <a:rPr lang="en-US" altLang="zh-CN" sz="1400" b="1" dirty="0">
                <a:solidFill>
                  <a:schemeClr val="tx1"/>
                </a:solidFill>
                <a:latin typeface="宋体" panose="02010600030101010101" pitchFamily="2" charset="-122"/>
                <a:cs typeface="宋体" panose="02010600030101010101" pitchFamily="2" charset="-122"/>
              </a:rPr>
              <a:t>1</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sym typeface="+mn-ea"/>
              </a:rPr>
              <a:t>账号名</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rPr>
              <a:t>账号为原用户名或手机号码</a:t>
            </a:r>
            <a:r>
              <a:rPr sz="1400" b="1" dirty="0">
                <a:solidFill>
                  <a:schemeClr val="tx1"/>
                </a:solidFill>
                <a:latin typeface="宋体" panose="02010600030101010101" pitchFamily="2" charset="-122"/>
                <a:cs typeface="宋体" panose="02010600030101010101" pitchFamily="2" charset="-122"/>
              </a:rPr>
              <a:t>。</a:t>
            </a:r>
            <a:endParaRPr sz="1400" b="1" dirty="0">
              <a:solidFill>
                <a:schemeClr val="tx1"/>
              </a:solidFill>
              <a:latin typeface="宋体" panose="02010600030101010101" pitchFamily="2" charset="-122"/>
              <a:cs typeface="宋体" panose="02010600030101010101" pitchFamily="2" charset="-122"/>
            </a:endParaRPr>
          </a:p>
          <a:p>
            <a:r>
              <a:rPr lang="en-US" altLang="zh-CN" sz="1400" b="1" dirty="0">
                <a:solidFill>
                  <a:schemeClr val="tx1"/>
                </a:solidFill>
                <a:latin typeface="宋体" panose="02010600030101010101" pitchFamily="2" charset="-122"/>
                <a:cs typeface="宋体" panose="02010600030101010101" pitchFamily="2" charset="-122"/>
              </a:rPr>
              <a:t>2</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sym typeface="+mn-ea"/>
              </a:rPr>
              <a:t>密码</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rPr>
              <a:t>密码为您邮箱地址的前十位字符</a:t>
            </a:r>
            <a:r>
              <a:rPr lang="zh-CN" altLang="en-US" sz="1400" b="1" dirty="0">
                <a:solidFill>
                  <a:schemeClr val="tx1"/>
                </a:solidFill>
                <a:latin typeface="宋体" panose="02010600030101010101" pitchFamily="2" charset="-122"/>
                <a:cs typeface="宋体" panose="02010600030101010101" pitchFamily="2" charset="-122"/>
              </a:rPr>
              <a:t>。</a:t>
            </a:r>
            <a:endParaRPr lang="zh-CN" altLang="en-US" sz="1400" b="1" dirty="0">
              <a:solidFill>
                <a:schemeClr val="tx1"/>
              </a:solidFill>
              <a:latin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stretch>
            <a:fillRect/>
          </a:stretch>
        </p:blipFill>
        <p:spPr>
          <a:xfrm>
            <a:off x="0" y="1485265"/>
            <a:ext cx="3324225" cy="2857500"/>
          </a:xfrm>
          <a:prstGeom prst="rect">
            <a:avLst/>
          </a:prstGeom>
        </p:spPr>
      </p:pic>
      <p:sp>
        <p:nvSpPr>
          <p:cNvPr id="4" name="标题 1"/>
          <p:cNvSpPr>
            <a:spLocks noGrp="1"/>
          </p:cNvSpPr>
          <p:nvPr>
            <p:custDataLst>
              <p:tags r:id="rId2"/>
            </p:custDataLst>
          </p:nvPr>
        </p:nvSpPr>
        <p:spPr>
          <a:xfrm>
            <a:off x="30480" y="116840"/>
            <a:ext cx="903605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algn="ctr"/>
            <a:r>
              <a:rPr lang="zh-CN" altLang="en-US">
                <a:sym typeface="+mn-ea"/>
              </a:rPr>
              <a:t>校外用户登录</a:t>
            </a:r>
            <a:endParaRPr lang="zh-CN" altLang="en-US">
              <a:sym typeface="+mn-ea"/>
            </a:endParaRPr>
          </a:p>
        </p:txBody>
      </p:sp>
      <p:pic>
        <p:nvPicPr>
          <p:cNvPr id="6" name="图片 5"/>
          <p:cNvPicPr>
            <a:picLocks noChangeAspect="1"/>
          </p:cNvPicPr>
          <p:nvPr/>
        </p:nvPicPr>
        <p:blipFill>
          <a:blip r:embed="rId3"/>
          <a:stretch>
            <a:fillRect/>
          </a:stretch>
        </p:blipFill>
        <p:spPr>
          <a:xfrm>
            <a:off x="4572000" y="1485265"/>
            <a:ext cx="3828415" cy="48272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14"/>
          <p:cNvPicPr>
            <a:picLocks noGrp="1" noChangeAspect="1"/>
          </p:cNvPicPr>
          <p:nvPr>
            <p:ph sz="quarter" idx="1"/>
          </p:nvPr>
        </p:nvPicPr>
        <p:blipFill>
          <a:blip r:embed="rId1"/>
          <a:stretch>
            <a:fillRect/>
          </a:stretch>
        </p:blipFill>
        <p:spPr>
          <a:xfrm>
            <a:off x="2484120" y="1249045"/>
            <a:ext cx="1349375" cy="4822825"/>
          </a:xfrm>
          <a:prstGeom prst="rect">
            <a:avLst/>
          </a:prstGeom>
        </p:spPr>
      </p:pic>
      <p:sp>
        <p:nvSpPr>
          <p:cNvPr id="2" name="标题 1"/>
          <p:cNvSpPr>
            <a:spLocks noGrp="1"/>
          </p:cNvSpPr>
          <p:nvPr>
            <p:ph type="title"/>
          </p:nvPr>
        </p:nvSpPr>
        <p:spPr/>
        <p:txBody>
          <a:bodyPr/>
          <a:lstStyle/>
          <a:p>
            <a:r>
              <a:rPr lang="zh-CN" altLang="en-US"/>
              <a:t>进入动物伦理界面</a:t>
            </a:r>
            <a:endParaRPr lang="zh-CN" altLang="en-US"/>
          </a:p>
        </p:txBody>
      </p:sp>
      <p:sp>
        <p:nvSpPr>
          <p:cNvPr id="5" name="圆角矩形标注 4"/>
          <p:cNvSpPr/>
          <p:nvPr>
            <p:custDataLst>
              <p:tags r:id="rId2"/>
            </p:custDataLst>
          </p:nvPr>
        </p:nvSpPr>
        <p:spPr>
          <a:xfrm>
            <a:off x="3446145" y="1917065"/>
            <a:ext cx="387350" cy="309880"/>
          </a:xfrm>
          <a:prstGeom prst="wedgeRoundRectCallout">
            <a:avLst>
              <a:gd name="adj1" fmla="val -152846"/>
              <a:gd name="adj2" fmla="val 182377"/>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rPr>
              <a:t>3</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endParaRPr>
          </a:p>
        </p:txBody>
      </p:sp>
      <p:sp>
        <p:nvSpPr>
          <p:cNvPr id="18" name="文本框 17"/>
          <p:cNvSpPr txBox="1"/>
          <p:nvPr/>
        </p:nvSpPr>
        <p:spPr>
          <a:xfrm>
            <a:off x="365760" y="6324600"/>
            <a:ext cx="1238885" cy="368300"/>
          </a:xfrm>
          <a:prstGeom prst="rect">
            <a:avLst/>
          </a:prstGeom>
          <a:noFill/>
        </p:spPr>
        <p:txBody>
          <a:bodyPr wrap="square" rtlCol="0">
            <a:spAutoFit/>
          </a:bodyPr>
          <a:lstStyle/>
          <a:p>
            <a:r>
              <a:rPr lang="zh-CN" altLang="en-US"/>
              <a:t>动物伦理</a:t>
            </a:r>
            <a:endParaRPr lang="zh-CN" altLang="en-US"/>
          </a:p>
        </p:txBody>
      </p:sp>
      <p:cxnSp>
        <p:nvCxnSpPr>
          <p:cNvPr id="20" name="直接箭头连接符 19"/>
          <p:cNvCxnSpPr/>
          <p:nvPr/>
        </p:nvCxnSpPr>
        <p:spPr>
          <a:xfrm flipV="1">
            <a:off x="1443355" y="649478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custDataLst>
              <p:tags r:id="rId3"/>
            </p:custDataLst>
          </p:nvPr>
        </p:nvSpPr>
        <p:spPr>
          <a:xfrm>
            <a:off x="1893570" y="6318885"/>
            <a:ext cx="2083435" cy="368300"/>
          </a:xfrm>
          <a:prstGeom prst="rect">
            <a:avLst/>
          </a:prstGeom>
          <a:noFill/>
        </p:spPr>
        <p:txBody>
          <a:bodyPr wrap="square" rtlCol="0">
            <a:spAutoFit/>
          </a:bodyPr>
          <a:lstStyle/>
          <a:p>
            <a:r>
              <a:rPr lang="zh-CN" altLang="en-US"/>
              <a:t>实验前伦理申请</a:t>
            </a:r>
            <a:endParaRPr lang="zh-CN" altLang="en-US"/>
          </a:p>
        </p:txBody>
      </p:sp>
      <p:sp>
        <p:nvSpPr>
          <p:cNvPr id="22" name="文本框 21"/>
          <p:cNvSpPr txBox="1"/>
          <p:nvPr>
            <p:custDataLst>
              <p:tags r:id="rId4"/>
            </p:custDataLst>
          </p:nvPr>
        </p:nvSpPr>
        <p:spPr>
          <a:xfrm>
            <a:off x="4030345" y="6308090"/>
            <a:ext cx="1238885" cy="368300"/>
          </a:xfrm>
          <a:prstGeom prst="rect">
            <a:avLst/>
          </a:prstGeom>
          <a:noFill/>
        </p:spPr>
        <p:txBody>
          <a:bodyPr wrap="square" rtlCol="0">
            <a:spAutoFit/>
          </a:bodyPr>
          <a:lstStyle/>
          <a:p>
            <a:r>
              <a:rPr lang="zh-CN" altLang="en-US"/>
              <a:t>伦理申请</a:t>
            </a:r>
            <a:endParaRPr lang="zh-CN" altLang="en-US"/>
          </a:p>
        </p:txBody>
      </p:sp>
      <p:cxnSp>
        <p:nvCxnSpPr>
          <p:cNvPr id="23" name="直接箭头连接符 22"/>
          <p:cNvCxnSpPr/>
          <p:nvPr>
            <p:custDataLst>
              <p:tags r:id="rId5"/>
            </p:custDataLst>
          </p:nvPr>
        </p:nvCxnSpPr>
        <p:spPr>
          <a:xfrm flipV="1">
            <a:off x="3651250" y="649986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4" name="文本框 23"/>
          <p:cNvSpPr txBox="1"/>
          <p:nvPr>
            <p:custDataLst>
              <p:tags r:id="rId6"/>
            </p:custDataLst>
          </p:nvPr>
        </p:nvSpPr>
        <p:spPr>
          <a:xfrm>
            <a:off x="5570855" y="6298565"/>
            <a:ext cx="1238885" cy="368300"/>
          </a:xfrm>
          <a:prstGeom prst="rect">
            <a:avLst/>
          </a:prstGeom>
          <a:noFill/>
        </p:spPr>
        <p:txBody>
          <a:bodyPr wrap="square" rtlCol="0">
            <a:spAutoFit/>
          </a:bodyPr>
          <a:lstStyle/>
          <a:p>
            <a:r>
              <a:rPr lang="zh-CN" altLang="en-US"/>
              <a:t>我的申请</a:t>
            </a:r>
            <a:endParaRPr lang="zh-CN" altLang="en-US"/>
          </a:p>
        </p:txBody>
      </p:sp>
      <p:cxnSp>
        <p:nvCxnSpPr>
          <p:cNvPr id="25" name="直接箭头连接符 24"/>
          <p:cNvCxnSpPr/>
          <p:nvPr>
            <p:custDataLst>
              <p:tags r:id="rId7"/>
            </p:custDataLst>
          </p:nvPr>
        </p:nvCxnSpPr>
        <p:spPr>
          <a:xfrm flipV="1">
            <a:off x="5113020" y="6494145"/>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6" name="文本框 25"/>
          <p:cNvSpPr txBox="1"/>
          <p:nvPr>
            <p:custDataLst>
              <p:tags r:id="rId8"/>
            </p:custDataLst>
          </p:nvPr>
        </p:nvSpPr>
        <p:spPr>
          <a:xfrm>
            <a:off x="7100570" y="6275070"/>
            <a:ext cx="1238885" cy="368300"/>
          </a:xfrm>
          <a:prstGeom prst="rect">
            <a:avLst/>
          </a:prstGeom>
          <a:noFill/>
        </p:spPr>
        <p:txBody>
          <a:bodyPr wrap="square" rtlCol="0">
            <a:spAutoFit/>
          </a:bodyPr>
          <a:lstStyle/>
          <a:p>
            <a:r>
              <a:rPr lang="zh-CN" altLang="en-US"/>
              <a:t>新增</a:t>
            </a:r>
            <a:endParaRPr lang="zh-CN" altLang="en-US"/>
          </a:p>
        </p:txBody>
      </p:sp>
      <p:cxnSp>
        <p:nvCxnSpPr>
          <p:cNvPr id="27" name="直接箭头连接符 26"/>
          <p:cNvCxnSpPr/>
          <p:nvPr>
            <p:custDataLst>
              <p:tags r:id="rId9"/>
            </p:custDataLst>
          </p:nvPr>
        </p:nvCxnSpPr>
        <p:spPr>
          <a:xfrm flipV="1">
            <a:off x="6638925" y="647065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nvGrpSpPr>
          <p:cNvPr id="32" name="组合 31"/>
          <p:cNvGrpSpPr/>
          <p:nvPr/>
        </p:nvGrpSpPr>
        <p:grpSpPr>
          <a:xfrm>
            <a:off x="4050665" y="1249045"/>
            <a:ext cx="4589780" cy="4861560"/>
            <a:chOff x="6379" y="1967"/>
            <a:chExt cx="7228" cy="7656"/>
          </a:xfrm>
        </p:grpSpPr>
        <p:pic>
          <p:nvPicPr>
            <p:cNvPr id="13" name="图片 12"/>
            <p:cNvPicPr>
              <a:picLocks noChangeAspect="1"/>
            </p:cNvPicPr>
            <p:nvPr/>
          </p:nvPicPr>
          <p:blipFill>
            <a:blip r:embed="rId10"/>
            <a:stretch>
              <a:fillRect/>
            </a:stretch>
          </p:blipFill>
          <p:spPr>
            <a:xfrm>
              <a:off x="6379" y="1967"/>
              <a:ext cx="7228" cy="7656"/>
            </a:xfrm>
            <a:prstGeom prst="rect">
              <a:avLst/>
            </a:prstGeom>
          </p:spPr>
        </p:pic>
        <p:sp>
          <p:nvSpPr>
            <p:cNvPr id="16" name="圆角矩形 15"/>
            <p:cNvSpPr/>
            <p:nvPr/>
          </p:nvSpPr>
          <p:spPr>
            <a:xfrm>
              <a:off x="6633" y="4833"/>
              <a:ext cx="2155" cy="2609"/>
            </a:xfrm>
            <a:prstGeom prst="round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圆角矩形 18"/>
            <p:cNvSpPr/>
            <p:nvPr>
              <p:custDataLst>
                <p:tags r:id="rId11"/>
              </p:custDataLst>
            </p:nvPr>
          </p:nvSpPr>
          <p:spPr>
            <a:xfrm>
              <a:off x="9037" y="5673"/>
              <a:ext cx="1303" cy="671"/>
            </a:xfrm>
            <a:prstGeom prst="round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33" name="内容占位符 3"/>
          <p:cNvPicPr>
            <a:picLocks noChangeAspect="1"/>
          </p:cNvPicPr>
          <p:nvPr>
            <p:custDataLst>
              <p:tags r:id="rId12"/>
            </p:custDataLst>
          </p:nvPr>
        </p:nvPicPr>
        <p:blipFill>
          <a:blip r:embed="rId13"/>
          <a:stretch>
            <a:fillRect/>
          </a:stretch>
        </p:blipFill>
        <p:spPr>
          <a:xfrm>
            <a:off x="35560" y="1249045"/>
            <a:ext cx="2339975" cy="4861560"/>
          </a:xfrm>
          <a:prstGeom prst="rect">
            <a:avLst/>
          </a:prstGeom>
          <a:noFill/>
          <a:ln>
            <a:noFill/>
          </a:ln>
        </p:spPr>
      </p:pic>
      <p:sp>
        <p:nvSpPr>
          <p:cNvPr id="34" name="圆角矩形标注 33"/>
          <p:cNvSpPr/>
          <p:nvPr>
            <p:custDataLst>
              <p:tags r:id="rId14"/>
            </p:custDataLst>
          </p:nvPr>
        </p:nvSpPr>
        <p:spPr>
          <a:xfrm>
            <a:off x="1601470" y="4005580"/>
            <a:ext cx="504190" cy="502920"/>
          </a:xfrm>
          <a:prstGeom prst="wedgeRoundRectCallout">
            <a:avLst>
              <a:gd name="adj1" fmla="val -194824"/>
              <a:gd name="adj2" fmla="val 6713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rPr>
              <a:t>2</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668" y="189230"/>
            <a:ext cx="8153400" cy="990600"/>
          </a:xfrm>
        </p:spPr>
        <p:txBody>
          <a:bodyPr/>
          <a:lstStyle/>
          <a:p>
            <a:r>
              <a:rPr lang="zh-CN" altLang="en-US">
                <a:sym typeface="+mn-ea"/>
              </a:rPr>
              <a:t>实验动物福利伦理审查表</a:t>
            </a:r>
            <a:endParaRPr lang="zh-CN" altLang="en-US"/>
          </a:p>
        </p:txBody>
      </p:sp>
      <p:sp>
        <p:nvSpPr>
          <p:cNvPr id="12" name="object 22"/>
          <p:cNvSpPr/>
          <p:nvPr>
            <p:custDataLst>
              <p:tags r:id="rId1"/>
            </p:custDataLst>
          </p:nvPr>
        </p:nvSpPr>
        <p:spPr>
          <a:xfrm>
            <a:off x="3904615" y="1200150"/>
            <a:ext cx="2680970" cy="1732280"/>
          </a:xfrm>
          <a:custGeom>
            <a:avLst/>
            <a:gdLst/>
            <a:ahLst/>
            <a:cxnLst/>
            <a:rect l="l" t="t" r="r" b="b"/>
            <a:pathLst>
              <a:path w="2680970" h="1732279">
                <a:moveTo>
                  <a:pt x="0" y="606043"/>
                </a:moveTo>
                <a:lnTo>
                  <a:pt x="1340357" y="0"/>
                </a:lnTo>
                <a:lnTo>
                  <a:pt x="2680843" y="606043"/>
                </a:lnTo>
                <a:lnTo>
                  <a:pt x="2010663" y="606043"/>
                </a:lnTo>
                <a:lnTo>
                  <a:pt x="2010663" y="1731772"/>
                </a:lnTo>
                <a:lnTo>
                  <a:pt x="670178" y="1731772"/>
                </a:lnTo>
                <a:lnTo>
                  <a:pt x="670178" y="606043"/>
                </a:lnTo>
                <a:lnTo>
                  <a:pt x="0" y="606043"/>
                </a:lnTo>
                <a:close/>
              </a:path>
            </a:pathLst>
          </a:custGeom>
          <a:ln w="12700">
            <a:solidFill>
              <a:srgbClr val="FFFFFF"/>
            </a:solidFill>
          </a:ln>
        </p:spPr>
        <p:txBody>
          <a:bodyPr wrap="square" lIns="0" tIns="0" rIns="0" bIns="0" rtlCol="0"/>
          <a:lstStyle/>
          <a:p/>
        </p:txBody>
      </p:sp>
      <p:sp>
        <p:nvSpPr>
          <p:cNvPr id="14" name="object 27"/>
          <p:cNvSpPr txBox="1"/>
          <p:nvPr>
            <p:custDataLst>
              <p:tags r:id="rId2"/>
            </p:custDataLst>
          </p:nvPr>
        </p:nvSpPr>
        <p:spPr>
          <a:xfrm>
            <a:off x="4715891" y="4812537"/>
            <a:ext cx="1058545" cy="836294"/>
          </a:xfrm>
          <a:prstGeom prst="rect">
            <a:avLst/>
          </a:prstGeom>
        </p:spPr>
        <p:txBody>
          <a:bodyPr vert="horz" wrap="square" lIns="0" tIns="18415" rIns="0" bIns="0" rtlCol="0">
            <a:spAutoFit/>
          </a:bodyPr>
          <a:lstStyle/>
          <a:p>
            <a:pPr marL="12700" marR="5080" algn="ctr">
              <a:lnSpc>
                <a:spcPct val="98000"/>
              </a:lnSpc>
              <a:spcBef>
                <a:spcPts val="145"/>
              </a:spcBef>
            </a:pPr>
            <a:r>
              <a:rPr b="1" i="1" dirty="0">
                <a:solidFill>
                  <a:srgbClr val="FFFFFF"/>
                </a:solidFill>
                <a:latin typeface="微软雅黑" panose="020B0503020204020204" pitchFamily="34" charset="-122"/>
                <a:cs typeface="微软雅黑" panose="020B0503020204020204" pitchFamily="34" charset="-122"/>
              </a:rPr>
              <a:t>表型分析 </a:t>
            </a:r>
            <a:r>
              <a:rPr b="1" spc="-5" dirty="0">
                <a:solidFill>
                  <a:srgbClr val="FFFFFF"/>
                </a:solidFill>
                <a:latin typeface="Calibri" panose="020F0502020204030204"/>
                <a:cs typeface="Calibri" panose="020F0502020204030204"/>
              </a:rPr>
              <a:t>P</a:t>
            </a:r>
            <a:r>
              <a:rPr b="1" spc="5" dirty="0">
                <a:solidFill>
                  <a:srgbClr val="FFFFFF"/>
                </a:solidFill>
                <a:latin typeface="Calibri" panose="020F0502020204030204"/>
                <a:cs typeface="Calibri" panose="020F0502020204030204"/>
              </a:rPr>
              <a:t>h</a:t>
            </a:r>
            <a:r>
              <a:rPr b="1" dirty="0">
                <a:solidFill>
                  <a:srgbClr val="FFFFFF"/>
                </a:solidFill>
                <a:latin typeface="Calibri" panose="020F0502020204030204"/>
                <a:cs typeface="Calibri" panose="020F0502020204030204"/>
              </a:rPr>
              <a:t>enoty</a:t>
            </a:r>
            <a:r>
              <a:rPr b="1" spc="5" dirty="0">
                <a:solidFill>
                  <a:srgbClr val="FFFFFF"/>
                </a:solidFill>
                <a:latin typeface="Calibri" panose="020F0502020204030204"/>
                <a:cs typeface="Calibri" panose="020F0502020204030204"/>
              </a:rPr>
              <a:t>p</a:t>
            </a:r>
            <a:r>
              <a:rPr b="1" dirty="0">
                <a:solidFill>
                  <a:srgbClr val="FFFFFF"/>
                </a:solidFill>
                <a:latin typeface="Calibri" panose="020F0502020204030204"/>
                <a:cs typeface="Calibri" panose="020F0502020204030204"/>
              </a:rPr>
              <a:t>e  </a:t>
            </a:r>
            <a:r>
              <a:rPr b="1" spc="-5" dirty="0">
                <a:solidFill>
                  <a:srgbClr val="FFFFFF"/>
                </a:solidFill>
                <a:latin typeface="Calibri" panose="020F0502020204030204"/>
                <a:cs typeface="Calibri" panose="020F0502020204030204"/>
              </a:rPr>
              <a:t>analysis</a:t>
            </a:r>
            <a:endParaRPr>
              <a:latin typeface="Calibri" panose="020F0502020204030204"/>
              <a:cs typeface="Calibri" panose="020F0502020204030204"/>
            </a:endParaRPr>
          </a:p>
        </p:txBody>
      </p:sp>
      <p:graphicFrame>
        <p:nvGraphicFramePr>
          <p:cNvPr id="48" name="图示 47"/>
          <p:cNvGraphicFramePr/>
          <p:nvPr/>
        </p:nvGraphicFramePr>
        <p:xfrm>
          <a:off x="683568" y="1648718"/>
          <a:ext cx="6000328" cy="260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同侧圆角矩形 4"/>
          <p:cNvSpPr/>
          <p:nvPr/>
        </p:nvSpPr>
        <p:spPr>
          <a:xfrm>
            <a:off x="1923951" y="3133958"/>
            <a:ext cx="5264177" cy="5900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p:txBody>
      </p:sp>
      <p:graphicFrame>
        <p:nvGraphicFramePr>
          <p:cNvPr id="52" name="图示 51"/>
          <p:cNvGraphicFramePr/>
          <p:nvPr/>
        </p:nvGraphicFramePr>
        <p:xfrm>
          <a:off x="683568" y="4008338"/>
          <a:ext cx="6000328"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rcRect l="11789" t="26808" r="12303" b="9590"/>
          <a:stretch>
            <a:fillRect/>
          </a:stretch>
        </p:blipFill>
        <p:spPr>
          <a:xfrm>
            <a:off x="35560" y="1412875"/>
            <a:ext cx="9187180" cy="4330065"/>
          </a:xfrm>
          <a:prstGeom prst="rect">
            <a:avLst/>
          </a:prstGeom>
        </p:spPr>
      </p:pic>
      <p:sp>
        <p:nvSpPr>
          <p:cNvPr id="2" name="标题 1"/>
          <p:cNvSpPr>
            <a:spLocks noGrp="1"/>
          </p:cNvSpPr>
          <p:nvPr>
            <p:ph type="title"/>
          </p:nvPr>
        </p:nvSpPr>
        <p:spPr>
          <a:xfrm>
            <a:off x="-40005" y="-27305"/>
            <a:ext cx="9354185" cy="990600"/>
          </a:xfrm>
        </p:spPr>
        <p:txBody>
          <a:bodyPr/>
          <a:lstStyle/>
          <a:p>
            <a:r>
              <a:rPr lang="zh-CN" altLang="en-US"/>
              <a:t>实验动物福利伦理审查表</a:t>
            </a:r>
            <a:r>
              <a:rPr lang="en-US" altLang="zh-CN"/>
              <a:t>—</a:t>
            </a:r>
            <a:r>
              <a:rPr lang="zh-CN" altLang="en-US"/>
              <a:t>个人资料</a:t>
            </a:r>
            <a:endParaRPr lang="zh-CN" altLang="en-US"/>
          </a:p>
        </p:txBody>
      </p:sp>
      <p:sp>
        <p:nvSpPr>
          <p:cNvPr id="100" name="文本框 99"/>
          <p:cNvSpPr txBox="1"/>
          <p:nvPr/>
        </p:nvSpPr>
        <p:spPr>
          <a:xfrm>
            <a:off x="196850" y="5877560"/>
            <a:ext cx="8569325" cy="922020"/>
          </a:xfrm>
          <a:prstGeom prst="rect">
            <a:avLst/>
          </a:prstGeom>
          <a:noFill/>
          <a:ln w="9525">
            <a:solidFill>
              <a:srgbClr val="FF0000"/>
            </a:solidFill>
          </a:ln>
        </p:spPr>
        <p:txBody>
          <a:bodyPr wrap="square">
            <a:spAutoFit/>
          </a:bodyPr>
          <a:lstStyle/>
          <a:p>
            <a:pPr marL="0" indent="0"/>
            <a:r>
              <a:rPr lang="zh-CN" sz="1800" b="0">
                <a:solidFill>
                  <a:schemeClr val="tx1"/>
                </a:solidFill>
                <a:latin typeface="等线" panose="02010600030101010101" charset="-122"/>
                <a:ea typeface="宋体" panose="02010600030101010101" pitchFamily="2" charset="-122"/>
              </a:rPr>
              <a:t>系统自动填写部分申请人信息，包括申请人姓名、联系方式等，红色</a:t>
            </a:r>
            <a:r>
              <a:rPr lang="en-US" sz="1800" b="0">
                <a:solidFill>
                  <a:schemeClr val="tx1"/>
                </a:solidFill>
                <a:latin typeface="等线" panose="02010600030101010101" charset="-122"/>
                <a:ea typeface="宋体" panose="02010600030101010101" pitchFamily="2" charset="-122"/>
              </a:rPr>
              <a:t>*</a:t>
            </a:r>
            <a:r>
              <a:rPr lang="zh-CN" sz="1800" b="0">
                <a:solidFill>
                  <a:schemeClr val="tx1"/>
                </a:solidFill>
                <a:latin typeface="等线" panose="02010600030101010101" charset="-122"/>
                <a:ea typeface="宋体" panose="02010600030101010101" pitchFamily="2" charset="-122"/>
              </a:rPr>
              <a:t>选项为必填选项，用户需仔细检查系统自动填写的申请信息，确保内容准确无误，如发现信息有误或缺少内容，用户可以自行进行修改或添加相关信息。</a:t>
            </a:r>
            <a:endParaRPr lang="zh-CN" altLang="en-US" sz="1800" b="0">
              <a:solidFill>
                <a:schemeClr val="tx1"/>
              </a:solidFill>
              <a:latin typeface="等线" panose="02010600030101010101" charset="-122"/>
              <a:ea typeface="宋体" panose="02010600030101010101" pitchFamily="2" charset="-122"/>
            </a:endParaRPr>
          </a:p>
        </p:txBody>
      </p:sp>
      <p:sp>
        <p:nvSpPr>
          <p:cNvPr id="5" name="矩形 4"/>
          <p:cNvSpPr/>
          <p:nvPr/>
        </p:nvSpPr>
        <p:spPr>
          <a:xfrm>
            <a:off x="4499610" y="2277110"/>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5291455" y="2254885"/>
            <a:ext cx="1399540" cy="737235"/>
          </a:xfrm>
          <a:prstGeom prst="rect">
            <a:avLst/>
          </a:prstGeom>
          <a:noFill/>
        </p:spPr>
        <p:txBody>
          <a:bodyPr wrap="square" rtlCol="0">
            <a:spAutoFit/>
          </a:bodyPr>
          <a:lstStyle/>
          <a:p>
            <a:r>
              <a:rPr lang="zh-CN" altLang="en-US" sz="1400">
                <a:solidFill>
                  <a:schemeClr val="tx1"/>
                </a:solidFill>
              </a:rPr>
              <a:t>该项为选择项或选择其他，填写</a:t>
            </a:r>
            <a:endParaRPr lang="zh-CN" altLang="en-US" sz="1400">
              <a:solidFill>
                <a:schemeClr val="tx1"/>
              </a:solidFill>
            </a:endParaRPr>
          </a:p>
        </p:txBody>
      </p:sp>
      <p:sp>
        <p:nvSpPr>
          <p:cNvPr id="7" name="矩形 6"/>
          <p:cNvSpPr/>
          <p:nvPr>
            <p:custDataLst>
              <p:tags r:id="rId3"/>
            </p:custDataLst>
          </p:nvPr>
        </p:nvSpPr>
        <p:spPr>
          <a:xfrm>
            <a:off x="6731635" y="2277110"/>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4"/>
            </p:custDataLst>
          </p:nvPr>
        </p:nvSpPr>
        <p:spPr>
          <a:xfrm>
            <a:off x="7451725" y="2277110"/>
            <a:ext cx="1477645" cy="306705"/>
          </a:xfrm>
          <a:prstGeom prst="rect">
            <a:avLst/>
          </a:prstGeom>
          <a:noFill/>
        </p:spPr>
        <p:txBody>
          <a:bodyPr wrap="square" rtlCol="0">
            <a:spAutoFit/>
          </a:bodyPr>
          <a:lstStyle/>
          <a:p>
            <a:r>
              <a:rPr lang="zh-CN" altLang="en-US" sz="1400">
                <a:solidFill>
                  <a:schemeClr val="tx1"/>
                </a:solidFill>
              </a:rPr>
              <a:t>院系英文填写项</a:t>
            </a:r>
            <a:endParaRPr lang="zh-CN" altLang="en-US" sz="1400">
              <a:solidFill>
                <a:schemeClr val="tx1"/>
              </a:solidFill>
            </a:endParaRPr>
          </a:p>
        </p:txBody>
      </p:sp>
      <p:sp>
        <p:nvSpPr>
          <p:cNvPr id="13" name="矩形 12"/>
          <p:cNvSpPr/>
          <p:nvPr>
            <p:custDataLst>
              <p:tags r:id="rId5"/>
            </p:custDataLst>
          </p:nvPr>
        </p:nvSpPr>
        <p:spPr>
          <a:xfrm>
            <a:off x="177800" y="3480435"/>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custDataLst>
              <p:tags r:id="rId6"/>
            </p:custDataLst>
          </p:nvPr>
        </p:nvSpPr>
        <p:spPr>
          <a:xfrm>
            <a:off x="1041400" y="3458210"/>
            <a:ext cx="1399540" cy="306705"/>
          </a:xfrm>
          <a:prstGeom prst="rect">
            <a:avLst/>
          </a:prstGeom>
          <a:noFill/>
        </p:spPr>
        <p:txBody>
          <a:bodyPr wrap="square" rtlCol="0">
            <a:spAutoFit/>
          </a:bodyPr>
          <a:lstStyle/>
          <a:p>
            <a:r>
              <a:rPr lang="zh-CN" altLang="en-US" sz="1400">
                <a:solidFill>
                  <a:schemeClr val="tx1"/>
                </a:solidFill>
              </a:rPr>
              <a:t>该项为选择项</a:t>
            </a:r>
            <a:endParaRPr lang="zh-CN" altLang="en-US" sz="1400">
              <a:solidFill>
                <a:schemeClr val="tx1"/>
              </a:solidFill>
            </a:endParaRPr>
          </a:p>
        </p:txBody>
      </p:sp>
      <p:sp>
        <p:nvSpPr>
          <p:cNvPr id="15" name="文本框 14"/>
          <p:cNvSpPr txBox="1"/>
          <p:nvPr/>
        </p:nvSpPr>
        <p:spPr>
          <a:xfrm>
            <a:off x="6372225" y="4941570"/>
            <a:ext cx="1957070" cy="368300"/>
          </a:xfrm>
          <a:prstGeom prst="rect">
            <a:avLst/>
          </a:prstGeom>
          <a:noFill/>
          <a:ln>
            <a:solidFill>
              <a:srgbClr val="FF0000"/>
            </a:solidFill>
          </a:ln>
        </p:spPr>
        <p:txBody>
          <a:bodyPr wrap="square" rtlCol="0">
            <a:spAutoFit/>
          </a:bodyPr>
          <a:lstStyle/>
          <a:p>
            <a:r>
              <a:rPr lang="zh-CN" altLang="en-US">
                <a:solidFill>
                  <a:schemeClr val="tx1"/>
                </a:solidFill>
              </a:rPr>
              <a:t>填写完全，点击</a:t>
            </a:r>
            <a:endParaRPr lang="zh-CN" altLang="en-US">
              <a:solidFill>
                <a:schemeClr val="tx1"/>
              </a:solidFill>
            </a:endParaRPr>
          </a:p>
        </p:txBody>
      </p:sp>
      <p:cxnSp>
        <p:nvCxnSpPr>
          <p:cNvPr id="16" name="直接箭头连接符 15"/>
          <p:cNvCxnSpPr/>
          <p:nvPr/>
        </p:nvCxnSpPr>
        <p:spPr>
          <a:xfrm>
            <a:off x="8000365" y="5358130"/>
            <a:ext cx="171450" cy="15938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
          </p:nvPr>
        </p:nvGraphicFramePr>
        <p:xfrm>
          <a:off x="85302" y="1025352"/>
          <a:ext cx="9058697" cy="58326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 name="图片 7" descr="3_看图王.png"/>
          <p:cNvPicPr>
            <a:picLocks noChangeAspect="1"/>
          </p:cNvPicPr>
          <p:nvPr/>
        </p:nvPicPr>
        <p:blipFill>
          <a:blip r:embed="rId6" cstate="print"/>
          <a:stretch>
            <a:fillRect/>
          </a:stretch>
        </p:blipFill>
        <p:spPr>
          <a:xfrm>
            <a:off x="71406" y="214290"/>
            <a:ext cx="745770" cy="928694"/>
          </a:xfrm>
          <a:prstGeom prst="rect">
            <a:avLst/>
          </a:prstGeom>
        </p:spPr>
      </p:pic>
      <p:sp>
        <p:nvSpPr>
          <p:cNvPr id="5" name="标题 3"/>
          <p:cNvSpPr>
            <a:spLocks noGrp="1"/>
          </p:cNvSpPr>
          <p:nvPr>
            <p:ph type="title"/>
          </p:nvPr>
        </p:nvSpPr>
        <p:spPr>
          <a:xfrm>
            <a:off x="961256" y="225302"/>
            <a:ext cx="4906888" cy="769441"/>
          </a:xfrm>
          <a:prstGeom prst="rect">
            <a:avLst/>
          </a:prstGeom>
        </p:spPr>
        <p:txBody>
          <a:bodyPr wrap="square">
            <a:spAutoFit/>
          </a:bodyPr>
          <a:lstStyle/>
          <a:p>
            <a:r>
              <a:rPr lang="zh-CN" altLang="en-US" b="1" dirty="0">
                <a:latin typeface="黑体" panose="02010609060101010101" pitchFamily="49" charset="-122"/>
                <a:ea typeface="黑体" panose="02010609060101010101" pitchFamily="49" charset="-122"/>
              </a:rPr>
              <a:t>准入证培训必要性</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sz="quarter" idx="1"/>
            <p:custDataLst>
              <p:tags r:id="rId1"/>
            </p:custDataLst>
          </p:nvPr>
        </p:nvPicPr>
        <p:blipFill>
          <a:blip r:embed="rId2"/>
          <a:srcRect l="12533" t="32124" r="12950" b="24082"/>
          <a:stretch>
            <a:fillRect/>
          </a:stretch>
        </p:blipFill>
        <p:spPr>
          <a:xfrm>
            <a:off x="107315" y="1557020"/>
            <a:ext cx="9051925" cy="2992755"/>
          </a:xfrm>
          <a:prstGeom prst="rect">
            <a:avLst/>
          </a:prstGeom>
        </p:spPr>
      </p:pic>
      <p:sp>
        <p:nvSpPr>
          <p:cNvPr id="8" name="标题 7"/>
          <p:cNvSpPr>
            <a:spLocks noGrp="1"/>
          </p:cNvSpPr>
          <p:nvPr>
            <p:ph type="title"/>
            <p:custDataLst>
              <p:tags r:id="rId3"/>
            </p:custDataLst>
          </p:nvPr>
        </p:nvSpPr>
        <p:spPr>
          <a:xfrm>
            <a:off x="-40005" y="-27305"/>
            <a:ext cx="9354185" cy="990600"/>
          </a:xfrm>
        </p:spPr>
        <p:txBody>
          <a:bodyPr/>
          <a:lstStyle/>
          <a:p>
            <a:r>
              <a:rPr lang="zh-CN" altLang="en-US"/>
              <a:t>实验动物福利伦理审查表</a:t>
            </a:r>
            <a:r>
              <a:rPr lang="en-US" altLang="zh-CN"/>
              <a:t>—</a:t>
            </a:r>
            <a:r>
              <a:rPr lang="zh-CN" altLang="en-US"/>
              <a:t>项目简介</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40005" y="-27305"/>
            <a:ext cx="9354185" cy="990600"/>
          </a:xfrm>
        </p:spPr>
        <p:txBody>
          <a:bodyPr/>
          <a:lstStyle/>
          <a:p>
            <a:r>
              <a:rPr lang="zh-CN" altLang="en-US"/>
              <a:t>实验动物福利伦理审查表</a:t>
            </a:r>
            <a:r>
              <a:rPr lang="en-US" altLang="zh-CN"/>
              <a:t>—</a:t>
            </a:r>
            <a:r>
              <a:rPr lang="zh-CN" altLang="en-US"/>
              <a:t>项目简介</a:t>
            </a:r>
            <a:endParaRPr lang="zh-CN" altLang="en-US"/>
          </a:p>
        </p:txBody>
      </p:sp>
      <p:sp>
        <p:nvSpPr>
          <p:cNvPr id="3" name="文本框 2"/>
          <p:cNvSpPr txBox="1"/>
          <p:nvPr/>
        </p:nvSpPr>
        <p:spPr>
          <a:xfrm>
            <a:off x="253365" y="2708910"/>
            <a:ext cx="384810" cy="2306955"/>
          </a:xfrm>
          <a:prstGeom prst="rect">
            <a:avLst/>
          </a:prstGeom>
          <a:noFill/>
        </p:spPr>
        <p:txBody>
          <a:bodyPr wrap="square" rtlCol="0" anchor="t">
            <a:spAutoFit/>
          </a:bodyPr>
          <a:lstStyle/>
          <a:p>
            <a:r>
              <a:rPr lang="zh-CN" altLang="en-US" sz="3600">
                <a:sym typeface="+mn-ea"/>
              </a:rPr>
              <a:t>项目简介</a:t>
            </a:r>
            <a:endParaRPr lang="zh-CN" altLang="en-US" sz="3600">
              <a:sym typeface="+mn-ea"/>
            </a:endParaRPr>
          </a:p>
        </p:txBody>
      </p:sp>
      <p:sp>
        <p:nvSpPr>
          <p:cNvPr id="5" name="左大括号 4"/>
          <p:cNvSpPr/>
          <p:nvPr/>
        </p:nvSpPr>
        <p:spPr>
          <a:xfrm>
            <a:off x="973455" y="2781300"/>
            <a:ext cx="504190" cy="230441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 name="文本框 6"/>
          <p:cNvSpPr txBox="1"/>
          <p:nvPr/>
        </p:nvSpPr>
        <p:spPr>
          <a:xfrm>
            <a:off x="1549400" y="2565400"/>
            <a:ext cx="1566545" cy="953135"/>
          </a:xfrm>
          <a:prstGeom prst="rect">
            <a:avLst/>
          </a:prstGeom>
          <a:noFill/>
        </p:spPr>
        <p:txBody>
          <a:bodyPr wrap="square" rtlCol="0" anchor="t">
            <a:spAutoFit/>
          </a:bodyPr>
          <a:lstStyle/>
          <a:p>
            <a:r>
              <a:rPr lang="zh-CN" altLang="en-US" sz="2800"/>
              <a:t>项目基本信息</a:t>
            </a:r>
            <a:endParaRPr lang="zh-CN" altLang="en-US" sz="2800"/>
          </a:p>
        </p:txBody>
      </p:sp>
      <p:sp>
        <p:nvSpPr>
          <p:cNvPr id="9" name="文本框 8"/>
          <p:cNvSpPr txBox="1"/>
          <p:nvPr/>
        </p:nvSpPr>
        <p:spPr>
          <a:xfrm>
            <a:off x="1477645" y="4869180"/>
            <a:ext cx="1630680" cy="521970"/>
          </a:xfrm>
          <a:prstGeom prst="rect">
            <a:avLst/>
          </a:prstGeom>
          <a:noFill/>
        </p:spPr>
        <p:txBody>
          <a:bodyPr wrap="square" rtlCol="0" anchor="t">
            <a:spAutoFit/>
          </a:bodyPr>
          <a:lstStyle/>
          <a:p>
            <a:r>
              <a:rPr lang="zh-CN" altLang="en-US" sz="2800"/>
              <a:t>项目内容</a:t>
            </a:r>
            <a:endParaRPr lang="zh-CN" altLang="en-US" sz="2800"/>
          </a:p>
        </p:txBody>
      </p:sp>
      <p:sp>
        <p:nvSpPr>
          <p:cNvPr id="10" name="左大括号 9"/>
          <p:cNvSpPr/>
          <p:nvPr>
            <p:custDataLst>
              <p:tags r:id="rId2"/>
            </p:custDataLst>
          </p:nvPr>
        </p:nvSpPr>
        <p:spPr>
          <a:xfrm>
            <a:off x="2917825" y="2116455"/>
            <a:ext cx="489585" cy="16179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1" name="文本框 10"/>
          <p:cNvSpPr txBox="1"/>
          <p:nvPr>
            <p:custDataLst>
              <p:tags r:id="rId3"/>
            </p:custDataLst>
          </p:nvPr>
        </p:nvSpPr>
        <p:spPr>
          <a:xfrm>
            <a:off x="3565525" y="1917065"/>
            <a:ext cx="1630680" cy="521970"/>
          </a:xfrm>
          <a:prstGeom prst="rect">
            <a:avLst/>
          </a:prstGeom>
          <a:noFill/>
        </p:spPr>
        <p:txBody>
          <a:bodyPr wrap="square" rtlCol="0" anchor="t">
            <a:spAutoFit/>
          </a:bodyPr>
          <a:lstStyle/>
          <a:p>
            <a:r>
              <a:rPr lang="zh-CN" altLang="en-US" sz="2800"/>
              <a:t>实验名称</a:t>
            </a:r>
            <a:endParaRPr lang="zh-CN" altLang="en-US" sz="2800"/>
          </a:p>
        </p:txBody>
      </p:sp>
      <p:sp>
        <p:nvSpPr>
          <p:cNvPr id="12" name="文本框 11"/>
          <p:cNvSpPr txBox="1"/>
          <p:nvPr>
            <p:custDataLst>
              <p:tags r:id="rId4"/>
            </p:custDataLst>
          </p:nvPr>
        </p:nvSpPr>
        <p:spPr>
          <a:xfrm>
            <a:off x="3620770" y="2689860"/>
            <a:ext cx="1630680" cy="521970"/>
          </a:xfrm>
          <a:prstGeom prst="rect">
            <a:avLst/>
          </a:prstGeom>
          <a:noFill/>
        </p:spPr>
        <p:txBody>
          <a:bodyPr wrap="square" rtlCol="0" anchor="t">
            <a:spAutoFit/>
          </a:bodyPr>
          <a:lstStyle/>
          <a:p>
            <a:r>
              <a:rPr lang="zh-CN" altLang="en-US" sz="2800"/>
              <a:t>项目来源</a:t>
            </a:r>
            <a:endParaRPr lang="zh-CN" altLang="en-US" sz="2800"/>
          </a:p>
        </p:txBody>
      </p:sp>
      <p:sp>
        <p:nvSpPr>
          <p:cNvPr id="13" name="文本框 12"/>
          <p:cNvSpPr txBox="1"/>
          <p:nvPr>
            <p:custDataLst>
              <p:tags r:id="rId5"/>
            </p:custDataLst>
          </p:nvPr>
        </p:nvSpPr>
        <p:spPr>
          <a:xfrm>
            <a:off x="3604260" y="3462655"/>
            <a:ext cx="1630680" cy="521970"/>
          </a:xfrm>
          <a:prstGeom prst="rect">
            <a:avLst/>
          </a:prstGeom>
          <a:noFill/>
        </p:spPr>
        <p:txBody>
          <a:bodyPr wrap="square" rtlCol="0" anchor="t">
            <a:spAutoFit/>
          </a:bodyPr>
          <a:lstStyle/>
          <a:p>
            <a:r>
              <a:rPr lang="zh-CN" altLang="en-US" sz="2800"/>
              <a:t>实验时间</a:t>
            </a:r>
            <a:endParaRPr lang="zh-CN" altLang="en-US" sz="2800"/>
          </a:p>
        </p:txBody>
      </p:sp>
      <p:sp>
        <p:nvSpPr>
          <p:cNvPr id="14" name="左大括号 13"/>
          <p:cNvSpPr/>
          <p:nvPr>
            <p:custDataLst>
              <p:tags r:id="rId6"/>
            </p:custDataLst>
          </p:nvPr>
        </p:nvSpPr>
        <p:spPr>
          <a:xfrm>
            <a:off x="2943225" y="4321175"/>
            <a:ext cx="489585" cy="16179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5" name="文本框 14"/>
          <p:cNvSpPr txBox="1"/>
          <p:nvPr/>
        </p:nvSpPr>
        <p:spPr>
          <a:xfrm>
            <a:off x="3637915" y="4077335"/>
            <a:ext cx="4572000" cy="521970"/>
          </a:xfrm>
          <a:prstGeom prst="rect">
            <a:avLst/>
          </a:prstGeom>
          <a:noFill/>
        </p:spPr>
        <p:txBody>
          <a:bodyPr wrap="square" rtlCol="0" anchor="t">
            <a:spAutoFit/>
          </a:bodyPr>
          <a:lstStyle/>
          <a:p>
            <a:r>
              <a:rPr lang="zh-CN" altLang="en-US" sz="2800"/>
              <a:t>研究的目的、内容、意义等</a:t>
            </a:r>
            <a:endParaRPr lang="zh-CN" altLang="en-US" sz="2800"/>
          </a:p>
        </p:txBody>
      </p:sp>
      <p:sp>
        <p:nvSpPr>
          <p:cNvPr id="16" name="文本框 15"/>
          <p:cNvSpPr txBox="1"/>
          <p:nvPr/>
        </p:nvSpPr>
        <p:spPr>
          <a:xfrm>
            <a:off x="3637915" y="4941570"/>
            <a:ext cx="4572000" cy="521970"/>
          </a:xfrm>
          <a:prstGeom prst="rect">
            <a:avLst/>
          </a:prstGeom>
          <a:noFill/>
        </p:spPr>
        <p:txBody>
          <a:bodyPr wrap="square" rtlCol="0" anchor="t">
            <a:spAutoFit/>
          </a:bodyPr>
          <a:lstStyle/>
          <a:p>
            <a:r>
              <a:rPr lang="zh-CN" altLang="en-US" sz="2800"/>
              <a:t>主要参考文献</a:t>
            </a:r>
            <a:endParaRPr lang="zh-CN" altLang="en-US" sz="2800"/>
          </a:p>
        </p:txBody>
      </p:sp>
      <p:sp>
        <p:nvSpPr>
          <p:cNvPr id="17" name="文本框 16"/>
          <p:cNvSpPr txBox="1"/>
          <p:nvPr/>
        </p:nvSpPr>
        <p:spPr>
          <a:xfrm>
            <a:off x="3633470" y="5733415"/>
            <a:ext cx="5292725" cy="521970"/>
          </a:xfrm>
          <a:prstGeom prst="rect">
            <a:avLst/>
          </a:prstGeom>
          <a:noFill/>
        </p:spPr>
        <p:txBody>
          <a:bodyPr wrap="square" rtlCol="0" anchor="t">
            <a:spAutoFit/>
          </a:bodyPr>
          <a:lstStyle/>
          <a:p>
            <a:r>
              <a:rPr lang="zh-CN" altLang="en-US" sz="2800"/>
              <a:t>是否与已通过审查的项目相关联</a:t>
            </a:r>
            <a:endParaRPr lang="zh-CN"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7165" y="3007360"/>
            <a:ext cx="8768715" cy="3453130"/>
            <a:chOff x="279" y="4871"/>
            <a:chExt cx="13809" cy="5438"/>
          </a:xfrm>
        </p:grpSpPr>
        <p:sp>
          <p:nvSpPr>
            <p:cNvPr id="5" name="TextBox 1"/>
            <p:cNvSpPr txBox="1"/>
            <p:nvPr>
              <p:custDataLst>
                <p:tags r:id="rId1"/>
              </p:custDataLst>
            </p:nvPr>
          </p:nvSpPr>
          <p:spPr>
            <a:xfrm>
              <a:off x="279" y="5367"/>
              <a:ext cx="13809" cy="4942"/>
            </a:xfrm>
            <a:prstGeom prst="rect">
              <a:avLst/>
            </a:prstGeom>
            <a:noFill/>
            <a:ln w="19050">
              <a:solidFill>
                <a:srgbClr val="FF0000"/>
              </a:solidFill>
              <a:prstDash val="sysDot"/>
            </a:ln>
          </p:spPr>
          <p:txBody>
            <a:bodyPr wrap="square" rtlCol="0">
              <a:spAutoFit/>
            </a:bodyPr>
            <a:lstStyle/>
            <a:p>
              <a:pPr>
                <a:lnSpc>
                  <a:spcPct val="150000"/>
                </a:lnSpc>
              </a:pPr>
              <a:r>
                <a:rPr lang="en-US" altLang="zh-CN" sz="2200" b="1" dirty="0">
                  <a:solidFill>
                    <a:srgbClr val="FF0000"/>
                  </a:solidFill>
                </a:rPr>
                <a:t>×</a:t>
              </a:r>
              <a:r>
                <a:rPr lang="zh-CN" altLang="en-US" sz="2200" dirty="0">
                  <a:latin typeface="黑体" panose="02010609060101010101" pitchFamily="49" charset="-122"/>
                  <a:ea typeface="黑体" panose="02010609060101010101" pitchFamily="49" charset="-122"/>
                </a:rPr>
                <a:t>在小鼠**细胞中特异性地敲除**基因，观察其对发育的影响；通过**检测**小鼠中***酶活性</a:t>
              </a:r>
              <a:endParaRPr lang="en-US" altLang="zh-CN" sz="2200" dirty="0">
                <a:latin typeface="黑体" panose="02010609060101010101" pitchFamily="49" charset="-122"/>
                <a:ea typeface="黑体" panose="02010609060101010101" pitchFamily="49" charset="-122"/>
              </a:endParaRPr>
            </a:p>
            <a:p>
              <a:pPr>
                <a:lnSpc>
                  <a:spcPct val="150000"/>
                </a:lnSpc>
              </a:pPr>
              <a:r>
                <a:rPr lang="en-US" altLang="zh-CN" sz="2200" dirty="0">
                  <a:solidFill>
                    <a:srgbClr val="FF000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研究中药对小鼠的影响</a:t>
              </a:r>
              <a:endParaRPr lang="en-US" altLang="zh-CN" sz="2200" dirty="0">
                <a:latin typeface="黑体" panose="02010609060101010101" pitchFamily="49" charset="-122"/>
                <a:ea typeface="黑体" panose="02010609060101010101" pitchFamily="49" charset="-122"/>
              </a:endParaRPr>
            </a:p>
            <a:p>
              <a:pPr>
                <a:lnSpc>
                  <a:spcPct val="150000"/>
                </a:lnSpc>
              </a:pPr>
              <a:r>
                <a:rPr lang="en-US" altLang="zh-CN" sz="2200" dirty="0">
                  <a:solidFill>
                    <a:srgbClr val="FF000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抗体应答反应的调控</a:t>
              </a:r>
              <a:endParaRPr lang="zh-CN" altLang="en-US" sz="2200" dirty="0">
                <a:latin typeface="黑体" panose="02010609060101010101" pitchFamily="49" charset="-122"/>
                <a:ea typeface="黑体" panose="02010609060101010101" pitchFamily="49" charset="-122"/>
              </a:endParaRPr>
            </a:p>
            <a:p>
              <a:pPr>
                <a:lnSpc>
                  <a:spcPct val="150000"/>
                </a:lnSpc>
              </a:pPr>
              <a:r>
                <a:rPr lang="en-US" altLang="zh-CN" sz="2200" dirty="0">
                  <a:solidFill>
                    <a:srgbClr val="FF0000"/>
                  </a:solidFill>
                  <a:latin typeface="黑体" panose="02010609060101010101" pitchFamily="49" charset="-122"/>
                  <a:ea typeface="黑体" panose="02010609060101010101" pitchFamily="49" charset="-122"/>
                  <a:sym typeface="+mn-ea"/>
                </a:rPr>
                <a:t>×</a:t>
              </a:r>
              <a:r>
                <a:rPr lang="zh-CN" altLang="en-US" sz="2200" dirty="0">
                  <a:solidFill>
                    <a:schemeClr val="tx1"/>
                  </a:solidFill>
                  <a:latin typeface="黑体" panose="02010609060101010101" pitchFamily="49" charset="-122"/>
                  <a:ea typeface="黑体" panose="02010609060101010101" pitchFamily="49" charset="-122"/>
                  <a:sym typeface="+mn-ea"/>
                </a:rPr>
                <a:t>中英文不一致</a:t>
              </a:r>
              <a:endParaRPr lang="en-US" altLang="zh-CN" sz="2200" dirty="0">
                <a:latin typeface="黑体" panose="02010609060101010101" pitchFamily="49" charset="-122"/>
                <a:ea typeface="黑体" panose="02010609060101010101" pitchFamily="49" charset="-122"/>
              </a:endParaRPr>
            </a:p>
            <a:p>
              <a:pPr>
                <a:lnSpc>
                  <a:spcPct val="150000"/>
                </a:lnSpc>
              </a:pPr>
              <a:r>
                <a:rPr lang="zh-CN" altLang="en-US" sz="2200" dirty="0">
                  <a:solidFill>
                    <a:srgbClr val="0070C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探究***（药物、生物制品、基因改造）对大鼠***损伤的保护作用</a:t>
              </a:r>
              <a:endParaRPr lang="zh-CN" altLang="en-US" sz="2200" dirty="0">
                <a:latin typeface="黑体" panose="02010609060101010101" pitchFamily="49" charset="-122"/>
                <a:ea typeface="黑体" panose="02010609060101010101" pitchFamily="49" charset="-122"/>
              </a:endParaRPr>
            </a:p>
          </p:txBody>
        </p:sp>
        <p:sp>
          <p:nvSpPr>
            <p:cNvPr id="6" name="下箭头 5"/>
            <p:cNvSpPr/>
            <p:nvPr>
              <p:custDataLst>
                <p:tags r:id="rId2"/>
              </p:custDataLst>
            </p:nvPr>
          </p:nvSpPr>
          <p:spPr>
            <a:xfrm>
              <a:off x="1643" y="4871"/>
              <a:ext cx="454" cy="7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8" name="标题 7"/>
          <p:cNvSpPr>
            <a:spLocks noGrp="1"/>
          </p:cNvSpPr>
          <p:nvPr>
            <p:custDataLst>
              <p:tags r:id="rId3"/>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实验名称</a:t>
            </a:r>
            <a:endParaRPr lang="zh-CN" altLang="en-US">
              <a:sym typeface="+mn-ea"/>
            </a:endParaRPr>
          </a:p>
        </p:txBody>
      </p:sp>
      <p:pic>
        <p:nvPicPr>
          <p:cNvPr id="7" name="内容占位符 6"/>
          <p:cNvPicPr>
            <a:picLocks noGrp="1" noChangeAspect="1"/>
          </p:cNvPicPr>
          <p:nvPr>
            <p:ph sz="quarter" idx="1"/>
            <p:custDataLst>
              <p:tags r:id="rId4"/>
            </p:custDataLst>
          </p:nvPr>
        </p:nvPicPr>
        <p:blipFill>
          <a:blip r:embed="rId5"/>
          <a:srcRect l="12609" t="41458" r="61822" b="28713"/>
          <a:stretch>
            <a:fillRect/>
          </a:stretch>
        </p:blipFill>
        <p:spPr>
          <a:xfrm>
            <a:off x="323850" y="1557020"/>
            <a:ext cx="2303780" cy="151193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845392" name="图片 1"/>
          <p:cNvPicPr>
            <a:picLocks noChangeAspect="1"/>
          </p:cNvPicPr>
          <p:nvPr>
            <p:custDataLst>
              <p:tags r:id="rId1"/>
            </p:custDataLst>
          </p:nvPr>
        </p:nvPicPr>
        <p:blipFill>
          <a:blip r:embed="rId2"/>
          <a:srcRect r="38558"/>
          <a:stretch>
            <a:fillRect/>
          </a:stretch>
        </p:blipFill>
        <p:spPr>
          <a:xfrm>
            <a:off x="251460" y="1718310"/>
            <a:ext cx="8266430" cy="1115695"/>
          </a:xfrm>
          <a:prstGeom prst="rect">
            <a:avLst/>
          </a:prstGeom>
        </p:spPr>
      </p:pic>
      <p:sp>
        <p:nvSpPr>
          <p:cNvPr id="8" name="标题 7"/>
          <p:cNvSpPr>
            <a:spLocks noGrp="1"/>
          </p:cNvSpPr>
          <p:nvPr>
            <p:custDataLst>
              <p:tags r:id="rId3"/>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项目来源及编号</a:t>
            </a:r>
            <a:endParaRPr lang="zh-CN" altLang="en-US">
              <a:sym typeface="+mn-ea"/>
            </a:endParaRPr>
          </a:p>
        </p:txBody>
      </p:sp>
      <p:sp>
        <p:nvSpPr>
          <p:cNvPr id="4" name="TextBox 1"/>
          <p:cNvSpPr txBox="1"/>
          <p:nvPr>
            <p:custDataLst>
              <p:tags r:id="rId4"/>
            </p:custDataLst>
          </p:nvPr>
        </p:nvSpPr>
        <p:spPr>
          <a:xfrm>
            <a:off x="323850" y="3408045"/>
            <a:ext cx="7867015" cy="2122805"/>
          </a:xfrm>
          <a:prstGeom prst="rect">
            <a:avLst/>
          </a:prstGeom>
          <a:noFill/>
          <a:ln w="19050">
            <a:solidFill>
              <a:srgbClr val="FF0000"/>
            </a:solidFill>
            <a:prstDash val="sysDot"/>
          </a:ln>
        </p:spPr>
        <p:txBody>
          <a:bodyPr wrap="square" rtlCol="0">
            <a:spAutoFit/>
          </a:bodyPr>
          <a:lstStyle/>
          <a:p>
            <a:pPr algn="l">
              <a:lnSpc>
                <a:spcPct val="150000"/>
              </a:lnSpc>
              <a:buClrTx/>
              <a:buSzTx/>
              <a:buFontTx/>
            </a:pPr>
            <a:r>
              <a:rPr lang="zh-CN" sz="2200">
                <a:latin typeface="等线" panose="02010600030101010101" charset="-122"/>
              </a:rPr>
              <a:t>1、</a:t>
            </a:r>
            <a:r>
              <a:rPr lang="zh-CN" sz="2200">
                <a:latin typeface="等线" panose="02010600030101010101" charset="-122"/>
                <a:sym typeface="+mn-ea"/>
              </a:rPr>
              <a:t>使用逗号隔开来源和编号</a:t>
            </a:r>
            <a:endParaRPr lang="zh-CN" sz="2200">
              <a:latin typeface="等线" panose="02010600030101010101" charset="-122"/>
            </a:endParaRPr>
          </a:p>
          <a:p>
            <a:pPr algn="l">
              <a:lnSpc>
                <a:spcPct val="150000"/>
              </a:lnSpc>
              <a:buClrTx/>
              <a:buSzTx/>
              <a:buFontTx/>
            </a:pPr>
            <a:r>
              <a:rPr lang="zh-CN" sz="2200">
                <a:latin typeface="等线" panose="02010600030101010101" charset="-122"/>
              </a:rPr>
              <a:t>2、双语填写，</a:t>
            </a:r>
            <a:r>
              <a:rPr lang="zh-CN" sz="2200">
                <a:latin typeface="等线" panose="02010600030101010101" charset="-122"/>
                <a:sym typeface="+mn-ea"/>
              </a:rPr>
              <a:t>来源和编号</a:t>
            </a:r>
            <a:r>
              <a:rPr lang="zh-CN" sz="2200">
                <a:latin typeface="等线" panose="02010600030101010101" charset="-122"/>
              </a:rPr>
              <a:t>中英文对应</a:t>
            </a:r>
            <a:endParaRPr lang="en-US" altLang="zh-CN" sz="2200" dirty="0">
              <a:latin typeface="黑体" panose="02010609060101010101" pitchFamily="49" charset="-122"/>
              <a:ea typeface="黑体" panose="02010609060101010101" pitchFamily="49" charset="-122"/>
            </a:endParaRPr>
          </a:p>
          <a:p>
            <a:pPr>
              <a:lnSpc>
                <a:spcPct val="150000"/>
              </a:lnSpc>
            </a:pPr>
            <a:r>
              <a:rPr lang="zh-CN" sz="2200">
                <a:latin typeface="等线" panose="02010600030101010101" charset="-122"/>
              </a:rPr>
              <a:t>3、无具体来源，可填写自选课题</a:t>
            </a:r>
            <a:endParaRPr lang="en-US" altLang="zh-CN" sz="2200" dirty="0">
              <a:latin typeface="黑体" panose="02010609060101010101" pitchFamily="49" charset="-122"/>
              <a:ea typeface="黑体" panose="02010609060101010101" pitchFamily="49" charset="-122"/>
            </a:endParaRPr>
          </a:p>
          <a:p>
            <a:pPr>
              <a:lnSpc>
                <a:spcPct val="150000"/>
              </a:lnSpc>
            </a:pPr>
            <a:endParaRPr lang="zh-CN" altLang="en-US" sz="2200" dirty="0">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412115" y="3213100"/>
            <a:ext cx="7522210" cy="2553335"/>
          </a:xfrm>
          <a:prstGeom prst="rect">
            <a:avLst/>
          </a:prstGeom>
          <a:noFill/>
          <a:ln w="19050">
            <a:solidFill>
              <a:srgbClr val="FF0000"/>
            </a:solidFill>
            <a:prstDash val="sysDot"/>
          </a:ln>
        </p:spPr>
        <p:txBody>
          <a:bodyPr wrap="square" rtlCol="0">
            <a:spAutoFit/>
          </a:bodyPr>
          <a:lstStyle/>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、请使用时间控件</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、实验开始时间最早可选的日期为填写当日</a:t>
            </a:r>
            <a:r>
              <a:rPr lang="en-US" altLang="zh-CN" sz="2000" dirty="0">
                <a:latin typeface="黑体" panose="02010609060101010101" pitchFamily="49" charset="-122"/>
                <a:ea typeface="黑体" panose="02010609060101010101" pitchFamily="49" charset="-122"/>
              </a:rPr>
              <a:t>15</a:t>
            </a:r>
            <a:r>
              <a:rPr lang="zh-CN" altLang="en-US" sz="2000" dirty="0">
                <a:latin typeface="黑体" panose="02010609060101010101" pitchFamily="49" charset="-122"/>
                <a:ea typeface="黑体" panose="02010609060101010101" pitchFamily="49" charset="-122"/>
              </a:rPr>
              <a:t>天后，</a:t>
            </a:r>
            <a:r>
              <a:rPr lang="zh-CN" altLang="en-US" sz="2000" dirty="0">
                <a:latin typeface="黑体" panose="02010609060101010101" pitchFamily="49" charset="-122"/>
                <a:ea typeface="黑体" panose="02010609060101010101" pitchFamily="49" charset="-122"/>
                <a:sym typeface="+mn-ea"/>
              </a:rPr>
              <a:t>每次提交请确定实验开始时间晚于提交时间</a:t>
            </a:r>
            <a:r>
              <a:rPr lang="en-US" altLang="zh-CN" sz="2000" dirty="0">
                <a:latin typeface="黑体" panose="02010609060101010101" pitchFamily="49" charset="-122"/>
                <a:ea typeface="黑体" panose="02010609060101010101" pitchFamily="49" charset="-122"/>
                <a:sym typeface="+mn-ea"/>
              </a:rPr>
              <a:t>2</a:t>
            </a:r>
            <a:r>
              <a:rPr lang="zh-CN" altLang="en-US" sz="2000" dirty="0">
                <a:latin typeface="黑体" panose="02010609060101010101" pitchFamily="49" charset="-122"/>
                <a:ea typeface="黑体" panose="02010609060101010101" pitchFamily="49" charset="-122"/>
                <a:sym typeface="+mn-ea"/>
              </a:rPr>
              <a:t>周</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、最长跨度</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p:txBody>
      </p:sp>
      <p:sp>
        <p:nvSpPr>
          <p:cNvPr id="8" name="标题 7"/>
          <p:cNvSpPr>
            <a:spLocks noGrp="1"/>
          </p:cNvSpPr>
          <p:nvPr>
            <p:custDataLst>
              <p:tags r:id="rId2"/>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实验时间</a:t>
            </a:r>
            <a:endParaRPr lang="zh-CN" altLang="en-US">
              <a:sym typeface="+mn-ea"/>
            </a:endParaRPr>
          </a:p>
        </p:txBody>
      </p:sp>
      <p:pic>
        <p:nvPicPr>
          <p:cNvPr id="1085647477" name="图片 1"/>
          <p:cNvPicPr>
            <a:picLocks noChangeAspect="1"/>
          </p:cNvPicPr>
          <p:nvPr>
            <p:custDataLst>
              <p:tags r:id="rId3"/>
            </p:custDataLst>
          </p:nvPr>
        </p:nvPicPr>
        <p:blipFill>
          <a:blip r:embed="rId4"/>
          <a:srcRect r="35830"/>
          <a:stretch>
            <a:fillRect/>
          </a:stretch>
        </p:blipFill>
        <p:spPr>
          <a:xfrm>
            <a:off x="107315" y="1628775"/>
            <a:ext cx="8630285" cy="128079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nvPr>
        </p:nvPicPr>
        <p:blipFill>
          <a:blip r:embed="rId1"/>
          <a:stretch>
            <a:fillRect/>
          </a:stretch>
        </p:blipFill>
        <p:spPr>
          <a:xfrm>
            <a:off x="612775" y="2400300"/>
            <a:ext cx="8153400" cy="2894330"/>
          </a:xfrm>
          <a:prstGeom prst="rect">
            <a:avLst/>
          </a:prstGeom>
        </p:spPr>
      </p:pic>
      <p:sp>
        <p:nvSpPr>
          <p:cNvPr id="2" name="文本框 1"/>
          <p:cNvSpPr txBox="1"/>
          <p:nvPr/>
        </p:nvSpPr>
        <p:spPr>
          <a:xfrm>
            <a:off x="5038090" y="3320415"/>
            <a:ext cx="1822450" cy="368300"/>
          </a:xfrm>
          <a:prstGeom prst="rect">
            <a:avLst/>
          </a:prstGeom>
          <a:noFill/>
          <a:ln w="28575" cmpd="sng">
            <a:solidFill>
              <a:srgbClr val="FF0000"/>
            </a:solidFill>
            <a:prstDash val="solid"/>
          </a:ln>
        </p:spPr>
        <p:txBody>
          <a:bodyPr wrap="square" rtlCol="0">
            <a:spAutoFit/>
          </a:bodyPr>
          <a:lstStyle/>
          <a:p>
            <a:r>
              <a:rPr lang="zh-CN" altLang="en-US"/>
              <a:t>题目过于宽泛</a:t>
            </a:r>
            <a:endParaRPr lang="zh-CN" altLang="en-US"/>
          </a:p>
        </p:txBody>
      </p:sp>
      <p:sp>
        <p:nvSpPr>
          <p:cNvPr id="3" name="文本框 2"/>
          <p:cNvSpPr txBox="1"/>
          <p:nvPr/>
        </p:nvSpPr>
        <p:spPr>
          <a:xfrm>
            <a:off x="5003800" y="4004945"/>
            <a:ext cx="1822450" cy="368300"/>
          </a:xfrm>
          <a:prstGeom prst="rect">
            <a:avLst/>
          </a:prstGeom>
          <a:noFill/>
          <a:ln w="28575" cmpd="sng">
            <a:solidFill>
              <a:srgbClr val="FF0000"/>
            </a:solidFill>
            <a:prstDash val="solid"/>
          </a:ln>
        </p:spPr>
        <p:txBody>
          <a:bodyPr wrap="square" rtlCol="0">
            <a:spAutoFit/>
          </a:bodyPr>
          <a:lstStyle/>
          <a:p>
            <a:r>
              <a:rPr lang="zh-CN" altLang="en-US"/>
              <a:t>日期需延后</a:t>
            </a:r>
            <a:endParaRPr lang="zh-CN" altLang="en-US"/>
          </a:p>
        </p:txBody>
      </p:sp>
      <p:sp>
        <p:nvSpPr>
          <p:cNvPr id="5" name="文本框 4"/>
          <p:cNvSpPr txBox="1"/>
          <p:nvPr/>
        </p:nvSpPr>
        <p:spPr>
          <a:xfrm>
            <a:off x="4067810" y="5805170"/>
            <a:ext cx="2473325" cy="645160"/>
          </a:xfrm>
          <a:prstGeom prst="rect">
            <a:avLst/>
          </a:prstGeom>
          <a:noFill/>
          <a:ln w="28575" cmpd="sng">
            <a:solidFill>
              <a:srgbClr val="FF0000"/>
            </a:solidFill>
            <a:prstDash val="solid"/>
          </a:ln>
        </p:spPr>
        <p:txBody>
          <a:bodyPr wrap="square" rtlCol="0">
            <a:spAutoFit/>
          </a:bodyPr>
          <a:lstStyle/>
          <a:p>
            <a:r>
              <a:rPr lang="zh-CN" altLang="en-US"/>
              <a:t>中文来源与编号，英文来源</a:t>
            </a:r>
            <a:endParaRPr lang="zh-CN" altLang="en-US"/>
          </a:p>
        </p:txBody>
      </p:sp>
      <p:cxnSp>
        <p:nvCxnSpPr>
          <p:cNvPr id="6" name="直接箭头连接符 5"/>
          <p:cNvCxnSpPr>
            <a:stCxn id="2" idx="1"/>
          </p:cNvCxnSpPr>
          <p:nvPr/>
        </p:nvCxnSpPr>
        <p:spPr>
          <a:xfrm flipH="1" flipV="1">
            <a:off x="4715510" y="3501390"/>
            <a:ext cx="322580" cy="317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7" name="直接箭头连接符 6"/>
          <p:cNvCxnSpPr/>
          <p:nvPr/>
        </p:nvCxnSpPr>
        <p:spPr>
          <a:xfrm flipH="1">
            <a:off x="3563620" y="4277360"/>
            <a:ext cx="1386205" cy="23177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flipV="1">
            <a:off x="4283710" y="5302885"/>
            <a:ext cx="0" cy="4305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flipV="1">
            <a:off x="6204585" y="5286375"/>
            <a:ext cx="0" cy="4305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custDataLst>
              <p:tags r:id="rId1"/>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项目内容</a:t>
            </a:r>
            <a:r>
              <a:rPr lang="en-US" altLang="zh-CN">
                <a:sym typeface="+mn-ea"/>
              </a:rPr>
              <a:t>—</a:t>
            </a:r>
            <a:r>
              <a:rPr lang="zh-CN" altLang="en-US">
                <a:sym typeface="+mn-ea"/>
              </a:rPr>
              <a:t>研究目的、内容、意义等</a:t>
            </a:r>
            <a:endParaRPr lang="zh-CN" altLang="en-US">
              <a:sym typeface="+mn-ea"/>
            </a:endParaRPr>
          </a:p>
        </p:txBody>
      </p:sp>
      <p:pic>
        <p:nvPicPr>
          <p:cNvPr id="708172866" name="图片 1"/>
          <p:cNvPicPr>
            <a:picLocks noChangeAspect="1"/>
          </p:cNvPicPr>
          <p:nvPr>
            <p:custDataLst>
              <p:tags r:id="rId2"/>
            </p:custDataLst>
          </p:nvPr>
        </p:nvPicPr>
        <p:blipFill>
          <a:blip r:embed="rId3"/>
          <a:srcRect r="11257" b="5382"/>
          <a:stretch>
            <a:fillRect/>
          </a:stretch>
        </p:blipFill>
        <p:spPr>
          <a:xfrm>
            <a:off x="395605" y="1628775"/>
            <a:ext cx="8625840" cy="2654300"/>
          </a:xfrm>
          <a:prstGeom prst="rect">
            <a:avLst/>
          </a:prstGeom>
        </p:spPr>
      </p:pic>
      <p:sp>
        <p:nvSpPr>
          <p:cNvPr id="5" name="圆角矩形 4"/>
          <p:cNvSpPr>
            <a:spLocks noChangeArrowheads="1"/>
          </p:cNvSpPr>
          <p:nvPr>
            <p:custDataLst>
              <p:tags r:id="rId4"/>
            </p:custDataLst>
          </p:nvPr>
        </p:nvSpPr>
        <p:spPr bwMode="auto">
          <a:xfrm>
            <a:off x="6223635" y="1557020"/>
            <a:ext cx="2596515" cy="5003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6" name="圆角矩形 5"/>
          <p:cNvSpPr>
            <a:spLocks noChangeArrowheads="1"/>
          </p:cNvSpPr>
          <p:nvPr>
            <p:custDataLst>
              <p:tags r:id="rId5"/>
            </p:custDataLst>
          </p:nvPr>
        </p:nvSpPr>
        <p:spPr bwMode="auto">
          <a:xfrm>
            <a:off x="832138" y="2278896"/>
            <a:ext cx="7020272" cy="1008112"/>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首次出现英文缩写，需标注：</a:t>
            </a:r>
            <a:endParaRPr lang="en-US" altLang="zh-CN" dirty="0">
              <a:latin typeface="华文行楷" panose="02010800040101010101" pitchFamily="2" charset="-122"/>
              <a:ea typeface="华文行楷" panose="02010800040101010101" pitchFamily="2" charset="-122"/>
            </a:endParaRPr>
          </a:p>
          <a:p>
            <a:endParaRPr lang="en-US" altLang="zh-CN" dirty="0">
              <a:latin typeface="华文行楷" panose="02010800040101010101" pitchFamily="2" charset="-122"/>
              <a:ea typeface="华文行楷" panose="02010800040101010101" pitchFamily="2" charset="-122"/>
            </a:endParaRPr>
          </a:p>
          <a:p>
            <a:r>
              <a:rPr lang="zh-CN" altLang="en-US" dirty="0">
                <a:latin typeface="华文行楷" panose="02010800040101010101" pitchFamily="2" charset="-122"/>
                <a:ea typeface="华文行楷" panose="02010800040101010101" pitchFamily="2" charset="-122"/>
              </a:rPr>
              <a:t>年龄相关性黄斑变性（</a:t>
            </a:r>
            <a:r>
              <a:rPr lang="en-US" altLang="zh-CN" dirty="0">
                <a:latin typeface="+mj-lt"/>
                <a:ea typeface="华文行楷" panose="02010800040101010101" pitchFamily="2" charset="-122"/>
              </a:rPr>
              <a:t>Age-related Macular Degeneration, AMD</a:t>
            </a:r>
            <a:r>
              <a:rPr lang="zh-CN" altLang="en-US" dirty="0">
                <a:latin typeface="华文行楷" panose="02010800040101010101" pitchFamily="2" charset="-122"/>
                <a:ea typeface="华文行楷" panose="02010800040101010101" pitchFamily="2" charset="-122"/>
              </a:rPr>
              <a:t>）</a:t>
            </a:r>
            <a:endParaRPr lang="zh-CN" altLang="en-US" dirty="0">
              <a:latin typeface="华文行楷" panose="02010800040101010101" pitchFamily="2" charset="-122"/>
              <a:ea typeface="华文行楷" panose="02010800040101010101" pitchFamily="2" charset="-122"/>
            </a:endParaRPr>
          </a:p>
        </p:txBody>
      </p:sp>
      <p:sp>
        <p:nvSpPr>
          <p:cNvPr id="7" name="圆角矩形 6"/>
          <p:cNvSpPr>
            <a:spLocks noChangeArrowheads="1"/>
          </p:cNvSpPr>
          <p:nvPr>
            <p:custDataLst>
              <p:tags r:id="rId6"/>
            </p:custDataLst>
          </p:nvPr>
        </p:nvSpPr>
        <p:spPr bwMode="auto">
          <a:xfrm>
            <a:off x="832138" y="3359269"/>
            <a:ext cx="3075935" cy="644658"/>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使用基因工程鼠的基因背景</a:t>
            </a:r>
            <a:endParaRPr lang="zh-CN" altLang="en-US" dirty="0">
              <a:latin typeface="华文行楷" panose="02010800040101010101" pitchFamily="2" charset="-122"/>
              <a:ea typeface="华文行楷" panose="020108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latin typeface="黑体" panose="02010609060101010101" pitchFamily="49" charset="-122"/>
                <a:ea typeface="黑体" panose="02010609060101010101" pitchFamily="49" charset="-122"/>
              </a:rPr>
              <a:t>示例</a:t>
            </a: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a:t>
            </a:r>
            <a:r>
              <a:rPr lang="en-US" altLang="zh-CN" sz="2800" dirty="0"/>
              <a:t>A</a:t>
            </a:r>
            <a:r>
              <a:rPr lang="zh-CN" altLang="en-US" sz="2800" dirty="0"/>
              <a:t>药致</a:t>
            </a:r>
            <a:r>
              <a:rPr lang="en-US" altLang="zh-CN" sz="2800" dirty="0"/>
              <a:t>B</a:t>
            </a:r>
            <a:r>
              <a:rPr lang="zh-CN" altLang="en-US" sz="2800" dirty="0"/>
              <a:t>病的实验研究</a:t>
            </a:r>
            <a:endParaRPr lang="zh-CN" altLang="en-US" sz="2800" b="1" dirty="0">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p:txBody>
          <a:bodyPr/>
          <a:lstStyle/>
          <a:p>
            <a:pPr marL="0" indent="0">
              <a:buNone/>
            </a:pPr>
            <a:r>
              <a:rPr lang="zh-CN" altLang="en-US" sz="2400" dirty="0">
                <a:solidFill>
                  <a:srgbClr val="00B050"/>
                </a:solidFill>
              </a:rPr>
              <a:t>（背景介绍）</a:t>
            </a:r>
            <a:r>
              <a:rPr lang="en-US" altLang="zh-CN" sz="2400" b="1" dirty="0">
                <a:solidFill>
                  <a:srgbClr val="FF0000"/>
                </a:solidFill>
              </a:rPr>
              <a:t>A</a:t>
            </a:r>
            <a:r>
              <a:rPr lang="zh-CN" altLang="en-US" sz="2400" b="1" dirty="0">
                <a:solidFill>
                  <a:srgbClr val="FF0000"/>
                </a:solidFill>
              </a:rPr>
              <a:t>药</a:t>
            </a:r>
            <a:r>
              <a:rPr lang="zh-CN" altLang="en-US" sz="2400" dirty="0"/>
              <a:t>是临床中常用抗生素之一，其作为第三代头孢菌素类药物，因其副作用小、广谱抗菌的优势而广泛应用于临床治疗。</a:t>
            </a:r>
            <a:r>
              <a:rPr lang="zh-CN" altLang="en-US" sz="2400" dirty="0">
                <a:solidFill>
                  <a:srgbClr val="00B050"/>
                </a:solidFill>
              </a:rPr>
              <a:t>（研究意义）</a:t>
            </a:r>
            <a:r>
              <a:rPr lang="zh-CN" altLang="en-US" sz="2400" b="1" dirty="0">
                <a:solidFill>
                  <a:srgbClr val="FF0000"/>
                </a:solidFill>
              </a:rPr>
              <a:t>然而应用</a:t>
            </a:r>
            <a:r>
              <a:rPr lang="en-US" altLang="zh-CN" sz="2400" b="1" dirty="0">
                <a:solidFill>
                  <a:srgbClr val="FF0000"/>
                </a:solidFill>
              </a:rPr>
              <a:t>A</a:t>
            </a:r>
            <a:r>
              <a:rPr lang="zh-CN" altLang="en-US" sz="2400" b="1" dirty="0">
                <a:solidFill>
                  <a:srgbClr val="FF0000"/>
                </a:solidFill>
              </a:rPr>
              <a:t>药后</a:t>
            </a:r>
            <a:r>
              <a:rPr lang="en-US" altLang="zh-CN" sz="2400" b="1" dirty="0">
                <a:solidFill>
                  <a:srgbClr val="FF0000"/>
                </a:solidFill>
              </a:rPr>
              <a:t>B</a:t>
            </a:r>
            <a:r>
              <a:rPr lang="zh-CN" altLang="en-US" sz="2400" b="1" dirty="0">
                <a:solidFill>
                  <a:srgbClr val="FF0000"/>
                </a:solidFill>
              </a:rPr>
              <a:t>病不良事件</a:t>
            </a:r>
            <a:r>
              <a:rPr lang="zh-CN" altLang="en-US" sz="2400" dirty="0"/>
              <a:t>的发生报道逐渐增多，目前尚未有研究发现其具体的形成机制。</a:t>
            </a:r>
            <a:r>
              <a:rPr lang="zh-CN" altLang="en-US" sz="2400" dirty="0">
                <a:solidFill>
                  <a:srgbClr val="00B050"/>
                </a:solidFill>
              </a:rPr>
              <a:t>（背景介绍）</a:t>
            </a:r>
            <a:r>
              <a:rPr lang="zh-CN" altLang="en-US" sz="2400" dirty="0"/>
              <a:t>一般认为</a:t>
            </a:r>
            <a:r>
              <a:rPr lang="en-US" altLang="zh-CN" sz="2400" dirty="0"/>
              <a:t>A</a:t>
            </a:r>
            <a:r>
              <a:rPr lang="zh-CN" altLang="en-US" sz="2400" dirty="0"/>
              <a:t>药可能影响</a:t>
            </a:r>
            <a:r>
              <a:rPr lang="en-US" altLang="zh-CN" sz="2400" dirty="0"/>
              <a:t>……</a:t>
            </a:r>
            <a:r>
              <a:rPr lang="zh-CN" altLang="en-US" sz="2400" dirty="0"/>
              <a:t>，在体内</a:t>
            </a:r>
            <a:r>
              <a:rPr lang="en-US" altLang="zh-CN" sz="2400" dirty="0"/>
              <a:t>……</a:t>
            </a:r>
            <a:r>
              <a:rPr lang="zh-CN" altLang="en-US" sz="2400" dirty="0"/>
              <a:t>，并</a:t>
            </a:r>
            <a:r>
              <a:rPr lang="en-US" altLang="zh-CN" sz="2400" dirty="0"/>
              <a:t>……</a:t>
            </a:r>
            <a:r>
              <a:rPr lang="zh-CN" altLang="en-US" sz="2400" dirty="0"/>
              <a:t>，从而导致</a:t>
            </a:r>
            <a:r>
              <a:rPr lang="en-US" altLang="zh-CN" sz="2400" dirty="0"/>
              <a:t>B</a:t>
            </a:r>
            <a:r>
              <a:rPr lang="zh-CN" altLang="en-US" sz="2400" dirty="0"/>
              <a:t>病的发生。</a:t>
            </a:r>
            <a:endParaRPr lang="en-US" altLang="zh-CN" sz="2400" dirty="0"/>
          </a:p>
          <a:p>
            <a:pPr marL="0" indent="0">
              <a:buNone/>
            </a:pPr>
            <a:r>
              <a:rPr lang="zh-CN" altLang="en-US" sz="2400" dirty="0">
                <a:solidFill>
                  <a:srgbClr val="00B050"/>
                </a:solidFill>
              </a:rPr>
              <a:t>（动物实验设计逻辑）</a:t>
            </a:r>
            <a:r>
              <a:rPr lang="zh-CN" altLang="en-US" sz="2400" b="1" dirty="0">
                <a:solidFill>
                  <a:srgbClr val="FF0000"/>
                </a:solidFill>
              </a:rPr>
              <a:t>本实验</a:t>
            </a:r>
            <a:r>
              <a:rPr lang="zh-CN" altLang="en-US" sz="2400" dirty="0"/>
              <a:t>通过建立</a:t>
            </a:r>
            <a:r>
              <a:rPr lang="zh-CN" altLang="en-US" sz="2400" b="1" dirty="0">
                <a:solidFill>
                  <a:srgbClr val="FF0000"/>
                </a:solidFill>
              </a:rPr>
              <a:t>大鼠动物模型</a:t>
            </a:r>
            <a:r>
              <a:rPr lang="zh-CN" altLang="en-US" sz="2400" dirty="0"/>
              <a:t>，</a:t>
            </a:r>
            <a:r>
              <a:rPr lang="zh-CN" altLang="en-US" sz="2400" b="1" dirty="0">
                <a:solidFill>
                  <a:srgbClr val="FF0000"/>
                </a:solidFill>
              </a:rPr>
              <a:t>观察</a:t>
            </a:r>
            <a:r>
              <a:rPr lang="zh-CN" altLang="en-US" sz="2400" dirty="0"/>
              <a:t>大鼠</a:t>
            </a:r>
            <a:r>
              <a:rPr lang="en-US" altLang="zh-CN" sz="2400" dirty="0"/>
              <a:t>A</a:t>
            </a:r>
            <a:r>
              <a:rPr lang="zh-CN" altLang="en-US" sz="2400" dirty="0"/>
              <a:t>药相关</a:t>
            </a:r>
            <a:r>
              <a:rPr lang="en-US" altLang="zh-CN" sz="2400" dirty="0"/>
              <a:t>B</a:t>
            </a:r>
            <a:r>
              <a:rPr lang="zh-CN" altLang="en-US" sz="2400" dirty="0"/>
              <a:t>病率及特点</a:t>
            </a:r>
            <a:r>
              <a:rPr lang="zh-CN" altLang="en-US" sz="2400" dirty="0">
                <a:solidFill>
                  <a:srgbClr val="00B050"/>
                </a:solidFill>
              </a:rPr>
              <a:t>，（拟解决的问题）</a:t>
            </a:r>
            <a:r>
              <a:rPr lang="zh-CN" altLang="en-US" sz="2400" dirty="0"/>
              <a:t>探讨</a:t>
            </a:r>
            <a:r>
              <a:rPr lang="en-US" altLang="zh-CN" sz="2400" dirty="0"/>
              <a:t>A</a:t>
            </a:r>
            <a:r>
              <a:rPr lang="zh-CN" altLang="en-US" sz="2400" dirty="0"/>
              <a:t>药的致病机制，</a:t>
            </a:r>
            <a:r>
              <a:rPr lang="zh-CN" altLang="en-US" sz="2400" dirty="0">
                <a:solidFill>
                  <a:srgbClr val="00B050"/>
                </a:solidFill>
              </a:rPr>
              <a:t>（贡献）</a:t>
            </a:r>
            <a:r>
              <a:rPr lang="zh-CN" altLang="en-US" sz="2400" dirty="0"/>
              <a:t>为指导其临床应用提供一定的数据支撑。</a:t>
            </a:r>
            <a:endParaRPr lang="zh-CN" alt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latin typeface="黑体" panose="02010609060101010101" pitchFamily="49" charset="-122"/>
                <a:ea typeface="黑体" panose="02010609060101010101" pitchFamily="49" charset="-122"/>
              </a:rPr>
              <a:t>示例</a:t>
            </a: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a:t>
            </a:r>
            <a:r>
              <a:rPr lang="en-US" altLang="zh-CN" sz="2800" dirty="0"/>
              <a:t>C</a:t>
            </a:r>
            <a:r>
              <a:rPr lang="zh-CN" altLang="en-US" sz="2800" dirty="0"/>
              <a:t>药对小鼠某某行为和发育的影响</a:t>
            </a:r>
            <a:endParaRPr lang="zh-CN" altLang="en-US" sz="2800" b="1" dirty="0">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a:xfrm>
            <a:off x="611560" y="1412776"/>
            <a:ext cx="8153400" cy="4495800"/>
          </a:xfrm>
        </p:spPr>
        <p:txBody>
          <a:bodyPr/>
          <a:lstStyle/>
          <a:p>
            <a:pPr marL="0" indent="0">
              <a:buNone/>
            </a:pPr>
            <a:r>
              <a:rPr lang="zh-CN" altLang="en-US" sz="2200" dirty="0">
                <a:solidFill>
                  <a:srgbClr val="00B050"/>
                </a:solidFill>
              </a:rPr>
              <a:t>（背景介绍）</a:t>
            </a:r>
            <a:r>
              <a:rPr lang="zh-CN" altLang="en-US" sz="2200" dirty="0"/>
              <a:t>农药的健康危害一直备受关注。</a:t>
            </a:r>
            <a:r>
              <a:rPr lang="zh-CN" altLang="en-US" sz="2200" b="1" dirty="0">
                <a:solidFill>
                  <a:srgbClr val="FF0000"/>
                </a:solidFill>
              </a:rPr>
              <a:t>近年来</a:t>
            </a:r>
            <a:r>
              <a:rPr lang="zh-CN" altLang="en-US" sz="2200" dirty="0"/>
              <a:t>，越来越多的证据显示，农药可能是引发</a:t>
            </a:r>
            <a:r>
              <a:rPr lang="en-US" altLang="zh-CN" sz="2200" dirty="0"/>
              <a:t>……</a:t>
            </a:r>
            <a:r>
              <a:rPr lang="zh-CN" altLang="en-US" sz="2200" dirty="0"/>
              <a:t>的重要环境因素。根据美国环保署（</a:t>
            </a:r>
            <a:r>
              <a:rPr lang="en-US" altLang="zh-CN" sz="2200" dirty="0"/>
              <a:t>US Environmental Protection Agency</a:t>
            </a:r>
            <a:r>
              <a:rPr lang="zh-CN" altLang="en-US" sz="2200" dirty="0"/>
              <a:t>，</a:t>
            </a:r>
            <a:r>
              <a:rPr lang="en-US" altLang="zh-CN" sz="2200" dirty="0"/>
              <a:t>EPA</a:t>
            </a:r>
            <a:r>
              <a:rPr lang="zh-CN" altLang="en-US" sz="2200" dirty="0"/>
              <a:t>）的数据显示，</a:t>
            </a:r>
            <a:r>
              <a:rPr lang="en-US" altLang="zh-CN" sz="2200" b="1" dirty="0">
                <a:solidFill>
                  <a:srgbClr val="FF0000"/>
                </a:solidFill>
              </a:rPr>
              <a:t>C</a:t>
            </a:r>
            <a:r>
              <a:rPr lang="zh-CN" altLang="en-US" sz="2200" b="1" dirty="0">
                <a:solidFill>
                  <a:srgbClr val="FF0000"/>
                </a:solidFill>
              </a:rPr>
              <a:t>药</a:t>
            </a:r>
            <a:r>
              <a:rPr lang="zh-CN" altLang="en-US" sz="2200" dirty="0"/>
              <a:t>是全世界销售和使用量最大的有机磷除草剂品种。在人类急性暴露草铵磷的病例报告中显示，患者可以表现出</a:t>
            </a:r>
            <a:r>
              <a:rPr lang="en-US" altLang="zh-CN" sz="2200" dirty="0"/>
              <a:t>……</a:t>
            </a:r>
            <a:r>
              <a:rPr lang="zh-CN" altLang="en-US" sz="2200" dirty="0"/>
              <a:t>。</a:t>
            </a:r>
            <a:r>
              <a:rPr lang="zh-CN" altLang="en-US" sz="2200" b="1" dirty="0">
                <a:solidFill>
                  <a:srgbClr val="FF0000"/>
                </a:solidFill>
              </a:rPr>
              <a:t>在动物模型中</a:t>
            </a:r>
            <a:r>
              <a:rPr lang="zh-CN" altLang="en-US" sz="2200" dirty="0"/>
              <a:t>，</a:t>
            </a:r>
            <a:r>
              <a:rPr lang="en-US" altLang="zh-CN" sz="2200" dirty="0"/>
              <a:t>C</a:t>
            </a:r>
            <a:r>
              <a:rPr lang="zh-CN" altLang="en-US" sz="2200" dirty="0"/>
              <a:t>药长期暴露可以导致成年小鼠</a:t>
            </a:r>
            <a:r>
              <a:rPr lang="en-US" altLang="zh-CN" sz="2200" dirty="0"/>
              <a:t>……</a:t>
            </a:r>
            <a:r>
              <a:rPr lang="zh-CN" altLang="en-US" sz="2200" dirty="0"/>
              <a:t>，</a:t>
            </a:r>
            <a:r>
              <a:rPr lang="en-US" altLang="zh-CN" sz="2200" dirty="0"/>
              <a:t>……</a:t>
            </a:r>
            <a:r>
              <a:rPr lang="zh-CN" altLang="en-US" sz="2200" dirty="0"/>
              <a:t>。</a:t>
            </a:r>
            <a:r>
              <a:rPr lang="zh-CN" altLang="en-US" sz="2200" dirty="0">
                <a:solidFill>
                  <a:srgbClr val="00B050"/>
                </a:solidFill>
              </a:rPr>
              <a:t> </a:t>
            </a:r>
            <a:r>
              <a:rPr lang="zh-CN" altLang="en-US" sz="2200" dirty="0"/>
              <a:t>除此以外，发育中的小鼠胚胎直接暴露于</a:t>
            </a:r>
            <a:r>
              <a:rPr lang="en-US" altLang="zh-CN" sz="2200" dirty="0"/>
              <a:t>C</a:t>
            </a:r>
            <a:r>
              <a:rPr lang="zh-CN" altLang="en-US" sz="2200" dirty="0"/>
              <a:t>药可能导致</a:t>
            </a:r>
            <a:r>
              <a:rPr lang="en-US" altLang="zh-CN" sz="2200" dirty="0"/>
              <a:t>……</a:t>
            </a:r>
            <a:r>
              <a:rPr lang="zh-CN" altLang="en-US" sz="2200" dirty="0"/>
              <a:t>。上述研究提示</a:t>
            </a:r>
            <a:r>
              <a:rPr lang="en-US" altLang="zh-CN" sz="2200" dirty="0"/>
              <a:t>C</a:t>
            </a:r>
            <a:r>
              <a:rPr lang="zh-CN" altLang="en-US" sz="2200" dirty="0"/>
              <a:t>药可能具有</a:t>
            </a:r>
            <a:r>
              <a:rPr lang="en-US" altLang="zh-CN" sz="2200" dirty="0"/>
              <a:t>……</a:t>
            </a:r>
            <a:r>
              <a:rPr lang="zh-CN" altLang="en-US" sz="2200" dirty="0"/>
              <a:t>毒性。</a:t>
            </a:r>
            <a:r>
              <a:rPr lang="zh-CN" altLang="en-US" sz="2200" dirty="0">
                <a:solidFill>
                  <a:srgbClr val="00B050"/>
                </a:solidFill>
              </a:rPr>
              <a:t>（研究意义）</a:t>
            </a:r>
            <a:r>
              <a:rPr lang="zh-CN" altLang="en-US" sz="2200" dirty="0"/>
              <a:t>系统评价</a:t>
            </a:r>
            <a:r>
              <a:rPr lang="en-US" altLang="zh-CN" sz="2200" dirty="0"/>
              <a:t>C</a:t>
            </a:r>
            <a:r>
              <a:rPr lang="zh-CN" altLang="en-US" sz="2200" dirty="0"/>
              <a:t>药的使用安全性的研究亟待开展。</a:t>
            </a:r>
            <a:endParaRPr lang="en-US" altLang="zh-CN" sz="2200" dirty="0"/>
          </a:p>
          <a:p>
            <a:pPr marL="0" indent="0">
              <a:buNone/>
            </a:pPr>
            <a:r>
              <a:rPr lang="zh-CN" altLang="en-US" sz="2200" dirty="0">
                <a:solidFill>
                  <a:srgbClr val="00B050"/>
                </a:solidFill>
              </a:rPr>
              <a:t>（动物实验设计逻辑）</a:t>
            </a:r>
            <a:r>
              <a:rPr lang="zh-CN" altLang="en-US" sz="2200" dirty="0"/>
              <a:t>本项目拟根据</a:t>
            </a:r>
            <a:r>
              <a:rPr lang="en-US" altLang="zh-CN" sz="2200" dirty="0"/>
              <a:t>C</a:t>
            </a:r>
            <a:r>
              <a:rPr lang="zh-CN" altLang="en-US" sz="2200" dirty="0"/>
              <a:t>药暴露资料</a:t>
            </a:r>
            <a:r>
              <a:rPr lang="zh-CN" altLang="en-US" sz="2200" b="1" dirty="0">
                <a:solidFill>
                  <a:srgbClr val="FF0000"/>
                </a:solidFill>
              </a:rPr>
              <a:t>建立小鼠染毒模型</a:t>
            </a:r>
            <a:r>
              <a:rPr lang="zh-CN" altLang="en-US" sz="2200" dirty="0"/>
              <a:t>，</a:t>
            </a:r>
            <a:r>
              <a:rPr lang="zh-CN" altLang="en-US" sz="2200" b="1" dirty="0">
                <a:solidFill>
                  <a:srgbClr val="FF0000"/>
                </a:solidFill>
              </a:rPr>
              <a:t>评估</a:t>
            </a:r>
            <a:r>
              <a:rPr lang="en-US" altLang="zh-CN" sz="2200" dirty="0"/>
              <a:t>C</a:t>
            </a:r>
            <a:r>
              <a:rPr lang="zh-CN" altLang="en-US" sz="2200" dirty="0"/>
              <a:t>药对</a:t>
            </a:r>
            <a:r>
              <a:rPr lang="en-US" altLang="zh-CN" sz="2200" dirty="0"/>
              <a:t>……</a:t>
            </a:r>
            <a:r>
              <a:rPr lang="zh-CN" altLang="en-US" sz="2200" dirty="0"/>
              <a:t>的影响，同时以</a:t>
            </a:r>
            <a:r>
              <a:rPr lang="en-US" altLang="zh-CN" sz="2200" dirty="0"/>
              <a:t>……</a:t>
            </a:r>
            <a:r>
              <a:rPr lang="zh-CN" altLang="en-US" sz="2200" dirty="0"/>
              <a:t>研究为切入点开展机制研究。</a:t>
            </a:r>
            <a:r>
              <a:rPr lang="zh-CN" altLang="en-US" sz="2200" dirty="0">
                <a:solidFill>
                  <a:srgbClr val="00B050"/>
                </a:solidFill>
              </a:rPr>
              <a:t> （拟解决的问题）</a:t>
            </a:r>
            <a:r>
              <a:rPr lang="zh-CN" altLang="en-US" sz="2200" dirty="0"/>
              <a:t>最终</a:t>
            </a:r>
            <a:r>
              <a:rPr lang="zh-CN" altLang="en-US" sz="2200" b="1" dirty="0">
                <a:solidFill>
                  <a:srgbClr val="FF0000"/>
                </a:solidFill>
              </a:rPr>
              <a:t>阐明</a:t>
            </a:r>
            <a:r>
              <a:rPr lang="en-US" altLang="zh-CN" sz="2200" dirty="0"/>
              <a:t>C</a:t>
            </a:r>
            <a:r>
              <a:rPr lang="zh-CN" altLang="en-US" sz="2200" dirty="0"/>
              <a:t>药暴露对子代</a:t>
            </a:r>
            <a:r>
              <a:rPr lang="en-US" altLang="zh-CN" sz="2200" dirty="0"/>
              <a:t>……</a:t>
            </a:r>
            <a:r>
              <a:rPr lang="zh-CN" altLang="en-US" sz="2200" dirty="0"/>
              <a:t>的影响及其毒作用机制。</a:t>
            </a:r>
            <a:r>
              <a:rPr lang="zh-CN" altLang="en-US" sz="2200" dirty="0">
                <a:solidFill>
                  <a:srgbClr val="00B050"/>
                </a:solidFill>
              </a:rPr>
              <a:t> （贡献）</a:t>
            </a:r>
            <a:r>
              <a:rPr lang="zh-CN" altLang="en-US" sz="2200" dirty="0"/>
              <a:t>本研究不仅将明确</a:t>
            </a:r>
            <a:r>
              <a:rPr lang="en-US" altLang="zh-CN" sz="2200" dirty="0"/>
              <a:t>C</a:t>
            </a:r>
            <a:r>
              <a:rPr lang="zh-CN" altLang="en-US" sz="2200" dirty="0"/>
              <a:t>药孕期暴露对子代</a:t>
            </a:r>
            <a:r>
              <a:rPr lang="en-US" altLang="zh-CN" sz="2200" dirty="0"/>
              <a:t>……</a:t>
            </a:r>
            <a:r>
              <a:rPr lang="zh-CN" altLang="en-US" sz="2200" dirty="0"/>
              <a:t>行为的影响及其机制，更可推动我国在农药限量标准上的进步与发展，为保障儿童神经行为发育健康制定早期预防和干预措施提供参考依据。</a:t>
            </a:r>
            <a:endParaRPr lang="zh-CN" altLang="en-U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项目内容</a:t>
            </a:r>
            <a:r>
              <a:rPr lang="en-US" altLang="zh-CN">
                <a:sym typeface="+mn-ea"/>
              </a:rPr>
              <a:t>—参考文献</a:t>
            </a:r>
            <a:r>
              <a:rPr lang="zh-CN" altLang="en-US">
                <a:sym typeface="+mn-ea"/>
              </a:rPr>
              <a:t>与关联项</a:t>
            </a:r>
            <a:endParaRPr lang="zh-CN" altLang="en-US">
              <a:sym typeface="+mn-ea"/>
            </a:endParaRPr>
          </a:p>
        </p:txBody>
      </p:sp>
      <p:pic>
        <p:nvPicPr>
          <p:cNvPr id="567863222" name="图片 1"/>
          <p:cNvPicPr>
            <a:picLocks noChangeAspect="1"/>
          </p:cNvPicPr>
          <p:nvPr>
            <p:custDataLst>
              <p:tags r:id="rId1"/>
            </p:custDataLst>
          </p:nvPr>
        </p:nvPicPr>
        <p:blipFill>
          <a:blip r:embed="rId2"/>
          <a:srcRect l="1457" r="7722"/>
          <a:stretch>
            <a:fillRect/>
          </a:stretch>
        </p:blipFill>
        <p:spPr>
          <a:xfrm>
            <a:off x="179070" y="1628775"/>
            <a:ext cx="8946515" cy="2699385"/>
          </a:xfrm>
          <a:prstGeom prst="rect">
            <a:avLst/>
          </a:prstGeom>
        </p:spPr>
      </p:pic>
      <p:sp>
        <p:nvSpPr>
          <p:cNvPr id="4" name="圆角矩形 3"/>
          <p:cNvSpPr>
            <a:spLocks noChangeArrowheads="1"/>
          </p:cNvSpPr>
          <p:nvPr>
            <p:custDataLst>
              <p:tags r:id="rId3"/>
            </p:custDataLst>
          </p:nvPr>
        </p:nvSpPr>
        <p:spPr bwMode="auto">
          <a:xfrm>
            <a:off x="1547495" y="1661795"/>
            <a:ext cx="732155" cy="2717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5" name="TextBox 4"/>
          <p:cNvSpPr txBox="1"/>
          <p:nvPr>
            <p:custDataLst>
              <p:tags r:id="rId4"/>
            </p:custDataLst>
          </p:nvPr>
        </p:nvSpPr>
        <p:spPr>
          <a:xfrm>
            <a:off x="467360" y="2277110"/>
            <a:ext cx="7522210" cy="1938020"/>
          </a:xfrm>
          <a:prstGeom prst="rect">
            <a:avLst/>
          </a:prstGeom>
          <a:noFill/>
          <a:ln w="19050">
            <a:solidFill>
              <a:srgbClr val="FF0000"/>
            </a:solidFill>
            <a:prstDash val="sysDot"/>
          </a:ln>
        </p:spPr>
        <p:txBody>
          <a:bodyPr wrap="square" rtlCol="0">
            <a:spAutoFit/>
          </a:bodyPr>
          <a:lstStyle/>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、参考文献填写数量</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、书写格式规范</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p:txBody>
      </p:sp>
      <p:pic>
        <p:nvPicPr>
          <p:cNvPr id="321720982" name="图片 1"/>
          <p:cNvPicPr>
            <a:picLocks noChangeAspect="1"/>
          </p:cNvPicPr>
          <p:nvPr>
            <p:custDataLst>
              <p:tags r:id="rId5"/>
            </p:custDataLst>
          </p:nvPr>
        </p:nvPicPr>
        <p:blipFill>
          <a:blip r:embed="rId6"/>
          <a:stretch>
            <a:fillRect/>
          </a:stretch>
        </p:blipFill>
        <p:spPr>
          <a:xfrm>
            <a:off x="0" y="4215130"/>
            <a:ext cx="9084945" cy="2732405"/>
          </a:xfrm>
          <a:prstGeom prst="rect">
            <a:avLst/>
          </a:prstGeom>
        </p:spPr>
      </p:pic>
      <p:sp>
        <p:nvSpPr>
          <p:cNvPr id="6" name="圆角矩形 5"/>
          <p:cNvSpPr>
            <a:spLocks noChangeArrowheads="1"/>
          </p:cNvSpPr>
          <p:nvPr>
            <p:custDataLst>
              <p:tags r:id="rId7"/>
            </p:custDataLst>
          </p:nvPr>
        </p:nvSpPr>
        <p:spPr bwMode="auto">
          <a:xfrm>
            <a:off x="885190" y="4300220"/>
            <a:ext cx="1311275" cy="2717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7" name="圆角矩形 6"/>
          <p:cNvSpPr>
            <a:spLocks noChangeArrowheads="1"/>
          </p:cNvSpPr>
          <p:nvPr>
            <p:custDataLst>
              <p:tags r:id="rId8"/>
            </p:custDataLst>
          </p:nvPr>
        </p:nvSpPr>
        <p:spPr bwMode="auto">
          <a:xfrm>
            <a:off x="684124" y="5013345"/>
            <a:ext cx="1008112" cy="428634"/>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8" name="文本框 7"/>
          <p:cNvSpPr txBox="1"/>
          <p:nvPr/>
        </p:nvSpPr>
        <p:spPr>
          <a:xfrm>
            <a:off x="899160" y="5064125"/>
            <a:ext cx="406400" cy="368300"/>
          </a:xfrm>
          <a:prstGeom prst="rect">
            <a:avLst/>
          </a:prstGeom>
          <a:noFill/>
        </p:spPr>
        <p:txBody>
          <a:bodyPr wrap="square" rtlCol="0">
            <a:spAutoFit/>
          </a:bodyPr>
          <a:lstStyle/>
          <a:p>
            <a:r>
              <a:rPr lang="zh-CN" altLang="en-US"/>
              <a:t>无</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eaLnBrk="1" hangingPunct="1"/>
            <a:r>
              <a:rPr lang="zh-CN" altLang="en-US" dirty="0"/>
              <a:t>隐性感染</a:t>
            </a:r>
            <a:r>
              <a:rPr lang="en-US" altLang="zh-CN" dirty="0"/>
              <a:t>/</a:t>
            </a:r>
            <a:r>
              <a:rPr lang="zh-CN" altLang="en-US" dirty="0"/>
              <a:t>潜伏感染</a:t>
            </a:r>
            <a:endParaRPr lang="en-US" altLang="zh-CN" dirty="0"/>
          </a:p>
          <a:p>
            <a:pPr eaLnBrk="1" hangingPunct="1"/>
            <a:r>
              <a:rPr lang="zh-CN" altLang="en-US" dirty="0"/>
              <a:t>组织学和生理功能的改变</a:t>
            </a:r>
            <a:endParaRPr lang="en-US" altLang="zh-CN" dirty="0"/>
          </a:p>
          <a:p>
            <a:pPr eaLnBrk="1" hangingPunct="1"/>
            <a:r>
              <a:rPr lang="zh-CN" altLang="en-US" dirty="0"/>
              <a:t>血液生化的改变</a:t>
            </a:r>
            <a:endParaRPr lang="en-US" altLang="zh-CN" dirty="0"/>
          </a:p>
          <a:p>
            <a:pPr eaLnBrk="1" hangingPunct="1"/>
            <a:r>
              <a:rPr lang="zh-CN" altLang="en-US" dirty="0"/>
              <a:t>对免疫系统的影响</a:t>
            </a:r>
            <a:endParaRPr lang="en-US" altLang="zh-CN" dirty="0"/>
          </a:p>
          <a:p>
            <a:pPr eaLnBrk="1" hangingPunct="1"/>
            <a:r>
              <a:rPr lang="zh-CN" altLang="en-US" dirty="0"/>
              <a:t>污染生物制品</a:t>
            </a:r>
            <a:endParaRPr lang="en-US" altLang="zh-CN" dirty="0"/>
          </a:p>
          <a:p>
            <a:pPr eaLnBrk="1" hangingPunct="1"/>
            <a:r>
              <a:rPr lang="zh-CN" altLang="en-US" dirty="0"/>
              <a:t>对胚胎和胎儿发育的影响</a:t>
            </a:r>
            <a:endParaRPr lang="en-US" altLang="zh-CN" dirty="0"/>
          </a:p>
          <a:p>
            <a:pPr eaLnBrk="1" hangingPunct="1"/>
            <a:r>
              <a:rPr lang="zh-CN" altLang="en-US" dirty="0"/>
              <a:t>致癌作用和促进</a:t>
            </a:r>
            <a:r>
              <a:rPr lang="en-US" altLang="zh-CN" dirty="0"/>
              <a:t>/</a:t>
            </a:r>
            <a:r>
              <a:rPr lang="zh-CN" altLang="en-US" dirty="0"/>
              <a:t>抑制肿瘤生长</a:t>
            </a:r>
            <a:endParaRPr lang="en-US" altLang="zh-CN" dirty="0"/>
          </a:p>
          <a:p>
            <a:pPr eaLnBrk="1" hangingPunct="1"/>
            <a:r>
              <a:rPr lang="zh-CN" altLang="en-US" dirty="0"/>
              <a:t>协同作用</a:t>
            </a:r>
            <a:endParaRPr lang="en-US" altLang="zh-CN" dirty="0"/>
          </a:p>
          <a:p>
            <a:pPr eaLnBrk="1" hangingPunct="1"/>
            <a:r>
              <a:rPr lang="zh-CN" altLang="en-US" dirty="0"/>
              <a:t>剥夺动物营养</a:t>
            </a:r>
            <a:endParaRPr lang="en-US" altLang="zh-CN" dirty="0"/>
          </a:p>
          <a:p>
            <a:pPr eaLnBrk="1" hangingPunct="1"/>
            <a:r>
              <a:rPr lang="zh-CN" altLang="en-US" dirty="0"/>
              <a:t>是动物烦躁不安，影响生存质量</a:t>
            </a:r>
            <a:endParaRPr lang="zh-CN" altLang="en-US" dirty="0"/>
          </a:p>
          <a:p>
            <a:endParaRPr lang="zh-CN" altLang="en-US" dirty="0"/>
          </a:p>
        </p:txBody>
      </p:sp>
      <p:sp>
        <p:nvSpPr>
          <p:cNvPr id="5" name="标题 1"/>
          <p:cNvSpPr>
            <a:spLocks noGrp="1"/>
          </p:cNvSpPr>
          <p:nvPr>
            <p:ph type="title"/>
          </p:nvPr>
        </p:nvSpPr>
        <p:spPr/>
        <p:txBody>
          <a:bodyPr>
            <a:normAutofit/>
          </a:bodyPr>
          <a:lstStyle/>
          <a:p>
            <a:pPr lvl="0"/>
            <a:r>
              <a:rPr lang="zh-CN" altLang="en-US" sz="4000" b="1" dirty="0">
                <a:latin typeface="黑体" panose="02010609060101010101" pitchFamily="49" charset="-122"/>
                <a:ea typeface="黑体" panose="02010609060101010101" pitchFamily="49" charset="-122"/>
              </a:rPr>
              <a:t>必要性</a:t>
            </a:r>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科学要求</a:t>
            </a:r>
            <a:endParaRPr lang="zh-CN" altLang="en-US" sz="4000" b="1" dirty="0">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01930"/>
            <a:ext cx="8153400" cy="990600"/>
          </a:xfrm>
        </p:spPr>
        <p:txBody>
          <a:bodyPr/>
          <a:lstStyle/>
          <a:p>
            <a:r>
              <a:rPr lang="zh-CN" altLang="en-US">
                <a:sym typeface="+mn-ea"/>
              </a:rPr>
              <a:t>伦理审查表</a:t>
            </a:r>
            <a:r>
              <a:rPr lang="en-US" altLang="zh-CN">
                <a:sym typeface="+mn-ea"/>
              </a:rPr>
              <a:t>—</a:t>
            </a:r>
            <a:r>
              <a:rPr lang="zh-CN" altLang="en-US">
                <a:sym typeface="+mn-ea"/>
              </a:rPr>
              <a:t>实验人员</a:t>
            </a:r>
            <a:endParaRPr lang="zh-CN" altLang="en-US">
              <a:sym typeface="+mn-ea"/>
            </a:endParaRPr>
          </a:p>
        </p:txBody>
      </p:sp>
      <p:pic>
        <p:nvPicPr>
          <p:cNvPr id="4" name="内容占位符 3"/>
          <p:cNvPicPr>
            <a:picLocks noGrp="1" noChangeAspect="1"/>
          </p:cNvPicPr>
          <p:nvPr>
            <p:ph sz="quarter" idx="1"/>
            <p:custDataLst>
              <p:tags r:id="rId1"/>
            </p:custDataLst>
          </p:nvPr>
        </p:nvPicPr>
        <p:blipFill>
          <a:blip r:embed="rId2"/>
          <a:srcRect l="11974" t="32501" r="10917" b="24082"/>
          <a:stretch>
            <a:fillRect/>
          </a:stretch>
        </p:blipFill>
        <p:spPr>
          <a:xfrm>
            <a:off x="35560" y="836930"/>
            <a:ext cx="8594090" cy="2694940"/>
          </a:xfrm>
          <a:prstGeom prst="rect">
            <a:avLst/>
          </a:prstGeom>
        </p:spPr>
      </p:pic>
      <p:sp>
        <p:nvSpPr>
          <p:cNvPr id="100" name="文本框 99"/>
          <p:cNvSpPr txBox="1"/>
          <p:nvPr/>
        </p:nvSpPr>
        <p:spPr>
          <a:xfrm>
            <a:off x="782231" y="1024890"/>
            <a:ext cx="2025015" cy="369332"/>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选择实验人员</a:t>
            </a:r>
            <a:endParaRPr lang="zh-CN" altLang="en-US" sz="1800" b="0">
              <a:latin typeface="等线" panose="02010600030101010101" charset="-122"/>
              <a:ea typeface="宋体" panose="02010600030101010101" pitchFamily="2" charset="-122"/>
            </a:endParaRPr>
          </a:p>
        </p:txBody>
      </p:sp>
      <p:pic>
        <p:nvPicPr>
          <p:cNvPr id="1375306969" name="图片 1"/>
          <p:cNvPicPr>
            <a:picLocks noChangeAspect="1"/>
          </p:cNvPicPr>
          <p:nvPr>
            <p:custDataLst>
              <p:tags r:id="rId3"/>
            </p:custDataLst>
          </p:nvPr>
        </p:nvPicPr>
        <p:blipFill rotWithShape="1">
          <a:blip r:embed="rId4"/>
          <a:srcRect t="6635"/>
          <a:stretch>
            <a:fillRect/>
          </a:stretch>
        </p:blipFill>
        <p:spPr>
          <a:xfrm>
            <a:off x="539750" y="3717032"/>
            <a:ext cx="6788150" cy="3034288"/>
          </a:xfrm>
          <a:prstGeom prst="rect">
            <a:avLst/>
          </a:prstGeom>
        </p:spPr>
      </p:pic>
      <p:cxnSp>
        <p:nvCxnSpPr>
          <p:cNvPr id="5" name="直接箭头连接符 4"/>
          <p:cNvCxnSpPr/>
          <p:nvPr/>
        </p:nvCxnSpPr>
        <p:spPr>
          <a:xfrm>
            <a:off x="2625090" y="1558290"/>
            <a:ext cx="2540" cy="208724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2771775" y="1902460"/>
            <a:ext cx="5080000" cy="1198880"/>
          </a:xfrm>
          <a:prstGeom prst="rect">
            <a:avLst/>
          </a:prstGeom>
          <a:noFill/>
          <a:ln w="9525">
            <a:solidFill>
              <a:srgbClr val="FF0000"/>
            </a:solidFill>
          </a:ln>
        </p:spPr>
        <p:txBody>
          <a:bodyPr>
            <a:spAutoFit/>
          </a:bodyPr>
          <a:lstStyle/>
          <a:p>
            <a:pPr marL="0" indent="0"/>
            <a:r>
              <a:rPr lang="zh-CN" sz="1800" b="0">
                <a:latin typeface="等线" panose="02010600030101010101" charset="-122"/>
                <a:ea typeface="宋体" panose="02010600030101010101" pitchFamily="2" charset="-122"/>
              </a:rPr>
              <a:t>实验人员必须满足以下条件之一：</a:t>
            </a:r>
            <a:endParaRPr lang="en-US" sz="1800" b="0">
              <a:latin typeface="等线" panose="02010600030101010101" charset="-122"/>
              <a:ea typeface="宋体" panose="02010600030101010101" pitchFamily="2" charset="-122"/>
            </a:endParaRPr>
          </a:p>
          <a:p>
            <a:pPr marL="0" indent="0"/>
            <a:r>
              <a:rPr lang="en-US" sz="1800" b="0">
                <a:latin typeface="等线" panose="02010600030101010101" charset="-122"/>
                <a:ea typeface="宋体" panose="02010600030101010101" pitchFamily="2" charset="-122"/>
              </a:rPr>
              <a:t>1</a:t>
            </a:r>
            <a:r>
              <a:rPr lang="en-US" sz="1800" b="0">
                <a:latin typeface="等线" panose="02010600030101010101" charset="-122"/>
                <a:ea typeface="宋体" panose="02010600030101010101" pitchFamily="2" charset="-122"/>
                <a:cs typeface="Times New Roman" panose="02020603050405020304" pitchFamily="18" charset="0"/>
              </a:rPr>
              <a:t>.</a:t>
            </a:r>
            <a:r>
              <a:rPr lang="zh-CN" sz="1800" b="0">
                <a:latin typeface="等线" panose="02010600030101010101" charset="-122"/>
                <a:ea typeface="宋体" panose="02010600030101010101" pitchFamily="2" charset="-122"/>
              </a:rPr>
              <a:t>拥有江苏省实验动物专业技能培训记录卡</a:t>
            </a:r>
            <a:endParaRPr lang="en-US" sz="1800" b="0">
              <a:latin typeface="等线" panose="02010600030101010101" charset="-122"/>
              <a:ea typeface="宋体" panose="02010600030101010101" pitchFamily="2" charset="-122"/>
              <a:cs typeface="Times New Roman" panose="02020603050405020304" pitchFamily="18" charset="0"/>
            </a:endParaRPr>
          </a:p>
          <a:p>
            <a:pPr marL="0" indent="0"/>
            <a:r>
              <a:rPr lang="en-US" sz="1800" b="0">
                <a:latin typeface="等线" panose="02010600030101010101" charset="-122"/>
                <a:ea typeface="宋体" panose="02010600030101010101" pitchFamily="2" charset="-122"/>
                <a:cs typeface="Times New Roman" panose="02020603050405020304" pitchFamily="18" charset="0"/>
              </a:rPr>
              <a:t>2.</a:t>
            </a:r>
            <a:r>
              <a:rPr lang="zh-CN" sz="1800" b="0">
                <a:latin typeface="等线" panose="02010600030101010101" charset="-122"/>
                <a:ea typeface="宋体" panose="02010600030101010101" pitchFamily="2" charset="-122"/>
              </a:rPr>
              <a:t>拥有南京医科大学设施准入资格证</a:t>
            </a:r>
            <a:endParaRPr lang="zh-CN" sz="1800" b="0">
              <a:latin typeface="等线" panose="02010600030101010101" charset="-122"/>
              <a:ea typeface="宋体" panose="02010600030101010101" pitchFamily="2" charset="-122"/>
            </a:endParaRPr>
          </a:p>
          <a:p>
            <a:pPr marL="0" indent="0"/>
            <a:r>
              <a:rPr lang="en-US" altLang="zh-CN" sz="1800" b="0">
                <a:latin typeface="等线" panose="02010600030101010101" charset="-122"/>
                <a:ea typeface="宋体" panose="02010600030101010101" pitchFamily="2" charset="-122"/>
              </a:rPr>
              <a:t>3.</a:t>
            </a:r>
            <a:r>
              <a:rPr lang="zh-CN" altLang="en-US" sz="1800" b="0">
                <a:latin typeface="等线" panose="02010600030101010101" charset="-122"/>
                <a:ea typeface="宋体" panose="02010600030101010101" pitchFamily="2" charset="-122"/>
              </a:rPr>
              <a:t>有效期内</a:t>
            </a:r>
            <a:endParaRPr lang="zh-CN" altLang="en-US" sz="1800" b="0">
              <a:latin typeface="等线" panose="02010600030101010101" charset="-122"/>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1472565"/>
            <a:ext cx="9143365" cy="1975485"/>
          </a:xfrm>
          <a:prstGeom prst="rect">
            <a:avLst/>
          </a:prstGeom>
        </p:spPr>
      </p:pic>
      <p:sp>
        <p:nvSpPr>
          <p:cNvPr id="4" name="标题 1"/>
          <p:cNvSpPr>
            <a:spLocks noGrp="1"/>
          </p:cNvSpPr>
          <p:nvPr>
            <p:custDataLst>
              <p:tags r:id="rId2"/>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endParaRPr lang="zh-CN" altLang="en-US">
              <a:sym typeface="+mn-ea"/>
            </a:endParaRPr>
          </a:p>
        </p:txBody>
      </p:sp>
      <p:pic>
        <p:nvPicPr>
          <p:cNvPr id="8" name="图片 7"/>
          <p:cNvPicPr>
            <a:picLocks noChangeAspect="1"/>
          </p:cNvPicPr>
          <p:nvPr/>
        </p:nvPicPr>
        <p:blipFill>
          <a:blip r:embed="rId3"/>
          <a:srcRect t="11166" b="21542"/>
          <a:stretch>
            <a:fillRect/>
          </a:stretch>
        </p:blipFill>
        <p:spPr>
          <a:xfrm>
            <a:off x="1814195" y="2565400"/>
            <a:ext cx="1852930" cy="432435"/>
          </a:xfrm>
          <a:prstGeom prst="rect">
            <a:avLst/>
          </a:prstGeom>
        </p:spPr>
      </p:pic>
      <p:grpSp>
        <p:nvGrpSpPr>
          <p:cNvPr id="2" name="组合 1"/>
          <p:cNvGrpSpPr/>
          <p:nvPr/>
        </p:nvGrpSpPr>
        <p:grpSpPr>
          <a:xfrm>
            <a:off x="516801" y="1941269"/>
            <a:ext cx="3207244" cy="2376731"/>
            <a:chOff x="1000" y="3051"/>
            <a:chExt cx="4955" cy="3711"/>
          </a:xfrm>
        </p:grpSpPr>
        <p:sp>
          <p:nvSpPr>
            <p:cNvPr id="7" name="文本框 6"/>
            <p:cNvSpPr txBox="1"/>
            <p:nvPr/>
          </p:nvSpPr>
          <p:spPr>
            <a:xfrm>
              <a:off x="3037" y="3813"/>
              <a:ext cx="2918" cy="1807"/>
            </a:xfrm>
            <a:prstGeom prst="rect">
              <a:avLst/>
            </a:prstGeom>
            <a:noFill/>
            <a:ln>
              <a:solidFill>
                <a:srgbClr val="FF0000"/>
              </a:solidFill>
            </a:ln>
          </p:spPr>
          <p:txBody>
            <a:bodyPr wrap="square" rtlCol="0">
              <a:noAutofit/>
            </a:bodyPr>
            <a:lstStyle/>
            <a:p>
              <a:endParaRPr lang="zh-CN" altLang="en-US"/>
            </a:p>
            <a:p>
              <a:endParaRPr lang="zh-CN" altLang="en-US"/>
            </a:p>
            <a:p>
              <a:r>
                <a:rPr lang="zh-CN" altLang="en-US">
                  <a:solidFill>
                    <a:schemeClr val="tx1"/>
                  </a:solidFill>
                </a:rPr>
                <a:t>点击添加，增加动物信息</a:t>
              </a:r>
              <a:endParaRPr lang="zh-CN" altLang="en-US">
                <a:solidFill>
                  <a:schemeClr val="tx1"/>
                </a:solidFill>
              </a:endParaRPr>
            </a:p>
          </p:txBody>
        </p:sp>
        <p:cxnSp>
          <p:nvCxnSpPr>
            <p:cNvPr id="9" name="直接箭头连接符 8"/>
            <p:cNvCxnSpPr/>
            <p:nvPr/>
          </p:nvCxnSpPr>
          <p:spPr>
            <a:xfrm>
              <a:off x="1000" y="3051"/>
              <a:ext cx="2004" cy="762"/>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custDataLst>
                <p:tags r:id="rId4"/>
              </p:custDataLst>
            </p:nvPr>
          </p:nvCxnSpPr>
          <p:spPr>
            <a:xfrm flipH="1">
              <a:off x="4476" y="5712"/>
              <a:ext cx="8" cy="10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pic>
        <p:nvPicPr>
          <p:cNvPr id="11" name="图片 10"/>
          <p:cNvPicPr>
            <a:picLocks noChangeAspect="1"/>
          </p:cNvPicPr>
          <p:nvPr/>
        </p:nvPicPr>
        <p:blipFill>
          <a:blip r:embed="rId5"/>
          <a:stretch>
            <a:fillRect/>
          </a:stretch>
        </p:blipFill>
        <p:spPr>
          <a:xfrm>
            <a:off x="107315" y="4330700"/>
            <a:ext cx="8952865" cy="24796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endParaRPr lang="zh-CN" altLang="en-US">
              <a:sym typeface="+mn-ea"/>
            </a:endParaRPr>
          </a:p>
        </p:txBody>
      </p:sp>
      <p:sp>
        <p:nvSpPr>
          <p:cNvPr id="63" name="圆角矩形 62"/>
          <p:cNvSpPr>
            <a:spLocks noChangeArrowheads="1"/>
          </p:cNvSpPr>
          <p:nvPr/>
        </p:nvSpPr>
        <p:spPr bwMode="auto">
          <a:xfrm>
            <a:off x="3238769" y="4125461"/>
            <a:ext cx="5734050" cy="2099945"/>
          </a:xfrm>
          <a:prstGeom prst="roundRect">
            <a:avLst>
              <a:gd name="adj" fmla="val 0"/>
            </a:avLst>
          </a:prstGeom>
          <a:noFill/>
          <a:ln w="9525" algn="ctr">
            <a:solidFill>
              <a:srgbClr val="FF0000"/>
            </a:solidFill>
            <a:round/>
          </a:ln>
        </p:spPr>
        <p:txBody>
          <a:bodyPr wrap="none"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dirty="0">
                <a:solidFill>
                  <a:schemeClr val="tx1"/>
                </a:solidFill>
                <a:latin typeface="华文行楷" panose="02010800040101010101" pitchFamily="2" charset="-122"/>
                <a:ea typeface="华文行楷" panose="02010800040101010101" pitchFamily="2" charset="-122"/>
              </a:rPr>
              <a:t>1</a:t>
            </a:r>
            <a:r>
              <a:rPr lang="zh-CN" altLang="en-US" dirty="0">
                <a:solidFill>
                  <a:schemeClr val="tx1"/>
                </a:solidFill>
                <a:latin typeface="华文行楷" panose="02010800040101010101" pitchFamily="2" charset="-122"/>
                <a:ea typeface="华文行楷" panose="02010800040101010101" pitchFamily="2" charset="-122"/>
              </a:rPr>
              <a:t>、一个伦理一个品种</a:t>
            </a:r>
            <a:endParaRPr lang="zh-CN" altLang="en-US" dirty="0">
              <a:solidFill>
                <a:schemeClr val="tx1"/>
              </a:solidFill>
              <a:latin typeface="华文行楷" panose="02010800040101010101" pitchFamily="2" charset="-122"/>
              <a:ea typeface="华文行楷" panose="02010800040101010101" pitchFamily="2" charset="-122"/>
            </a:endParaRPr>
          </a:p>
          <a:p>
            <a:r>
              <a:rPr lang="en-US" altLang="zh-CN" dirty="0">
                <a:solidFill>
                  <a:schemeClr val="tx1"/>
                </a:solidFill>
                <a:latin typeface="华文行楷" panose="02010800040101010101" pitchFamily="2" charset="-122"/>
                <a:ea typeface="华文行楷" panose="02010800040101010101" pitchFamily="2" charset="-122"/>
              </a:rPr>
              <a:t>2</a:t>
            </a:r>
            <a:r>
              <a:rPr lang="zh-CN" altLang="en-US" dirty="0">
                <a:solidFill>
                  <a:schemeClr val="tx1"/>
                </a:solidFill>
                <a:latin typeface="华文行楷" panose="02010800040101010101" pitchFamily="2" charset="-122"/>
                <a:ea typeface="华文行楷" panose="02010800040101010101" pitchFamily="2" charset="-122"/>
              </a:rPr>
              <a:t>、性别、数量与实验计划相符</a:t>
            </a:r>
            <a:endParaRPr lang="zh-CN" altLang="en-US" dirty="0">
              <a:solidFill>
                <a:schemeClr val="tx1"/>
              </a:solidFill>
              <a:latin typeface="华文行楷" panose="02010800040101010101" pitchFamily="2" charset="-122"/>
              <a:ea typeface="华文行楷" panose="02010800040101010101" pitchFamily="2" charset="-122"/>
            </a:endParaRPr>
          </a:p>
          <a:p>
            <a:r>
              <a:rPr lang="en-US" altLang="zh-CN" dirty="0">
                <a:solidFill>
                  <a:schemeClr val="tx1"/>
                </a:solidFill>
                <a:latin typeface="华文行楷" panose="02010800040101010101" pitchFamily="2" charset="-122"/>
                <a:ea typeface="华文行楷" panose="02010800040101010101" pitchFamily="2" charset="-122"/>
              </a:rPr>
              <a:t>3</a:t>
            </a:r>
            <a:r>
              <a:rPr lang="zh-CN" altLang="en-US" dirty="0">
                <a:solidFill>
                  <a:schemeClr val="tx1"/>
                </a:solidFill>
                <a:latin typeface="华文行楷" panose="02010800040101010101" pitchFamily="2" charset="-122"/>
                <a:ea typeface="华文行楷" panose="02010800040101010101" pitchFamily="2" charset="-122"/>
              </a:rPr>
              <a:t>、周龄注意单位</a:t>
            </a:r>
            <a:endParaRPr lang="zh-CN" altLang="en-US" dirty="0">
              <a:solidFill>
                <a:schemeClr val="tx1"/>
              </a:solidFill>
              <a:latin typeface="华文行楷" panose="02010800040101010101" pitchFamily="2" charset="-122"/>
              <a:ea typeface="华文行楷" panose="02010800040101010101" pitchFamily="2" charset="-122"/>
            </a:endParaRPr>
          </a:p>
          <a:p>
            <a:r>
              <a:rPr lang="en-US" altLang="zh-CN" dirty="0">
                <a:solidFill>
                  <a:schemeClr val="tx1"/>
                </a:solidFill>
                <a:latin typeface="华文行楷" panose="02010800040101010101" pitchFamily="2" charset="-122"/>
                <a:ea typeface="华文行楷" panose="02010800040101010101" pitchFamily="2" charset="-122"/>
              </a:rPr>
              <a:t>4</a:t>
            </a:r>
            <a:r>
              <a:rPr lang="zh-CN" altLang="en-US" dirty="0">
                <a:solidFill>
                  <a:schemeClr val="tx1"/>
                </a:solidFill>
                <a:latin typeface="华文行楷" panose="02010800040101010101" pitchFamily="2" charset="-122"/>
                <a:ea typeface="华文行楷" panose="02010800040101010101" pitchFamily="2" charset="-122"/>
              </a:rPr>
              <a:t>、等级应与动物品种相符</a:t>
            </a:r>
            <a:endParaRPr lang="zh-CN" altLang="en-US" dirty="0">
              <a:solidFill>
                <a:schemeClr val="tx1"/>
              </a:solidFill>
              <a:latin typeface="华文行楷" panose="02010800040101010101" pitchFamily="2" charset="-122"/>
              <a:ea typeface="华文行楷" panose="02010800040101010101" pitchFamily="2" charset="-122"/>
            </a:endParaRPr>
          </a:p>
          <a:p>
            <a:r>
              <a:rPr lang="en-US" altLang="zh-CN" dirty="0">
                <a:solidFill>
                  <a:schemeClr val="tx1"/>
                </a:solidFill>
                <a:latin typeface="华文行楷" panose="02010800040101010101" pitchFamily="2" charset="-122"/>
                <a:ea typeface="华文行楷" panose="02010800040101010101" pitchFamily="2" charset="-122"/>
              </a:rPr>
              <a:t>5</a:t>
            </a:r>
            <a:r>
              <a:rPr lang="zh-CN" altLang="en-US" dirty="0">
                <a:solidFill>
                  <a:schemeClr val="tx1"/>
                </a:solidFill>
                <a:latin typeface="华文行楷" panose="02010800040101010101" pitchFamily="2" charset="-122"/>
                <a:ea typeface="华文行楷" panose="02010800040101010101" pitchFamily="2" charset="-122"/>
              </a:rPr>
              <a:t>、品种品系不在系统内，选择</a:t>
            </a:r>
            <a:r>
              <a:rPr lang="en-US" altLang="zh-CN" dirty="0">
                <a:solidFill>
                  <a:schemeClr val="tx1"/>
                </a:solidFill>
                <a:latin typeface="华文行楷" panose="02010800040101010101" pitchFamily="2" charset="-122"/>
                <a:ea typeface="华文行楷" panose="02010800040101010101" pitchFamily="2" charset="-122"/>
              </a:rPr>
              <a:t>“</a:t>
            </a:r>
            <a:r>
              <a:rPr lang="zh-CN" altLang="en-US" dirty="0">
                <a:solidFill>
                  <a:schemeClr val="tx1"/>
                </a:solidFill>
                <a:latin typeface="华文行楷" panose="02010800040101010101" pitchFamily="2" charset="-122"/>
                <a:ea typeface="华文行楷" panose="02010800040101010101" pitchFamily="2" charset="-122"/>
              </a:rPr>
              <a:t>其他</a:t>
            </a:r>
            <a:r>
              <a:rPr lang="en-US" altLang="zh-CN" dirty="0">
                <a:solidFill>
                  <a:schemeClr val="tx1"/>
                </a:solidFill>
                <a:latin typeface="华文行楷" panose="02010800040101010101" pitchFamily="2" charset="-122"/>
                <a:ea typeface="华文行楷" panose="02010800040101010101" pitchFamily="2" charset="-122"/>
              </a:rPr>
              <a:t>”</a:t>
            </a:r>
            <a:r>
              <a:rPr lang="zh-CN" altLang="en-US" dirty="0">
                <a:solidFill>
                  <a:schemeClr val="tx1"/>
                </a:solidFill>
                <a:latin typeface="华文行楷" panose="02010800040101010101" pitchFamily="2" charset="-122"/>
                <a:ea typeface="华文行楷" panose="02010800040101010101" pitchFamily="2" charset="-122"/>
              </a:rPr>
              <a:t>，手动填写</a:t>
            </a:r>
            <a:endParaRPr lang="zh-CN" altLang="en-US" dirty="0">
              <a:solidFill>
                <a:schemeClr val="tx1"/>
              </a:solidFill>
              <a:latin typeface="华文行楷" panose="02010800040101010101" pitchFamily="2" charset="-122"/>
              <a:ea typeface="华文行楷" panose="02010800040101010101" pitchFamily="2" charset="-122"/>
            </a:endParaRPr>
          </a:p>
          <a:p>
            <a:r>
              <a:rPr lang="en-US" altLang="zh-CN" dirty="0">
                <a:solidFill>
                  <a:schemeClr val="tx1"/>
                </a:solidFill>
                <a:latin typeface="华文行楷" panose="02010800040101010101" pitchFamily="2" charset="-122"/>
                <a:ea typeface="华文行楷" panose="02010800040101010101" pitchFamily="2" charset="-122"/>
              </a:rPr>
              <a:t>6</a:t>
            </a:r>
            <a:r>
              <a:rPr lang="zh-CN" altLang="en-US" dirty="0">
                <a:solidFill>
                  <a:schemeClr val="tx1"/>
                </a:solidFill>
                <a:latin typeface="华文行楷" panose="02010800040101010101" pitchFamily="2" charset="-122"/>
                <a:ea typeface="华文行楷" panose="02010800040101010101" pitchFamily="2" charset="-122"/>
              </a:rPr>
              <a:t>、如果使用转基因小鼠，品系一栏选择转基因小鼠</a:t>
            </a:r>
            <a:endParaRPr lang="zh-CN" altLang="en-US" dirty="0">
              <a:solidFill>
                <a:schemeClr val="tx1"/>
              </a:solidFill>
              <a:latin typeface="华文行楷" panose="02010800040101010101" pitchFamily="2" charset="-122"/>
              <a:ea typeface="华文行楷" panose="02010800040101010101" pitchFamily="2" charset="-122"/>
            </a:endParaRPr>
          </a:p>
          <a:p>
            <a:r>
              <a:rPr lang="en-US" altLang="zh-CN" dirty="0">
                <a:solidFill>
                  <a:schemeClr val="tx1"/>
                </a:solidFill>
                <a:latin typeface="华文行楷" panose="02010800040101010101" pitchFamily="2" charset="-122"/>
                <a:ea typeface="华文行楷" panose="02010800040101010101" pitchFamily="2" charset="-122"/>
              </a:rPr>
              <a:t>     </a:t>
            </a:r>
            <a:r>
              <a:rPr lang="zh-CN" altLang="en-US" dirty="0">
                <a:solidFill>
                  <a:schemeClr val="tx1"/>
                </a:solidFill>
                <a:latin typeface="华文行楷" panose="02010800040101010101" pitchFamily="2" charset="-122"/>
                <a:ea typeface="华文行楷" panose="02010800040101010101" pitchFamily="2" charset="-122"/>
              </a:rPr>
              <a:t>基因型一栏填写具体基因型</a:t>
            </a:r>
            <a:endParaRPr lang="zh-CN" altLang="en-US" dirty="0">
              <a:solidFill>
                <a:schemeClr val="tx1"/>
              </a:solidFill>
              <a:latin typeface="华文行楷" panose="02010800040101010101" pitchFamily="2" charset="-122"/>
              <a:ea typeface="华文行楷" panose="02010800040101010101" pitchFamily="2" charset="-122"/>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01" y="1713230"/>
            <a:ext cx="743054" cy="3715268"/>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359" y="1719332"/>
            <a:ext cx="1571844" cy="3724795"/>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540" y="1738382"/>
            <a:ext cx="1162212" cy="2095792"/>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455" y="1736725"/>
            <a:ext cx="676369" cy="1562318"/>
          </a:xfrm>
          <a:prstGeom prst="rect">
            <a:avLst/>
          </a:prstGeom>
        </p:spPr>
      </p:pic>
      <p:pic>
        <p:nvPicPr>
          <p:cNvPr id="2" name="图片 1"/>
          <p:cNvPicPr>
            <a:picLocks noChangeAspect="1"/>
          </p:cNvPicPr>
          <p:nvPr/>
        </p:nvPicPr>
        <p:blipFill>
          <a:blip r:embed="rId6"/>
          <a:stretch>
            <a:fillRect/>
          </a:stretch>
        </p:blipFill>
        <p:spPr>
          <a:xfrm>
            <a:off x="5580380" y="1628775"/>
            <a:ext cx="2105025" cy="16192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endParaRPr lang="zh-CN" altLang="en-US">
              <a:sym typeface="+mn-ea"/>
            </a:endParaRPr>
          </a:p>
        </p:txBody>
      </p:sp>
      <p:grpSp>
        <p:nvGrpSpPr>
          <p:cNvPr id="46" name="组合 45"/>
          <p:cNvGrpSpPr/>
          <p:nvPr/>
        </p:nvGrpSpPr>
        <p:grpSpPr>
          <a:xfrm>
            <a:off x="198755" y="2492896"/>
            <a:ext cx="2809875" cy="2600960"/>
            <a:chOff x="313" y="5060"/>
            <a:chExt cx="4425" cy="4096"/>
          </a:xfrm>
        </p:grpSpPr>
        <p:pic>
          <p:nvPicPr>
            <p:cNvPr id="37" name="图片 36"/>
            <p:cNvPicPr>
              <a:picLocks noChangeAspect="1"/>
            </p:cNvPicPr>
            <p:nvPr>
              <p:custDataLst>
                <p:tags r:id="rId2"/>
              </p:custDataLst>
            </p:nvPr>
          </p:nvPicPr>
          <p:blipFill>
            <a:blip r:embed="rId3"/>
            <a:srcRect l="63110" t="47087" r="29902" b="22438"/>
            <a:stretch>
              <a:fillRect/>
            </a:stretch>
          </p:blipFill>
          <p:spPr>
            <a:xfrm>
              <a:off x="313" y="5060"/>
              <a:ext cx="1670" cy="4097"/>
            </a:xfrm>
            <a:prstGeom prst="rect">
              <a:avLst/>
            </a:prstGeom>
          </p:spPr>
        </p:pic>
        <p:sp>
          <p:nvSpPr>
            <p:cNvPr id="38" name="圆角矩形 37"/>
            <p:cNvSpPr>
              <a:spLocks noChangeArrowheads="1"/>
            </p:cNvSpPr>
            <p:nvPr>
              <p:custDataLst>
                <p:tags r:id="rId4"/>
              </p:custDataLst>
            </p:nvPr>
          </p:nvSpPr>
          <p:spPr bwMode="auto">
            <a:xfrm>
              <a:off x="1870" y="7107"/>
              <a:ext cx="2869" cy="524"/>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大动物</a:t>
              </a:r>
              <a:endParaRPr lang="zh-CN" altLang="en-US" sz="1600" dirty="0">
                <a:solidFill>
                  <a:schemeClr val="tx1"/>
                </a:solidFill>
                <a:latin typeface="华文行楷" panose="02010800040101010101" pitchFamily="2" charset="-122"/>
                <a:ea typeface="华文行楷" panose="02010800040101010101" pitchFamily="2" charset="-122"/>
              </a:endParaRPr>
            </a:p>
          </p:txBody>
        </p:sp>
        <p:sp>
          <p:nvSpPr>
            <p:cNvPr id="43" name="圆角矩形 42"/>
            <p:cNvSpPr>
              <a:spLocks noChangeArrowheads="1"/>
            </p:cNvSpPr>
            <p:nvPr>
              <p:custDataLst>
                <p:tags r:id="rId5"/>
              </p:custDataLst>
            </p:nvPr>
          </p:nvSpPr>
          <p:spPr bwMode="auto">
            <a:xfrm>
              <a:off x="1870" y="7667"/>
              <a:ext cx="2869" cy="591"/>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大鼠、小鼠、仓鼠</a:t>
              </a:r>
              <a:endParaRPr lang="zh-CN" altLang="en-US" sz="1600" dirty="0">
                <a:solidFill>
                  <a:schemeClr val="tx1"/>
                </a:solidFill>
                <a:latin typeface="华文行楷" panose="02010800040101010101" pitchFamily="2" charset="-122"/>
                <a:ea typeface="华文行楷" panose="02010800040101010101" pitchFamily="2" charset="-122"/>
              </a:endParaRPr>
            </a:p>
          </p:txBody>
        </p:sp>
        <p:sp>
          <p:nvSpPr>
            <p:cNvPr id="45" name="圆角矩形 44"/>
            <p:cNvSpPr>
              <a:spLocks noChangeArrowheads="1"/>
            </p:cNvSpPr>
            <p:nvPr>
              <p:custDataLst>
                <p:tags r:id="rId6"/>
              </p:custDataLst>
            </p:nvPr>
          </p:nvSpPr>
          <p:spPr bwMode="auto">
            <a:xfrm>
              <a:off x="1862" y="8206"/>
              <a:ext cx="2869" cy="591"/>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小鼠</a:t>
              </a:r>
              <a:endParaRPr lang="zh-CN" altLang="en-US" sz="1600" dirty="0">
                <a:solidFill>
                  <a:schemeClr val="tx1"/>
                </a:solidFill>
                <a:latin typeface="华文行楷" panose="02010800040101010101" pitchFamily="2" charset="-122"/>
                <a:ea typeface="华文行楷" panose="02010800040101010101" pitchFamily="2" charset="-122"/>
              </a:endParaRPr>
            </a:p>
          </p:txBody>
        </p:sp>
      </p:grpSp>
      <p:sp>
        <p:nvSpPr>
          <p:cNvPr id="100" name="文本框 99"/>
          <p:cNvSpPr txBox="1"/>
          <p:nvPr/>
        </p:nvSpPr>
        <p:spPr>
          <a:xfrm>
            <a:off x="3636010" y="4222001"/>
            <a:ext cx="1004570" cy="64516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支持手动输入</a:t>
            </a:r>
            <a:endParaRPr lang="zh-CN" altLang="en-US" sz="1800" b="0">
              <a:latin typeface="等线" panose="02010600030101010101" charset="-122"/>
              <a:ea typeface="宋体" panose="02010600030101010101" pitchFamily="2" charset="-122"/>
            </a:endParaRPr>
          </a:p>
        </p:txBody>
      </p:sp>
      <p:grpSp>
        <p:nvGrpSpPr>
          <p:cNvPr id="3" name="组合 2"/>
          <p:cNvGrpSpPr/>
          <p:nvPr/>
        </p:nvGrpSpPr>
        <p:grpSpPr>
          <a:xfrm>
            <a:off x="5579110" y="2776741"/>
            <a:ext cx="2972435" cy="2247265"/>
            <a:chOff x="8786" y="5505"/>
            <a:chExt cx="4681" cy="3539"/>
          </a:xfrm>
        </p:grpSpPr>
        <p:grpSp>
          <p:nvGrpSpPr>
            <p:cNvPr id="47" name="组合 46"/>
            <p:cNvGrpSpPr/>
            <p:nvPr/>
          </p:nvGrpSpPr>
          <p:grpSpPr>
            <a:xfrm>
              <a:off x="10144" y="6988"/>
              <a:ext cx="3323" cy="2056"/>
              <a:chOff x="8562" y="6988"/>
              <a:chExt cx="3323" cy="2056"/>
            </a:xfrm>
          </p:grpSpPr>
          <p:sp>
            <p:nvSpPr>
              <p:cNvPr id="35" name="圆角矩形 34"/>
              <p:cNvSpPr>
                <a:spLocks noChangeArrowheads="1"/>
              </p:cNvSpPr>
              <p:nvPr>
                <p:custDataLst>
                  <p:tags r:id="rId7"/>
                </p:custDataLst>
              </p:nvPr>
            </p:nvSpPr>
            <p:spPr bwMode="auto">
              <a:xfrm>
                <a:off x="8562" y="6988"/>
                <a:ext cx="3280" cy="378"/>
              </a:xfrm>
              <a:prstGeom prst="roundRect">
                <a:avLst>
                  <a:gd name="adj" fmla="val 0"/>
                </a:avLst>
              </a:prstGeom>
              <a:noFill/>
              <a:ln w="9525" algn="ctr">
                <a:solidFill>
                  <a:srgbClr val="FF0000"/>
                </a:solidFill>
                <a:round/>
              </a:ln>
            </p:spPr>
            <p:txBody>
              <a:bodyPr wrap="none" anchor="ctr"/>
              <a:lstStyle/>
              <a:p>
                <a:pPr algn="l"/>
                <a:r>
                  <a:rPr lang="en-US" altLang="zh-CN" sz="1200" dirty="0">
                    <a:latin typeface="宋体" panose="02010600030101010101" pitchFamily="2" charset="-122"/>
                  </a:rPr>
                  <a:t>ICR</a:t>
                </a:r>
                <a:r>
                  <a:rPr lang="zh-CN" altLang="en-US" sz="1200" dirty="0">
                    <a:latin typeface="宋体" panose="02010600030101010101" pitchFamily="2" charset="-122"/>
                  </a:rPr>
                  <a:t>、</a:t>
                </a:r>
                <a:r>
                  <a:rPr lang="en-US" altLang="zh-CN" sz="1200" dirty="0">
                    <a:latin typeface="宋体" panose="02010600030101010101" pitchFamily="2" charset="-122"/>
                  </a:rPr>
                  <a:t>B6</a:t>
                </a:r>
                <a:r>
                  <a:rPr lang="zh-CN" altLang="en-US" sz="1200" dirty="0">
                    <a:latin typeface="宋体" panose="02010600030101010101" pitchFamily="2" charset="-122"/>
                  </a:rPr>
                  <a:t>、</a:t>
                </a:r>
                <a:r>
                  <a:rPr lang="en-US" altLang="zh-CN" sz="1200" dirty="0">
                    <a:latin typeface="宋体" panose="02010600030101010101" pitchFamily="2" charset="-122"/>
                  </a:rPr>
                  <a:t>BALB/c</a:t>
                </a:r>
                <a:r>
                  <a:rPr lang="zh-CN" altLang="en-US" sz="1200" dirty="0">
                    <a:latin typeface="宋体" panose="02010600030101010101" pitchFamily="2" charset="-122"/>
                  </a:rPr>
                  <a:t>、</a:t>
                </a:r>
                <a:r>
                  <a:rPr lang="en-US" altLang="zh-CN" sz="1200" dirty="0">
                    <a:latin typeface="宋体" panose="02010600030101010101" pitchFamily="2" charset="-122"/>
                  </a:rPr>
                  <a:t>SD</a:t>
                </a:r>
                <a:r>
                  <a:rPr lang="zh-CN" altLang="en-US" sz="1200" dirty="0">
                    <a:latin typeface="宋体" panose="02010600030101010101" pitchFamily="2" charset="-122"/>
                  </a:rPr>
                  <a:t>、裸鼠</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0" name="圆角矩形 39"/>
              <p:cNvSpPr>
                <a:spLocks noChangeArrowheads="1"/>
              </p:cNvSpPr>
              <p:nvPr>
                <p:custDataLst>
                  <p:tags r:id="rId8"/>
                </p:custDataLst>
              </p:nvPr>
            </p:nvSpPr>
            <p:spPr bwMode="auto">
              <a:xfrm>
                <a:off x="8590" y="7455"/>
                <a:ext cx="3280" cy="378"/>
              </a:xfrm>
              <a:prstGeom prst="roundRect">
                <a:avLst>
                  <a:gd name="adj" fmla="val 0"/>
                </a:avLst>
              </a:prstGeom>
              <a:noFill/>
              <a:ln w="9525" algn="ctr">
                <a:solidFill>
                  <a:srgbClr val="FF0000"/>
                </a:solidFill>
                <a:round/>
              </a:ln>
            </p:spPr>
            <p:txBody>
              <a:bodyPr wrap="none" anchor="ctr"/>
              <a:lstStyle/>
              <a:p>
                <a:pPr algn="l"/>
                <a:r>
                  <a:rPr lang="zh-CN" altLang="en-US" sz="1200" dirty="0">
                    <a:latin typeface="宋体" panose="02010600030101010101" pitchFamily="2" charset="-122"/>
                  </a:rPr>
                  <a:t>维通利华、斯莱克等</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1" name="圆角矩形 40"/>
              <p:cNvSpPr>
                <a:spLocks noChangeArrowheads="1"/>
              </p:cNvSpPr>
              <p:nvPr>
                <p:custDataLst>
                  <p:tags r:id="rId9"/>
                </p:custDataLst>
              </p:nvPr>
            </p:nvSpPr>
            <p:spPr bwMode="auto">
              <a:xfrm>
                <a:off x="8605" y="7881"/>
                <a:ext cx="3280" cy="378"/>
              </a:xfrm>
              <a:prstGeom prst="roundRect">
                <a:avLst>
                  <a:gd name="adj" fmla="val 0"/>
                </a:avLst>
              </a:prstGeom>
              <a:noFill/>
              <a:ln w="9525" algn="ctr">
                <a:solidFill>
                  <a:srgbClr val="FF0000"/>
                </a:solidFill>
                <a:round/>
              </a:ln>
            </p:spPr>
            <p:txBody>
              <a:bodyPr wrap="none" anchor="ctr"/>
              <a:lstStyle/>
              <a:p>
                <a:pPr algn="l"/>
                <a:r>
                  <a:rPr lang="en-US" sz="1200" dirty="0">
                    <a:latin typeface="宋体" panose="02010600030101010101" pitchFamily="2" charset="-122"/>
                  </a:rPr>
                  <a:t>Jackson</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2" name="圆角矩形 41"/>
              <p:cNvSpPr>
                <a:spLocks noChangeArrowheads="1"/>
              </p:cNvSpPr>
              <p:nvPr>
                <p:custDataLst>
                  <p:tags r:id="rId10"/>
                </p:custDataLst>
              </p:nvPr>
            </p:nvSpPr>
            <p:spPr bwMode="auto">
              <a:xfrm>
                <a:off x="8579" y="8307"/>
                <a:ext cx="3280" cy="737"/>
              </a:xfrm>
              <a:prstGeom prst="roundRect">
                <a:avLst>
                  <a:gd name="adj" fmla="val 0"/>
                </a:avLst>
              </a:prstGeom>
              <a:noFill/>
              <a:ln w="9525" algn="ctr">
                <a:solidFill>
                  <a:srgbClr val="FF0000"/>
                </a:solidFill>
                <a:round/>
              </a:ln>
            </p:spPr>
            <p:txBody>
              <a:bodyPr wrap="none" anchor="ctr"/>
              <a:lstStyle/>
              <a:p>
                <a:pPr algn="l"/>
                <a:r>
                  <a:rPr lang="zh-CN" altLang="en-US" sz="1200" dirty="0">
                    <a:latin typeface="宋体" panose="02010600030101010101" pitchFamily="2" charset="-122"/>
                  </a:rPr>
                  <a:t>在养的转基因鼠</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grpSp>
        <p:sp>
          <p:nvSpPr>
            <p:cNvPr id="2" name="矩形 1"/>
            <p:cNvSpPr/>
            <p:nvPr/>
          </p:nvSpPr>
          <p:spPr>
            <a:xfrm>
              <a:off x="8786" y="5505"/>
              <a:ext cx="1021" cy="56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1"/>
          <a:stretch>
            <a:fillRect/>
          </a:stretch>
        </p:blipFill>
        <p:spPr>
          <a:xfrm>
            <a:off x="4787900" y="2492896"/>
            <a:ext cx="1562100" cy="2705100"/>
          </a:xfrm>
          <a:prstGeom prst="rect">
            <a:avLst/>
          </a:prstGeom>
        </p:spPr>
      </p:pic>
      <p:sp>
        <p:nvSpPr>
          <p:cNvPr id="8" name="左大括号 7"/>
          <p:cNvSpPr/>
          <p:nvPr/>
        </p:nvSpPr>
        <p:spPr>
          <a:xfrm>
            <a:off x="4787900" y="4078491"/>
            <a:ext cx="215900" cy="86423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endParaRPr lang="zh-CN" altLang="en-US">
              <a:sym typeface="+mn-ea"/>
            </a:endParaRPr>
          </a:p>
        </p:txBody>
      </p:sp>
      <p:grpSp>
        <p:nvGrpSpPr>
          <p:cNvPr id="12" name="组合 11"/>
          <p:cNvGrpSpPr/>
          <p:nvPr/>
        </p:nvGrpSpPr>
        <p:grpSpPr>
          <a:xfrm>
            <a:off x="4215765" y="2780928"/>
            <a:ext cx="4960193" cy="2762250"/>
            <a:chOff x="4215765" y="3354070"/>
            <a:chExt cx="4960193" cy="2762250"/>
          </a:xfrm>
        </p:grpSpPr>
        <p:pic>
          <p:nvPicPr>
            <p:cNvPr id="34" name="图片 33"/>
            <p:cNvPicPr>
              <a:picLocks noChangeAspect="1"/>
            </p:cNvPicPr>
            <p:nvPr>
              <p:custDataLst>
                <p:tags r:id="rId2"/>
              </p:custDataLst>
            </p:nvPr>
          </p:nvPicPr>
          <p:blipFill>
            <a:blip r:embed="rId3"/>
            <a:srcRect l="81032" t="38254" r="10528" b="32214"/>
            <a:stretch>
              <a:fillRect/>
            </a:stretch>
          </p:blipFill>
          <p:spPr>
            <a:xfrm>
              <a:off x="4215765" y="3354070"/>
              <a:ext cx="1403350" cy="2762250"/>
            </a:xfrm>
            <a:prstGeom prst="rect">
              <a:avLst/>
            </a:prstGeom>
          </p:spPr>
        </p:pic>
        <p:sp>
          <p:nvSpPr>
            <p:cNvPr id="3" name="圆角矩形 2"/>
            <p:cNvSpPr>
              <a:spLocks noChangeArrowheads="1"/>
            </p:cNvSpPr>
            <p:nvPr>
              <p:custDataLst>
                <p:tags r:id="rId4"/>
              </p:custDataLst>
            </p:nvPr>
          </p:nvSpPr>
          <p:spPr bwMode="auto">
            <a:xfrm>
              <a:off x="5507990" y="4654550"/>
              <a:ext cx="866775" cy="283210"/>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 </a:t>
              </a:r>
              <a:r>
                <a:rPr lang="zh-CN" altLang="en-US" dirty="0">
                  <a:solidFill>
                    <a:schemeClr val="tx1"/>
                  </a:solidFill>
                  <a:latin typeface="华文行楷" panose="02010800040101010101" pitchFamily="2" charset="-122"/>
                  <a:ea typeface="华文行楷" panose="02010800040101010101" pitchFamily="2" charset="-122"/>
                </a:rPr>
                <a:t>大动物</a:t>
              </a:r>
              <a:r>
                <a:rPr lang="zh-CN" altLang="en-US" dirty="0">
                  <a:solidFill>
                    <a:srgbClr val="FF0000"/>
                  </a:solidFill>
                  <a:latin typeface="华文行楷" panose="02010800040101010101" pitchFamily="2" charset="-122"/>
                  <a:ea typeface="华文行楷" panose="02010800040101010101" pitchFamily="2" charset="-122"/>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16" name="圆角矩形 15"/>
            <p:cNvSpPr>
              <a:spLocks noChangeArrowheads="1"/>
            </p:cNvSpPr>
            <p:nvPr>
              <p:custDataLst>
                <p:tags r:id="rId5"/>
              </p:custDataLst>
            </p:nvPr>
          </p:nvSpPr>
          <p:spPr bwMode="auto">
            <a:xfrm>
              <a:off x="5579745" y="5034280"/>
              <a:ext cx="1311275" cy="553085"/>
            </a:xfrm>
            <a:prstGeom prst="roundRect">
              <a:avLst>
                <a:gd name="adj" fmla="val 0"/>
              </a:avLst>
            </a:prstGeom>
            <a:noFill/>
            <a:ln w="9525" algn="ctr">
              <a:solidFill>
                <a:srgbClr val="FF0000"/>
              </a:solidFill>
              <a:round/>
            </a:ln>
          </p:spPr>
          <p:txBody>
            <a:bodyPr wrap="none" anchor="ctr"/>
            <a:lstStyle/>
            <a:p>
              <a:r>
                <a:rPr lang="zh-CN" altLang="en-US" dirty="0">
                  <a:solidFill>
                    <a:schemeClr val="tx1"/>
                  </a:solidFill>
                  <a:latin typeface="华文行楷" panose="02010800040101010101" pitchFamily="2" charset="-122"/>
                  <a:ea typeface="华文行楷" panose="02010800040101010101" pitchFamily="2" charset="-122"/>
                </a:rPr>
                <a:t>大小鼠必须</a:t>
              </a:r>
              <a:endParaRPr lang="zh-CN" altLang="en-US" dirty="0">
                <a:solidFill>
                  <a:schemeClr val="tx1"/>
                </a:solidFill>
                <a:latin typeface="华文行楷" panose="02010800040101010101" pitchFamily="2" charset="-122"/>
                <a:ea typeface="华文行楷" panose="02010800040101010101" pitchFamily="2" charset="-122"/>
              </a:endParaRPr>
            </a:p>
            <a:p>
              <a:r>
                <a:rPr lang="zh-CN" altLang="en-US" dirty="0">
                  <a:solidFill>
                    <a:schemeClr val="tx1"/>
                  </a:solidFill>
                  <a:latin typeface="华文行楷" panose="02010800040101010101" pitchFamily="2" charset="-122"/>
                  <a:ea typeface="华文行楷" panose="02010800040101010101" pitchFamily="2" charset="-122"/>
                </a:rPr>
                <a:t>饲养在屏障</a:t>
              </a:r>
              <a:endParaRPr lang="zh-CN" altLang="en-US" dirty="0">
                <a:solidFill>
                  <a:schemeClr val="tx1"/>
                </a:solidFill>
                <a:latin typeface="华文行楷" panose="02010800040101010101" pitchFamily="2" charset="-122"/>
                <a:ea typeface="华文行楷" panose="02010800040101010101" pitchFamily="2" charset="-122"/>
              </a:endParaRPr>
            </a:p>
          </p:txBody>
        </p:sp>
        <p:sp>
          <p:nvSpPr>
            <p:cNvPr id="4" name="左大括号 3"/>
            <p:cNvSpPr/>
            <p:nvPr>
              <p:custDataLst>
                <p:tags r:id="rId6"/>
              </p:custDataLst>
            </p:nvPr>
          </p:nvSpPr>
          <p:spPr>
            <a:xfrm>
              <a:off x="6943710" y="5042441"/>
              <a:ext cx="360040" cy="52894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3"/>
            <p:cNvSpPr txBox="1"/>
            <p:nvPr>
              <p:custDataLst>
                <p:tags r:id="rId7"/>
              </p:custDataLst>
            </p:nvPr>
          </p:nvSpPr>
          <p:spPr>
            <a:xfrm>
              <a:off x="7375758" y="4852706"/>
              <a:ext cx="1800200" cy="369332"/>
            </a:xfrm>
            <a:prstGeom prst="rect">
              <a:avLst/>
            </a:prstGeom>
            <a:noFill/>
          </p:spPr>
          <p:txBody>
            <a:bodyPr wrap="square" rtlCol="0">
              <a:spAutoFit/>
            </a:bodyPr>
            <a:lstStyle/>
            <a:p>
              <a:r>
                <a:rPr lang="zh-CN" altLang="en-US">
                  <a:solidFill>
                    <a:schemeClr val="tx1"/>
                  </a:solidFill>
                </a:rPr>
                <a:t>常规实验正压</a:t>
              </a:r>
              <a:endParaRPr lang="zh-CN" altLang="en-US">
                <a:solidFill>
                  <a:schemeClr val="tx1"/>
                </a:solidFill>
              </a:endParaRPr>
            </a:p>
          </p:txBody>
        </p:sp>
        <p:sp>
          <p:nvSpPr>
            <p:cNvPr id="8" name="TextBox 18"/>
            <p:cNvSpPr txBox="1"/>
            <p:nvPr>
              <p:custDataLst>
                <p:tags r:id="rId8"/>
              </p:custDataLst>
            </p:nvPr>
          </p:nvSpPr>
          <p:spPr>
            <a:xfrm>
              <a:off x="7375758" y="5386720"/>
              <a:ext cx="1800200" cy="369332"/>
            </a:xfrm>
            <a:prstGeom prst="rect">
              <a:avLst/>
            </a:prstGeom>
            <a:noFill/>
          </p:spPr>
          <p:txBody>
            <a:bodyPr wrap="square" rtlCol="0">
              <a:spAutoFit/>
            </a:bodyPr>
            <a:lstStyle/>
            <a:p>
              <a:r>
                <a:rPr lang="zh-CN" altLang="en-US">
                  <a:solidFill>
                    <a:schemeClr val="tx1"/>
                  </a:solidFill>
                </a:rPr>
                <a:t>感染类实验负压</a:t>
              </a:r>
              <a:endParaRPr lang="zh-CN" altLang="en-US">
                <a:solidFill>
                  <a:schemeClr val="tx1"/>
                </a:solidFill>
              </a:endParaRPr>
            </a:p>
          </p:txBody>
        </p:sp>
        <p:sp>
          <p:nvSpPr>
            <p:cNvPr id="9" name="圆角矩形 8"/>
            <p:cNvSpPr>
              <a:spLocks noChangeArrowheads="1"/>
            </p:cNvSpPr>
            <p:nvPr>
              <p:custDataLst>
                <p:tags r:id="rId9"/>
              </p:custDataLst>
            </p:nvPr>
          </p:nvSpPr>
          <p:spPr bwMode="auto">
            <a:xfrm>
              <a:off x="5563235" y="5714365"/>
              <a:ext cx="1152525" cy="283210"/>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 </a:t>
              </a:r>
              <a:r>
                <a:rPr lang="zh-CN" altLang="en-US" dirty="0">
                  <a:solidFill>
                    <a:schemeClr val="tx1"/>
                  </a:solidFill>
                  <a:latin typeface="华文行楷" panose="02010800040101010101" pitchFamily="2" charset="-122"/>
                  <a:ea typeface="华文行楷" panose="02010800040101010101" pitchFamily="2" charset="-122"/>
                </a:rPr>
                <a:t>无菌小鼠</a:t>
              </a:r>
              <a:r>
                <a:rPr lang="zh-CN" altLang="en-US" dirty="0">
                  <a:solidFill>
                    <a:srgbClr val="FF0000"/>
                  </a:solidFill>
                  <a:latin typeface="华文行楷" panose="02010800040101010101" pitchFamily="2" charset="-122"/>
                  <a:ea typeface="华文行楷" panose="02010800040101010101" pitchFamily="2" charset="-122"/>
                </a:rPr>
                <a:t> </a:t>
              </a:r>
              <a:endParaRPr lang="zh-CN" altLang="en-US" dirty="0">
                <a:solidFill>
                  <a:srgbClr val="FF0000"/>
                </a:solidFill>
                <a:latin typeface="华文行楷" panose="02010800040101010101" pitchFamily="2" charset="-122"/>
                <a:ea typeface="华文行楷" panose="02010800040101010101" pitchFamily="2" charset="-122"/>
              </a:endParaRPr>
            </a:p>
          </p:txBody>
        </p:sp>
      </p:grpSp>
      <p:grpSp>
        <p:nvGrpSpPr>
          <p:cNvPr id="2" name="组合 1"/>
          <p:cNvGrpSpPr/>
          <p:nvPr/>
        </p:nvGrpSpPr>
        <p:grpSpPr>
          <a:xfrm>
            <a:off x="398145" y="2636912"/>
            <a:ext cx="2661285" cy="3454430"/>
            <a:chOff x="398145" y="3305780"/>
            <a:chExt cx="2661285" cy="3454430"/>
          </a:xfrm>
        </p:grpSpPr>
        <p:grpSp>
          <p:nvGrpSpPr>
            <p:cNvPr id="11" name="组合 10"/>
            <p:cNvGrpSpPr/>
            <p:nvPr/>
          </p:nvGrpSpPr>
          <p:grpSpPr>
            <a:xfrm>
              <a:off x="398145" y="3305780"/>
              <a:ext cx="2661285" cy="2283460"/>
              <a:chOff x="627" y="5741"/>
              <a:chExt cx="4191" cy="3596"/>
            </a:xfrm>
          </p:grpSpPr>
          <p:pic>
            <p:nvPicPr>
              <p:cNvPr id="28" name="图片 27"/>
              <p:cNvPicPr>
                <a:picLocks noChangeAspect="1"/>
              </p:cNvPicPr>
              <p:nvPr>
                <p:custDataLst>
                  <p:tags r:id="rId10"/>
                </p:custDataLst>
              </p:nvPr>
            </p:nvPicPr>
            <p:blipFill>
              <a:blip r:embed="rId11"/>
              <a:srcRect l="75600" t="35863" r="6139" b="36163"/>
              <a:stretch>
                <a:fillRect/>
              </a:stretch>
            </p:blipFill>
            <p:spPr>
              <a:xfrm>
                <a:off x="627" y="5741"/>
                <a:ext cx="4102" cy="3596"/>
              </a:xfrm>
              <a:prstGeom prst="rect">
                <a:avLst/>
              </a:prstGeom>
            </p:spPr>
          </p:pic>
          <p:sp>
            <p:nvSpPr>
              <p:cNvPr id="10" name="矩形 9"/>
              <p:cNvSpPr/>
              <p:nvPr/>
            </p:nvSpPr>
            <p:spPr>
              <a:xfrm>
                <a:off x="1984" y="5744"/>
                <a:ext cx="2835" cy="2041"/>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0" name="圆角矩形 19"/>
            <p:cNvSpPr>
              <a:spLocks noChangeArrowheads="1"/>
            </p:cNvSpPr>
            <p:nvPr>
              <p:custDataLst>
                <p:tags r:id="rId12"/>
              </p:custDataLst>
            </p:nvPr>
          </p:nvSpPr>
          <p:spPr bwMode="auto">
            <a:xfrm>
              <a:off x="539750" y="5245735"/>
              <a:ext cx="2418715" cy="428625"/>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100" name="文本框 99"/>
            <p:cNvSpPr txBox="1"/>
            <p:nvPr>
              <p:custDataLst>
                <p:tags r:id="rId13"/>
              </p:custDataLst>
            </p:nvPr>
          </p:nvSpPr>
          <p:spPr>
            <a:xfrm>
              <a:off x="583565" y="6115050"/>
              <a:ext cx="2190115" cy="64516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手动输入饲养地点与设施使用证明</a:t>
              </a:r>
              <a:endParaRPr lang="zh-CN" sz="1800" b="0">
                <a:latin typeface="等线" panose="02010600030101010101" charset="-122"/>
                <a:ea typeface="宋体" panose="02010600030101010101" pitchFamily="2" charset="-122"/>
              </a:endParaRPr>
            </a:p>
          </p:txBody>
        </p:sp>
        <p:cxnSp>
          <p:nvCxnSpPr>
            <p:cNvPr id="13" name="直接箭头连接符 12"/>
            <p:cNvCxnSpPr/>
            <p:nvPr>
              <p:custDataLst>
                <p:tags r:id="rId14"/>
              </p:custDataLst>
            </p:nvPr>
          </p:nvCxnSpPr>
          <p:spPr>
            <a:xfrm flipH="1">
              <a:off x="1762168" y="5662548"/>
              <a:ext cx="5080" cy="45656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31444" name="图片 1"/>
          <p:cNvPicPr>
            <a:picLocks noChangeAspect="1"/>
          </p:cNvPicPr>
          <p:nvPr>
            <p:custDataLst>
              <p:tags r:id="rId1"/>
            </p:custDataLst>
          </p:nvPr>
        </p:nvPicPr>
        <p:blipFill>
          <a:blip r:embed="rId2"/>
          <a:srcRect r="69989"/>
          <a:stretch>
            <a:fillRect/>
          </a:stretch>
        </p:blipFill>
        <p:spPr>
          <a:xfrm>
            <a:off x="251460" y="1485900"/>
            <a:ext cx="7368540" cy="4830445"/>
          </a:xfrm>
          <a:prstGeom prst="rect">
            <a:avLst/>
          </a:prstGeom>
        </p:spPr>
      </p:pic>
      <p:sp>
        <p:nvSpPr>
          <p:cNvPr id="4" name="标题 1"/>
          <p:cNvSpPr>
            <a:spLocks noGrp="1"/>
          </p:cNvSpPr>
          <p:nvPr>
            <p:custDataLst>
              <p:tags r:id="rId3"/>
            </p:custDataLst>
          </p:nvPr>
        </p:nvSpPr>
        <p:spPr>
          <a:xfrm>
            <a:off x="179578" y="11684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endParaRPr lang="zh-CN" altLang="en-US">
              <a:sym typeface="+mn-ea"/>
            </a:endParaRPr>
          </a:p>
        </p:txBody>
      </p:sp>
      <p:sp>
        <p:nvSpPr>
          <p:cNvPr id="6" name="TextBox 2"/>
          <p:cNvSpPr txBox="1"/>
          <p:nvPr>
            <p:custDataLst>
              <p:tags r:id="rId4"/>
            </p:custDataLst>
          </p:nvPr>
        </p:nvSpPr>
        <p:spPr>
          <a:xfrm>
            <a:off x="4427994" y="908576"/>
            <a:ext cx="4464496" cy="369332"/>
          </a:xfrm>
          <a:prstGeom prst="rect">
            <a:avLst/>
          </a:prstGeom>
          <a:noFill/>
        </p:spPr>
        <p:txBody>
          <a:bodyPr wrap="square" rtlCol="0">
            <a:spAutoFit/>
          </a:bodyPr>
          <a:lstStyle/>
          <a:p>
            <a:r>
              <a:rPr lang="zh-CN" altLang="en-US">
                <a:solidFill>
                  <a:srgbClr val="FF0000"/>
                </a:solidFill>
              </a:rPr>
              <a:t>* 涉及论文发表和申报项目，请如实填写</a:t>
            </a:r>
            <a:endParaRPr lang="zh-CN" altLang="en-US">
              <a:solidFill>
                <a:srgbClr val="FF0000"/>
              </a:solidFill>
            </a:endParaRPr>
          </a:p>
        </p:txBody>
      </p:sp>
      <p:pic>
        <p:nvPicPr>
          <p:cNvPr id="12" name="内容占位符 11"/>
          <p:cNvPicPr>
            <a:picLocks noGrp="1" noChangeAspect="1"/>
          </p:cNvPicPr>
          <p:nvPr>
            <p:ph sz="quarter" idx="1"/>
            <p:custDataLst>
              <p:tags r:id="rId5"/>
            </p:custDataLst>
          </p:nvPr>
        </p:nvPicPr>
        <p:blipFill rotWithShape="1">
          <a:blip r:embed="rId6" cstate="print">
            <a:extLst>
              <a:ext uri="{28A0092B-C50C-407E-A947-70E740481C1C}">
                <a14:useLocalDpi xmlns:a14="http://schemas.microsoft.com/office/drawing/2010/main" val="0"/>
              </a:ext>
            </a:extLst>
          </a:blip>
          <a:srcRect l="14563" t="70357"/>
          <a:stretch>
            <a:fillRect/>
          </a:stretch>
        </p:blipFill>
        <p:spPr>
          <a:xfrm>
            <a:off x="467668" y="1960644"/>
            <a:ext cx="7812360" cy="1592796"/>
          </a:xfrm>
        </p:spPr>
      </p:pic>
      <p:pic>
        <p:nvPicPr>
          <p:cNvPr id="8" name="内容占位符 3"/>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l="16068"/>
          <a:stretch>
            <a:fillRect/>
          </a:stretch>
        </p:blipFill>
        <p:spPr bwMode="auto">
          <a:xfrm>
            <a:off x="440533" y="3596000"/>
            <a:ext cx="7812360" cy="15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custDataLst>
              <p:tags r:id="rId9"/>
            </p:custDataLst>
          </p:nvPr>
        </p:nvPicPr>
        <p:blipFill rotWithShape="1">
          <a:blip r:embed="rId10" cstate="print">
            <a:extLst>
              <a:ext uri="{28A0092B-C50C-407E-A947-70E740481C1C}">
                <a14:useLocalDpi xmlns:a14="http://schemas.microsoft.com/office/drawing/2010/main" val="0"/>
              </a:ext>
            </a:extLst>
          </a:blip>
          <a:srcRect l="15519"/>
          <a:stretch>
            <a:fillRect/>
          </a:stretch>
        </p:blipFill>
        <p:spPr>
          <a:xfrm>
            <a:off x="440533" y="5021991"/>
            <a:ext cx="7812360" cy="1642969"/>
          </a:xfrm>
          <a:prstGeom prst="rect">
            <a:avLst/>
          </a:prstGeom>
        </p:spPr>
      </p:pic>
      <p:sp>
        <p:nvSpPr>
          <p:cNvPr id="2" name="文本框 1"/>
          <p:cNvSpPr txBox="1"/>
          <p:nvPr/>
        </p:nvSpPr>
        <p:spPr>
          <a:xfrm>
            <a:off x="467995" y="6477000"/>
            <a:ext cx="8110220" cy="368300"/>
          </a:xfrm>
          <a:prstGeom prst="rect">
            <a:avLst/>
          </a:prstGeom>
          <a:noFill/>
          <a:ln w="12700" cmpd="sng">
            <a:solidFill>
              <a:srgbClr val="FF0000"/>
            </a:solidFill>
            <a:prstDash val="solid"/>
          </a:ln>
        </p:spPr>
        <p:txBody>
          <a:bodyPr wrap="square" rtlCol="0">
            <a:spAutoFit/>
          </a:bodyPr>
          <a:lstStyle/>
          <a:p>
            <a:r>
              <a:rPr lang="zh-CN" altLang="en-US">
                <a:ln>
                  <a:solidFill>
                    <a:srgbClr val="FF0000"/>
                  </a:solidFill>
                </a:ln>
                <a:solidFill>
                  <a:srgbClr val="FF0000"/>
                </a:solidFill>
              </a:rPr>
              <a:t>注意：需要有动物总量、分几组与名称、每组数量与处理内容（要有差异）</a:t>
            </a:r>
            <a:endParaRPr lang="zh-CN" altLang="en-US">
              <a:ln>
                <a:solidFill>
                  <a:srgbClr val="FF0000"/>
                </a:solidFill>
              </a:ln>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179578" y="11684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endParaRPr lang="zh-CN" altLang="en-US">
              <a:sym typeface="+mn-ea"/>
            </a:endParaRPr>
          </a:p>
        </p:txBody>
      </p:sp>
      <p:pic>
        <p:nvPicPr>
          <p:cNvPr id="1176997000" name="图片 1"/>
          <p:cNvPicPr>
            <a:picLocks noChangeAspect="1"/>
          </p:cNvPicPr>
          <p:nvPr>
            <p:custDataLst>
              <p:tags r:id="rId2"/>
            </p:custDataLst>
          </p:nvPr>
        </p:nvPicPr>
        <p:blipFill>
          <a:blip r:embed="rId3"/>
          <a:stretch>
            <a:fillRect/>
          </a:stretch>
        </p:blipFill>
        <p:spPr>
          <a:xfrm>
            <a:off x="35560" y="1557020"/>
            <a:ext cx="7880985" cy="4972685"/>
          </a:xfrm>
          <a:prstGeom prst="rect">
            <a:avLst/>
          </a:prstGeom>
        </p:spPr>
      </p:pic>
      <p:sp>
        <p:nvSpPr>
          <p:cNvPr id="100" name="文本框 99"/>
          <p:cNvSpPr txBox="1"/>
          <p:nvPr/>
        </p:nvSpPr>
        <p:spPr>
          <a:xfrm>
            <a:off x="899160" y="6212840"/>
            <a:ext cx="5955665" cy="36830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在相应字段中勾选动物使用理由和选择品种的理由</a:t>
            </a:r>
            <a:endParaRPr lang="zh-CN" altLang="en-US" sz="1800" b="0">
              <a:latin typeface="等线" panose="02010600030101010101" charset="-122"/>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
        <p:nvSpPr>
          <p:cNvPr id="4" name="文本框 3"/>
          <p:cNvSpPr txBox="1"/>
          <p:nvPr/>
        </p:nvSpPr>
        <p:spPr>
          <a:xfrm>
            <a:off x="683895" y="3285490"/>
            <a:ext cx="422910" cy="1814830"/>
          </a:xfrm>
          <a:prstGeom prst="rect">
            <a:avLst/>
          </a:prstGeom>
          <a:noFill/>
        </p:spPr>
        <p:txBody>
          <a:bodyPr wrap="square" rtlCol="0" anchor="t">
            <a:spAutoFit/>
          </a:bodyPr>
          <a:lstStyle/>
          <a:p>
            <a:r>
              <a:rPr lang="zh-CN" altLang="en-US" sz="2800">
                <a:sym typeface="+mn-ea"/>
              </a:rPr>
              <a:t>实验信息</a:t>
            </a:r>
            <a:endParaRPr lang="zh-CN" altLang="en-US" sz="2800">
              <a:sym typeface="+mn-ea"/>
            </a:endParaRPr>
          </a:p>
        </p:txBody>
      </p:sp>
      <p:sp>
        <p:nvSpPr>
          <p:cNvPr id="6" name="文本框 5"/>
          <p:cNvSpPr txBox="1"/>
          <p:nvPr/>
        </p:nvSpPr>
        <p:spPr>
          <a:xfrm>
            <a:off x="1907540" y="1772920"/>
            <a:ext cx="4572000" cy="368300"/>
          </a:xfrm>
          <a:prstGeom prst="rect">
            <a:avLst/>
          </a:prstGeom>
          <a:noFill/>
        </p:spPr>
        <p:txBody>
          <a:bodyPr wrap="square" rtlCol="0" anchor="t">
            <a:spAutoFit/>
          </a:bodyPr>
          <a:lstStyle/>
          <a:p>
            <a:r>
              <a:rPr lang="zh-CN" altLang="en-US"/>
              <a:t> 动物实验主要观察指标</a:t>
            </a:r>
            <a:endParaRPr lang="zh-CN" altLang="en-US"/>
          </a:p>
        </p:txBody>
      </p:sp>
      <p:sp>
        <p:nvSpPr>
          <p:cNvPr id="7" name="文本框 6"/>
          <p:cNvSpPr txBox="1"/>
          <p:nvPr/>
        </p:nvSpPr>
        <p:spPr>
          <a:xfrm>
            <a:off x="1979930" y="2205355"/>
            <a:ext cx="4572000" cy="368300"/>
          </a:xfrm>
          <a:prstGeom prst="rect">
            <a:avLst/>
          </a:prstGeom>
          <a:noFill/>
        </p:spPr>
        <p:txBody>
          <a:bodyPr wrap="square" rtlCol="0" anchor="t">
            <a:spAutoFit/>
          </a:bodyPr>
          <a:lstStyle/>
          <a:p>
            <a:r>
              <a:rPr lang="zh-CN" altLang="en-US"/>
              <a:t>给药方案（包括注射细胞）</a:t>
            </a:r>
            <a:endParaRPr lang="zh-CN" altLang="en-US"/>
          </a:p>
        </p:txBody>
      </p:sp>
      <p:sp>
        <p:nvSpPr>
          <p:cNvPr id="8" name="文本框 7"/>
          <p:cNvSpPr txBox="1"/>
          <p:nvPr/>
        </p:nvSpPr>
        <p:spPr>
          <a:xfrm>
            <a:off x="1979930" y="2693035"/>
            <a:ext cx="4572000" cy="368300"/>
          </a:xfrm>
          <a:prstGeom prst="rect">
            <a:avLst/>
          </a:prstGeom>
          <a:noFill/>
        </p:spPr>
        <p:txBody>
          <a:bodyPr wrap="square" rtlCol="0" anchor="t">
            <a:spAutoFit/>
          </a:bodyPr>
          <a:lstStyle/>
          <a:p>
            <a:r>
              <a:rPr lang="zh-CN" altLang="en-US"/>
              <a:t>标本采集方案</a:t>
            </a:r>
            <a:endParaRPr lang="zh-CN" altLang="en-US"/>
          </a:p>
        </p:txBody>
      </p:sp>
      <p:sp>
        <p:nvSpPr>
          <p:cNvPr id="9" name="文本框 8"/>
          <p:cNvSpPr txBox="1"/>
          <p:nvPr/>
        </p:nvSpPr>
        <p:spPr>
          <a:xfrm>
            <a:off x="1907540" y="3171825"/>
            <a:ext cx="4572000" cy="368300"/>
          </a:xfrm>
          <a:prstGeom prst="rect">
            <a:avLst/>
          </a:prstGeom>
          <a:noFill/>
        </p:spPr>
        <p:txBody>
          <a:bodyPr wrap="square" rtlCol="0" anchor="t">
            <a:spAutoFit/>
          </a:bodyPr>
          <a:lstStyle/>
          <a:p>
            <a:r>
              <a:rPr lang="zh-CN" altLang="en-US"/>
              <a:t> 手术操作描述</a:t>
            </a:r>
            <a:endParaRPr lang="zh-CN" altLang="en-US"/>
          </a:p>
        </p:txBody>
      </p:sp>
      <p:sp>
        <p:nvSpPr>
          <p:cNvPr id="10" name="文本框 9"/>
          <p:cNvSpPr txBox="1"/>
          <p:nvPr/>
        </p:nvSpPr>
        <p:spPr>
          <a:xfrm>
            <a:off x="1979930" y="3588385"/>
            <a:ext cx="4572000" cy="368300"/>
          </a:xfrm>
          <a:prstGeom prst="rect">
            <a:avLst/>
          </a:prstGeom>
          <a:noFill/>
        </p:spPr>
        <p:txBody>
          <a:bodyPr wrap="square" rtlCol="0" anchor="t">
            <a:spAutoFit/>
          </a:bodyPr>
          <a:lstStyle/>
          <a:p>
            <a:r>
              <a:rPr lang="zh-CN" altLang="en-US"/>
              <a:t>麻醉与镇痛</a:t>
            </a:r>
            <a:endParaRPr lang="zh-CN" altLang="en-US"/>
          </a:p>
        </p:txBody>
      </p:sp>
      <p:sp>
        <p:nvSpPr>
          <p:cNvPr id="11" name="文本框 10"/>
          <p:cNvSpPr txBox="1"/>
          <p:nvPr/>
        </p:nvSpPr>
        <p:spPr>
          <a:xfrm>
            <a:off x="1979930" y="4004945"/>
            <a:ext cx="4572000" cy="368300"/>
          </a:xfrm>
          <a:prstGeom prst="rect">
            <a:avLst/>
          </a:prstGeom>
          <a:noFill/>
        </p:spPr>
        <p:txBody>
          <a:bodyPr wrap="square" rtlCol="0" anchor="t">
            <a:spAutoFit/>
          </a:bodyPr>
          <a:lstStyle/>
          <a:p>
            <a:r>
              <a:rPr lang="zh-CN" altLang="en-US"/>
              <a:t>实验动物生命终结标准</a:t>
            </a:r>
            <a:endParaRPr lang="zh-CN" altLang="en-US"/>
          </a:p>
        </p:txBody>
      </p:sp>
      <p:sp>
        <p:nvSpPr>
          <p:cNvPr id="12" name="文本框 11"/>
          <p:cNvSpPr txBox="1"/>
          <p:nvPr/>
        </p:nvSpPr>
        <p:spPr>
          <a:xfrm>
            <a:off x="1979930" y="4365625"/>
            <a:ext cx="4572000" cy="368300"/>
          </a:xfrm>
          <a:prstGeom prst="rect">
            <a:avLst/>
          </a:prstGeom>
          <a:noFill/>
        </p:spPr>
        <p:txBody>
          <a:bodyPr wrap="square" rtlCol="0" anchor="t">
            <a:spAutoFit/>
          </a:bodyPr>
          <a:lstStyle/>
          <a:p>
            <a:r>
              <a:rPr lang="zh-CN" altLang="en-US"/>
              <a:t>动物安乐死方法</a:t>
            </a:r>
            <a:endParaRPr lang="zh-CN" altLang="en-US"/>
          </a:p>
        </p:txBody>
      </p:sp>
      <p:sp>
        <p:nvSpPr>
          <p:cNvPr id="13" name="文本框 12"/>
          <p:cNvSpPr txBox="1"/>
          <p:nvPr/>
        </p:nvSpPr>
        <p:spPr>
          <a:xfrm>
            <a:off x="1979930" y="4797425"/>
            <a:ext cx="4572000" cy="368300"/>
          </a:xfrm>
          <a:prstGeom prst="rect">
            <a:avLst/>
          </a:prstGeom>
          <a:noFill/>
        </p:spPr>
        <p:txBody>
          <a:bodyPr wrap="square" rtlCol="0" anchor="t">
            <a:spAutoFit/>
          </a:bodyPr>
          <a:lstStyle/>
          <a:p>
            <a:r>
              <a:rPr lang="zh-CN" altLang="en-US"/>
              <a:t>剩余动物的最终处理</a:t>
            </a:r>
            <a:endParaRPr lang="zh-CN" altLang="en-US"/>
          </a:p>
        </p:txBody>
      </p:sp>
      <p:sp>
        <p:nvSpPr>
          <p:cNvPr id="14" name="文本框 13"/>
          <p:cNvSpPr txBox="1"/>
          <p:nvPr/>
        </p:nvSpPr>
        <p:spPr>
          <a:xfrm>
            <a:off x="1979930" y="5229225"/>
            <a:ext cx="4572000" cy="368300"/>
          </a:xfrm>
          <a:prstGeom prst="rect">
            <a:avLst/>
          </a:prstGeom>
          <a:noFill/>
        </p:spPr>
        <p:txBody>
          <a:bodyPr wrap="square" rtlCol="0" anchor="t">
            <a:spAutoFit/>
          </a:bodyPr>
          <a:lstStyle/>
          <a:p>
            <a:r>
              <a:rPr lang="zh-CN" altLang="en-US"/>
              <a:t>动物尸体、组织、或体液的最终处理</a:t>
            </a:r>
            <a:endParaRPr lang="zh-CN" altLang="en-US"/>
          </a:p>
        </p:txBody>
      </p:sp>
      <p:sp>
        <p:nvSpPr>
          <p:cNvPr id="15" name="文本框 14"/>
          <p:cNvSpPr txBox="1"/>
          <p:nvPr/>
        </p:nvSpPr>
        <p:spPr>
          <a:xfrm>
            <a:off x="1907540" y="5629910"/>
            <a:ext cx="4572000" cy="368300"/>
          </a:xfrm>
          <a:prstGeom prst="rect">
            <a:avLst/>
          </a:prstGeom>
          <a:noFill/>
        </p:spPr>
        <p:txBody>
          <a:bodyPr wrap="square" rtlCol="0" anchor="t">
            <a:spAutoFit/>
          </a:bodyPr>
          <a:lstStyle/>
          <a:p>
            <a:r>
              <a:rPr lang="zh-CN" altLang="en-US"/>
              <a:t> 动物实验中使用的试剂</a:t>
            </a:r>
            <a:endParaRPr lang="zh-CN" altLang="en-US"/>
          </a:p>
        </p:txBody>
      </p:sp>
      <p:sp>
        <p:nvSpPr>
          <p:cNvPr id="16" name="文本框 15"/>
          <p:cNvSpPr txBox="1"/>
          <p:nvPr/>
        </p:nvSpPr>
        <p:spPr>
          <a:xfrm>
            <a:off x="1907540" y="6006465"/>
            <a:ext cx="6858635" cy="368300"/>
          </a:xfrm>
          <a:prstGeom prst="rect">
            <a:avLst/>
          </a:prstGeom>
          <a:noFill/>
        </p:spPr>
        <p:txBody>
          <a:bodyPr wrap="square" rtlCol="0" anchor="t">
            <a:spAutoFit/>
          </a:bodyPr>
          <a:lstStyle/>
          <a:p>
            <a:r>
              <a:rPr lang="zh-CN" altLang="en-US"/>
              <a:t>如对伦理审查有特殊要求，请说明(例如需要某一委员回避等)</a:t>
            </a:r>
            <a:endParaRPr lang="zh-CN" altLang="en-US"/>
          </a:p>
        </p:txBody>
      </p:sp>
      <p:sp>
        <p:nvSpPr>
          <p:cNvPr id="17" name="左大括号 16"/>
          <p:cNvSpPr/>
          <p:nvPr/>
        </p:nvSpPr>
        <p:spPr>
          <a:xfrm>
            <a:off x="1475740" y="1964690"/>
            <a:ext cx="360045" cy="427291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932" y="1874520"/>
            <a:ext cx="8353182" cy="1784395"/>
          </a:xfrm>
          <a:prstGeom prst="rect">
            <a:avLst/>
          </a:prstGeom>
        </p:spPr>
      </p:pic>
      <p:pic>
        <p:nvPicPr>
          <p:cNvPr id="15" name="图片 14"/>
          <p:cNvPicPr>
            <a:picLocks noChangeAspect="1"/>
          </p:cNvPicPr>
          <p:nvPr>
            <p:custDataLst>
              <p:tags r:id="rId2"/>
            </p:custDataLst>
          </p:nvPr>
        </p:nvPicPr>
        <p:blipFill>
          <a:blip r:embed="rId3"/>
          <a:srcRect l="13112" t="43605" r="21207" b="15594"/>
          <a:stretch>
            <a:fillRect/>
          </a:stretch>
        </p:blipFill>
        <p:spPr>
          <a:xfrm>
            <a:off x="0" y="3573145"/>
            <a:ext cx="8574405" cy="2996565"/>
          </a:xfrm>
          <a:prstGeom prst="rect">
            <a:avLst/>
          </a:prstGeom>
        </p:spPr>
      </p:pic>
      <p:sp>
        <p:nvSpPr>
          <p:cNvPr id="11" name="矩形 10"/>
          <p:cNvSpPr/>
          <p:nvPr/>
        </p:nvSpPr>
        <p:spPr>
          <a:xfrm>
            <a:off x="-73025" y="2060575"/>
            <a:ext cx="216535" cy="1441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custDataLst>
              <p:tags r:id="rId4"/>
            </p:custDataLst>
          </p:nvPr>
        </p:nvSpPr>
        <p:spPr>
          <a:xfrm>
            <a:off x="-89535" y="4411980"/>
            <a:ext cx="216535" cy="1441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custDataLst>
              <p:tags r:id="rId5"/>
            </p:custDataLst>
          </p:nvPr>
        </p:nvSpPr>
        <p:spPr>
          <a:xfrm>
            <a:off x="1691829" y="6020787"/>
            <a:ext cx="53540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6"/>
            </p:custDataLst>
          </p:nvPr>
        </p:nvSpPr>
        <p:spPr>
          <a:xfrm>
            <a:off x="178981" y="5949032"/>
            <a:ext cx="53540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p:custDataLst>
              <p:tags r:id="rId7"/>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
        <p:nvSpPr>
          <p:cNvPr id="16" name="圆角矩形 15"/>
          <p:cNvSpPr>
            <a:spLocks noChangeArrowheads="1"/>
          </p:cNvSpPr>
          <p:nvPr>
            <p:custDataLst>
              <p:tags r:id="rId8"/>
            </p:custDataLst>
          </p:nvPr>
        </p:nvSpPr>
        <p:spPr bwMode="auto">
          <a:xfrm>
            <a:off x="323215" y="2420620"/>
            <a:ext cx="7196455" cy="504190"/>
          </a:xfrm>
          <a:prstGeom prst="roundRect">
            <a:avLst>
              <a:gd name="adj" fmla="val 0"/>
            </a:avLst>
          </a:prstGeom>
          <a:noFill/>
          <a:ln w="9525" algn="ctr">
            <a:solidFill>
              <a:srgbClr val="FF0000"/>
            </a:solidFill>
            <a:round/>
          </a:ln>
        </p:spPr>
        <p:txBody>
          <a:bodyPr wrap="none" anchor="ctr"/>
          <a:lstStyle/>
          <a:p>
            <a:r>
              <a:rPr lang="zh-CN" altLang="en-US" dirty="0">
                <a:solidFill>
                  <a:schemeClr val="tx1"/>
                </a:solidFill>
                <a:latin typeface="华文行楷" panose="02010800040101010101" pitchFamily="2" charset="-122"/>
                <a:ea typeface="华文行楷" panose="02010800040101010101" pitchFamily="2" charset="-122"/>
              </a:rPr>
              <a:t>要填写动物实验观察指标，提</a:t>
            </a:r>
            <a:r>
              <a:rPr lang="en-US" altLang="zh-CN" dirty="0">
                <a:solidFill>
                  <a:schemeClr val="tx1"/>
                </a:solidFill>
                <a:latin typeface="华文行楷" panose="02010800040101010101" pitchFamily="2" charset="-122"/>
                <a:ea typeface="华文行楷" panose="02010800040101010101" pitchFamily="2" charset="-122"/>
              </a:rPr>
              <a:t>DNA\RNA\</a:t>
            </a:r>
            <a:r>
              <a:rPr lang="zh-CN" altLang="en-US" dirty="0">
                <a:solidFill>
                  <a:schemeClr val="tx1"/>
                </a:solidFill>
                <a:latin typeface="华文行楷" panose="02010800040101010101" pitchFamily="2" charset="-122"/>
                <a:ea typeface="华文行楷" panose="02010800040101010101" pitchFamily="2" charset="-122"/>
              </a:rPr>
              <a:t>蛋白是实验室操作，不要填写</a:t>
            </a:r>
            <a:endParaRPr lang="zh-CN" altLang="en-US" dirty="0">
              <a:solidFill>
                <a:schemeClr val="tx1"/>
              </a:solidFill>
              <a:latin typeface="华文行楷" panose="02010800040101010101" pitchFamily="2" charset="-122"/>
              <a:ea typeface="华文行楷" panose="020108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srcRect l="13875" t="41541" r="21872" b="18223"/>
          <a:stretch>
            <a:fillRect/>
          </a:stretch>
        </p:blipFill>
        <p:spPr>
          <a:xfrm>
            <a:off x="107315" y="1557020"/>
            <a:ext cx="8959215" cy="3155950"/>
          </a:xfrm>
          <a:prstGeom prst="rect">
            <a:avLst/>
          </a:prstGeom>
        </p:spPr>
      </p:pic>
      <p:sp>
        <p:nvSpPr>
          <p:cNvPr id="9" name="圆角矩形 8"/>
          <p:cNvSpPr>
            <a:spLocks noChangeArrowheads="1"/>
          </p:cNvSpPr>
          <p:nvPr>
            <p:custDataLst>
              <p:tags r:id="rId3"/>
            </p:custDataLst>
          </p:nvPr>
        </p:nvSpPr>
        <p:spPr bwMode="auto">
          <a:xfrm>
            <a:off x="3348327" y="2997333"/>
            <a:ext cx="1624601" cy="430313"/>
          </a:xfrm>
          <a:prstGeom prst="roundRect">
            <a:avLst>
              <a:gd name="adj" fmla="val 0"/>
            </a:avLst>
          </a:prstGeom>
          <a:noFill/>
          <a:ln w="9525" algn="ctr">
            <a:solidFill>
              <a:srgbClr val="FF0000"/>
            </a:solidFill>
            <a:round/>
          </a:ln>
        </p:spPr>
        <p:txBody>
          <a:bodyPr wrap="none" anchor="ctr"/>
          <a:lstStyle/>
          <a:p>
            <a:r>
              <a:rPr lang="zh-CN" altLang="en-US" b="1" dirty="0">
                <a:solidFill>
                  <a:srgbClr val="FF0000"/>
                </a:solidFill>
                <a:latin typeface="华文行楷" panose="02010800040101010101" pitchFamily="2" charset="-122"/>
                <a:ea typeface="华文行楷" panose="02010800040101010101" pitchFamily="2" charset="-122"/>
              </a:rPr>
              <a:t>        </a:t>
            </a:r>
            <a:r>
              <a:rPr lang="zh-CN" altLang="en-US" b="1" dirty="0">
                <a:solidFill>
                  <a:schemeClr val="tx1"/>
                </a:solidFill>
                <a:latin typeface="华文行楷" panose="02010800040101010101" pitchFamily="2" charset="-122"/>
                <a:ea typeface="华文行楷" panose="02010800040101010101" pitchFamily="2" charset="-122"/>
              </a:rPr>
              <a:t>非</a:t>
            </a:r>
            <a:r>
              <a:rPr lang="zh-CN" altLang="en-US" dirty="0">
                <a:solidFill>
                  <a:schemeClr val="tx1"/>
                </a:solidFill>
                <a:latin typeface="华文行楷" panose="02010800040101010101" pitchFamily="2" charset="-122"/>
                <a:ea typeface="华文行楷" panose="02010800040101010101" pitchFamily="2" charset="-122"/>
              </a:rPr>
              <a:t>：</a:t>
            </a:r>
            <a:r>
              <a:rPr lang="en-US" altLang="zh-CN" dirty="0">
                <a:solidFill>
                  <a:schemeClr val="tx1"/>
                </a:solidFill>
                <a:latin typeface="华文行楷" panose="02010800040101010101" pitchFamily="2" charset="-122"/>
                <a:ea typeface="华文行楷" panose="02010800040101010101" pitchFamily="2" charset="-122"/>
              </a:rPr>
              <a:t>60</a:t>
            </a:r>
            <a:r>
              <a:rPr lang="zh-CN" altLang="en-US" dirty="0">
                <a:solidFill>
                  <a:schemeClr val="tx1"/>
                </a:solidFill>
                <a:latin typeface="华文行楷" panose="02010800040101010101" pitchFamily="2" charset="-122"/>
                <a:ea typeface="华文行楷" panose="02010800040101010101" pitchFamily="2" charset="-122"/>
              </a:rPr>
              <a:t>只</a:t>
            </a:r>
            <a:endParaRPr lang="zh-CN" altLang="en-US" dirty="0">
              <a:solidFill>
                <a:schemeClr val="tx1"/>
              </a:solidFill>
              <a:latin typeface="华文行楷" panose="02010800040101010101" pitchFamily="2" charset="-122"/>
              <a:ea typeface="华文行楷" panose="02010800040101010101" pitchFamily="2" charset="-122"/>
            </a:endParaRPr>
          </a:p>
        </p:txBody>
      </p:sp>
      <p:sp>
        <p:nvSpPr>
          <p:cNvPr id="8" name="圆角矩形 7"/>
          <p:cNvSpPr>
            <a:spLocks noChangeArrowheads="1"/>
          </p:cNvSpPr>
          <p:nvPr>
            <p:custDataLst>
              <p:tags r:id="rId4"/>
            </p:custDataLst>
          </p:nvPr>
        </p:nvSpPr>
        <p:spPr bwMode="auto">
          <a:xfrm>
            <a:off x="1619672" y="1444776"/>
            <a:ext cx="3384376" cy="328040"/>
          </a:xfrm>
          <a:prstGeom prst="roundRect">
            <a:avLst>
              <a:gd name="adj" fmla="val 0"/>
            </a:avLst>
          </a:prstGeom>
          <a:noFill/>
          <a:ln w="9525" algn="ctr">
            <a:solidFill>
              <a:srgbClr val="FF0000"/>
            </a:solidFill>
            <a:round/>
          </a:ln>
        </p:spPr>
        <p:txBody>
          <a:bodyPr wrap="none" anchor="ctr"/>
          <a:lstStyle/>
          <a:p>
            <a:r>
              <a:rPr lang="zh-CN" altLang="en-US">
                <a:solidFill>
                  <a:schemeClr val="tx1"/>
                </a:solidFill>
                <a:latin typeface="华文行楷" panose="02010800040101010101" pitchFamily="2" charset="-122"/>
                <a:ea typeface="华文行楷" panose="02010800040101010101" pitchFamily="2" charset="-122"/>
              </a:rPr>
              <a:t>指</a:t>
            </a:r>
            <a:r>
              <a:rPr lang="zh-CN" altLang="en-US" dirty="0">
                <a:solidFill>
                  <a:schemeClr val="tx1"/>
                </a:solidFill>
                <a:latin typeface="华文行楷" panose="02010800040101010101" pitchFamily="2" charset="-122"/>
                <a:ea typeface="华文行楷" panose="02010800040101010101" pitchFamily="2" charset="-122"/>
              </a:rPr>
              <a:t>单只动物，</a:t>
            </a:r>
            <a:r>
              <a:rPr lang="zh-CN" altLang="en-US" b="1" dirty="0">
                <a:solidFill>
                  <a:schemeClr val="tx1"/>
                </a:solidFill>
                <a:latin typeface="华文行楷" panose="02010800040101010101" pitchFamily="2" charset="-122"/>
                <a:ea typeface="华文行楷" panose="02010800040101010101" pitchFamily="2" charset="-122"/>
              </a:rPr>
              <a:t>非</a:t>
            </a:r>
            <a:r>
              <a:rPr lang="zh-CN" altLang="en-US" dirty="0">
                <a:solidFill>
                  <a:schemeClr val="tx1"/>
                </a:solidFill>
                <a:latin typeface="华文行楷" panose="02010800040101010101" pitchFamily="2" charset="-122"/>
                <a:ea typeface="华文行楷" panose="02010800040101010101" pitchFamily="2" charset="-122"/>
              </a:rPr>
              <a:t>所有动物</a:t>
            </a:r>
            <a:endParaRPr lang="zh-CN" altLang="en-US" dirty="0">
              <a:solidFill>
                <a:schemeClr val="tx1"/>
              </a:solidFill>
              <a:latin typeface="华文行楷" panose="02010800040101010101" pitchFamily="2" charset="-122"/>
              <a:ea typeface="华文行楷" panose="02010800040101010101" pitchFamily="2" charset="-122"/>
            </a:endParaRPr>
          </a:p>
        </p:txBody>
      </p:sp>
      <p:sp>
        <p:nvSpPr>
          <p:cNvPr id="3" name="标题 2"/>
          <p:cNvSpPr>
            <a:spLocks noGrp="1"/>
          </p:cNvSpPr>
          <p:nvPr>
            <p:ph type="title"/>
            <p:custDataLst>
              <p:tags r:id="rId5"/>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143169"/>
            <a:ext cx="8229600" cy="1077218"/>
          </a:xfrm>
          <a:prstGeom prst="rect">
            <a:avLst/>
          </a:prstGeom>
        </p:spPr>
        <p:txBody>
          <a:bodyPr wrap="square">
            <a:spAutoFit/>
          </a:bodyPr>
          <a:lstStyle/>
          <a:p>
            <a:r>
              <a:rPr lang="en-US" altLang="zh-CN" b="1" dirty="0">
                <a:latin typeface="黑体" panose="02010609060101010101" pitchFamily="49" charset="-122"/>
                <a:ea typeface="黑体" panose="02010609060101010101" pitchFamily="49" charset="-122"/>
              </a:rPr>
              <a:t>2010</a:t>
            </a:r>
            <a:r>
              <a:rPr lang="zh-CN" altLang="en-US" b="1" dirty="0">
                <a:latin typeface="黑体" panose="02010609060101010101" pitchFamily="49" charset="-122"/>
                <a:ea typeface="黑体" panose="02010609060101010101" pitchFamily="49" charset="-122"/>
              </a:rPr>
              <a:t>年</a:t>
            </a:r>
            <a:r>
              <a:rPr lang="en-US" altLang="zh-CN" b="1" dirty="0">
                <a:latin typeface="黑体" panose="02010609060101010101" pitchFamily="49" charset="-122"/>
                <a:ea typeface="黑体" panose="02010609060101010101" pitchFamily="49" charset="-122"/>
              </a:rPr>
              <a:t>12</a:t>
            </a:r>
            <a:r>
              <a:rPr lang="zh-CN" altLang="en-US" b="1" dirty="0">
                <a:latin typeface="黑体" panose="02010609060101010101" pitchFamily="49" charset="-122"/>
                <a:ea typeface="黑体" panose="02010609060101010101" pitchFamily="49" charset="-122"/>
              </a:rPr>
              <a:t>月东北某高校发生实验室羊传染人布鲁氏杆菌病事件</a:t>
            </a:r>
            <a:endParaRPr lang="zh-CN" altLang="en-US" b="1" dirty="0">
              <a:latin typeface="黑体" panose="02010609060101010101" pitchFamily="49" charset="-122"/>
              <a:ea typeface="黑体" panose="02010609060101010101" pitchFamily="49" charset="-122"/>
            </a:endParaRPr>
          </a:p>
        </p:txBody>
      </p:sp>
      <p:sp>
        <p:nvSpPr>
          <p:cNvPr id="2" name="内容占位符 1"/>
          <p:cNvSpPr>
            <a:spLocks noGrp="1"/>
          </p:cNvSpPr>
          <p:nvPr>
            <p:ph sz="quarter" idx="1"/>
          </p:nvPr>
        </p:nvSpPr>
        <p:spPr>
          <a:xfrm>
            <a:off x="500034" y="1628800"/>
            <a:ext cx="8143932" cy="4872034"/>
          </a:xfrm>
        </p:spPr>
        <p:txBody>
          <a:bodyPr>
            <a:noAutofit/>
          </a:bodyPr>
          <a:lstStyle/>
          <a:p>
            <a:pPr>
              <a:buNone/>
            </a:pPr>
            <a:r>
              <a:rPr lang="zh-CN" altLang="en-US" sz="2000" b="1" dirty="0">
                <a:latin typeface="+mn-ea"/>
              </a:rPr>
              <a:t>事件</a:t>
            </a:r>
            <a:r>
              <a:rPr lang="zh-CN" altLang="en-US" sz="2000" dirty="0">
                <a:latin typeface="+mn-ea"/>
              </a:rPr>
              <a:t>：布鲁氏杆菌病事件</a:t>
            </a:r>
            <a:endParaRPr lang="en-US" altLang="zh-CN" sz="2000" dirty="0">
              <a:latin typeface="+mn-ea"/>
            </a:endParaRPr>
          </a:p>
          <a:p>
            <a:pPr>
              <a:buNone/>
            </a:pPr>
            <a:r>
              <a:rPr lang="zh-CN" altLang="en-US" sz="2000" b="1" dirty="0">
                <a:latin typeface="+mn-ea"/>
              </a:rPr>
              <a:t>传播途径</a:t>
            </a:r>
            <a:r>
              <a:rPr lang="zh-CN" altLang="en-US" sz="2000" dirty="0">
                <a:latin typeface="+mn-ea"/>
              </a:rPr>
              <a:t>：经皮肤粘膜接触感染，经消化道感染，经呼吸道感染。</a:t>
            </a:r>
            <a:endParaRPr lang="en-US" altLang="zh-CN" sz="2000" dirty="0">
              <a:latin typeface="+mn-ea"/>
            </a:endParaRPr>
          </a:p>
          <a:p>
            <a:pPr>
              <a:buNone/>
            </a:pPr>
            <a:r>
              <a:rPr lang="zh-CN" altLang="en-US" sz="2000" b="1" dirty="0">
                <a:latin typeface="+mn-ea"/>
              </a:rPr>
              <a:t>事件经过</a:t>
            </a:r>
            <a:r>
              <a:rPr lang="zh-CN" altLang="en-US" sz="2000" dirty="0">
                <a:latin typeface="+mn-ea"/>
              </a:rPr>
              <a:t>：</a:t>
            </a:r>
            <a:endParaRPr lang="en-US" altLang="zh-CN" sz="2000" dirty="0">
              <a:latin typeface="+mn-ea"/>
            </a:endParaRPr>
          </a:p>
          <a:p>
            <a:r>
              <a:rPr lang="zh-CN" altLang="en-US" sz="2000" dirty="0">
                <a:latin typeface="+mn-ea"/>
              </a:rPr>
              <a:t>没有主动提供</a:t>
            </a:r>
            <a:r>
              <a:rPr lang="zh-CN" altLang="en-US" sz="2000" u="sng" dirty="0">
                <a:solidFill>
                  <a:srgbClr val="FF0000"/>
                </a:solidFill>
                <a:latin typeface="+mn-ea"/>
              </a:rPr>
              <a:t>检验检疫报告</a:t>
            </a:r>
            <a:r>
              <a:rPr lang="zh-CN" altLang="en-US" sz="2000" dirty="0">
                <a:latin typeface="+mn-ea"/>
              </a:rPr>
              <a:t>。</a:t>
            </a:r>
            <a:endParaRPr lang="en-US" altLang="zh-CN" sz="2000" dirty="0">
              <a:latin typeface="+mn-ea"/>
            </a:endParaRPr>
          </a:p>
          <a:p>
            <a:r>
              <a:rPr lang="zh-CN" altLang="en-US" sz="2000" dirty="0">
                <a:latin typeface="+mn-ea"/>
              </a:rPr>
              <a:t>学校没有</a:t>
            </a:r>
            <a:r>
              <a:rPr lang="zh-CN" altLang="en-US" sz="2000" u="sng" dirty="0">
                <a:solidFill>
                  <a:srgbClr val="FF0000"/>
                </a:solidFill>
                <a:latin typeface="+mn-ea"/>
              </a:rPr>
              <a:t>隔离</a:t>
            </a:r>
            <a:r>
              <a:rPr lang="en-US" altLang="zh-CN" sz="2000" dirty="0">
                <a:latin typeface="+mn-ea"/>
              </a:rPr>
              <a:t>7</a:t>
            </a:r>
            <a:r>
              <a:rPr lang="zh-CN" altLang="en-US" sz="2000" dirty="0">
                <a:latin typeface="+mn-ea"/>
              </a:rPr>
              <a:t>日。 </a:t>
            </a:r>
            <a:endParaRPr lang="en-US" altLang="zh-CN" sz="2000" dirty="0">
              <a:latin typeface="+mn-ea"/>
            </a:endParaRPr>
          </a:p>
          <a:p>
            <a:r>
              <a:rPr lang="zh-CN" altLang="en-US" sz="2000" dirty="0">
                <a:latin typeface="+mn-ea"/>
              </a:rPr>
              <a:t>在进入实验室时，一些人并未</a:t>
            </a:r>
            <a:r>
              <a:rPr lang="zh-CN" altLang="en-US" sz="2000" u="sng" dirty="0">
                <a:solidFill>
                  <a:srgbClr val="FF0000"/>
                </a:solidFill>
                <a:latin typeface="+mn-ea"/>
              </a:rPr>
              <a:t>戴手套、戴口罩</a:t>
            </a:r>
            <a:r>
              <a:rPr lang="zh-CN" altLang="en-US" sz="2000" dirty="0">
                <a:latin typeface="+mn-ea"/>
              </a:rPr>
              <a:t>。</a:t>
            </a:r>
            <a:endParaRPr lang="en-US" altLang="zh-CN" sz="2000" dirty="0">
              <a:latin typeface="+mn-ea"/>
            </a:endParaRPr>
          </a:p>
          <a:p>
            <a:r>
              <a:rPr lang="zh-CN" altLang="en-US" sz="2000" dirty="0">
                <a:latin typeface="+mn-ea"/>
              </a:rPr>
              <a:t>实验结束时，没有</a:t>
            </a:r>
            <a:r>
              <a:rPr lang="zh-CN" altLang="en-US" sz="2000" u="sng" dirty="0">
                <a:solidFill>
                  <a:srgbClr val="FF0000"/>
                </a:solidFill>
                <a:latin typeface="+mn-ea"/>
              </a:rPr>
              <a:t>消毒液洗手</a:t>
            </a:r>
            <a:r>
              <a:rPr lang="zh-CN" altLang="en-US" sz="2000" dirty="0">
                <a:latin typeface="+mn-ea"/>
              </a:rPr>
              <a:t>。</a:t>
            </a:r>
            <a:endParaRPr lang="en-US" altLang="zh-CN" sz="2000" dirty="0">
              <a:latin typeface="+mn-ea"/>
            </a:endParaRPr>
          </a:p>
          <a:p>
            <a:endParaRPr lang="en-US" altLang="zh-CN" sz="2000" dirty="0">
              <a:latin typeface="+mn-ea"/>
            </a:endParaRPr>
          </a:p>
          <a:p>
            <a:endParaRPr lang="en-US" altLang="zh-CN" sz="2000" dirty="0">
              <a:latin typeface="+mn-ea"/>
            </a:endParaRPr>
          </a:p>
          <a:p>
            <a:r>
              <a:rPr lang="zh-CN" altLang="en-US" sz="2000" dirty="0">
                <a:latin typeface="+mn-ea"/>
              </a:rPr>
              <a:t>总共</a:t>
            </a:r>
            <a:r>
              <a:rPr lang="en-US" altLang="zh-CN" sz="2000" dirty="0">
                <a:latin typeface="+mn-ea"/>
              </a:rPr>
              <a:t>28</a:t>
            </a:r>
            <a:r>
              <a:rPr lang="zh-CN" altLang="en-US" sz="2000" dirty="0">
                <a:latin typeface="+mn-ea"/>
              </a:rPr>
              <a:t>名师生被感染。</a:t>
            </a:r>
            <a:endParaRPr lang="en-US" altLang="zh-CN" sz="2000" dirty="0">
              <a:latin typeface="+mn-ea"/>
            </a:endParaRPr>
          </a:p>
          <a:p>
            <a:pPr>
              <a:buNone/>
            </a:pPr>
            <a:endParaRPr lang="zh-CN" altLang="en-US" sz="2000" dirty="0">
              <a:latin typeface="+mn-ea"/>
            </a:endParaRPr>
          </a:p>
        </p:txBody>
      </p:sp>
      <p:pic>
        <p:nvPicPr>
          <p:cNvPr id="5" name="图片 4" descr="t0161844ff27e39cd6c.jpg"/>
          <p:cNvPicPr>
            <a:picLocks noChangeAspect="1"/>
          </p:cNvPicPr>
          <p:nvPr/>
        </p:nvPicPr>
        <p:blipFill>
          <a:blip r:embed="rId1" cstate="print"/>
          <a:stretch>
            <a:fillRect/>
          </a:stretch>
        </p:blipFill>
        <p:spPr>
          <a:xfrm>
            <a:off x="6839744" y="2348880"/>
            <a:ext cx="2304256" cy="177250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内容占位符 15"/>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0" y="1503307"/>
            <a:ext cx="8977862" cy="2870969"/>
          </a:xfrm>
        </p:spPr>
      </p:pic>
      <p:sp>
        <p:nvSpPr>
          <p:cNvPr id="8" name="矩形 4"/>
          <p:cNvSpPr>
            <a:spLocks noChangeArrowheads="1"/>
          </p:cNvSpPr>
          <p:nvPr>
            <p:custDataLst>
              <p:tags r:id="rId2"/>
            </p:custDataLst>
          </p:nvPr>
        </p:nvSpPr>
        <p:spPr bwMode="auto">
          <a:xfrm>
            <a:off x="3635896" y="3356992"/>
            <a:ext cx="1872208"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手术或取材地点</a:t>
            </a:r>
            <a:endParaRPr lang="zh-CN" altLang="en-US" dirty="0">
              <a:latin typeface="华文行楷" panose="02010800040101010101" pitchFamily="2" charset="-122"/>
              <a:ea typeface="华文行楷" panose="02010800040101010101" pitchFamily="2" charset="-122"/>
            </a:endParaRPr>
          </a:p>
        </p:txBody>
      </p:sp>
      <p:sp>
        <p:nvSpPr>
          <p:cNvPr id="9" name="矩形 4"/>
          <p:cNvSpPr>
            <a:spLocks noChangeArrowheads="1"/>
          </p:cNvSpPr>
          <p:nvPr>
            <p:custDataLst>
              <p:tags r:id="rId3"/>
            </p:custDataLst>
          </p:nvPr>
        </p:nvSpPr>
        <p:spPr bwMode="auto">
          <a:xfrm>
            <a:off x="827584" y="3356992"/>
            <a:ext cx="1643201"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通过哪些培训</a:t>
            </a:r>
            <a:endParaRPr lang="zh-CN" altLang="en-US" dirty="0">
              <a:latin typeface="华文行楷" panose="02010800040101010101" pitchFamily="2" charset="-122"/>
              <a:ea typeface="华文行楷" panose="02010800040101010101" pitchFamily="2" charset="-122"/>
            </a:endParaRPr>
          </a:p>
        </p:txBody>
      </p:sp>
      <p:sp>
        <p:nvSpPr>
          <p:cNvPr id="10" name="矩形 4"/>
          <p:cNvSpPr>
            <a:spLocks noChangeArrowheads="1"/>
          </p:cNvSpPr>
          <p:nvPr>
            <p:custDataLst>
              <p:tags r:id="rId4"/>
            </p:custDataLst>
          </p:nvPr>
        </p:nvSpPr>
        <p:spPr bwMode="auto">
          <a:xfrm>
            <a:off x="2995499" y="4448260"/>
            <a:ext cx="1072446" cy="528955"/>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腹腔注射</a:t>
            </a:r>
            <a:endParaRPr lang="zh-CN" altLang="en-US" dirty="0">
              <a:latin typeface="华文行楷" panose="02010800040101010101" pitchFamily="2" charset="-122"/>
              <a:ea typeface="华文行楷" panose="02010800040101010101" pitchFamily="2" charset="-122"/>
            </a:endParaRPr>
          </a:p>
          <a:p>
            <a:r>
              <a:rPr lang="zh-CN" altLang="en-US" dirty="0">
                <a:latin typeface="华文行楷" panose="02010800040101010101" pitchFamily="2" charset="-122"/>
                <a:ea typeface="华文行楷" panose="02010800040101010101" pitchFamily="2" charset="-122"/>
              </a:rPr>
              <a:t>细胞等</a:t>
            </a:r>
            <a:endParaRPr lang="zh-CN" altLang="en-US" dirty="0">
              <a:latin typeface="华文行楷" panose="02010800040101010101" pitchFamily="2" charset="-122"/>
              <a:ea typeface="华文行楷" panose="02010800040101010101" pitchFamily="2" charset="-122"/>
            </a:endParaRPr>
          </a:p>
        </p:txBody>
      </p:sp>
      <p:sp>
        <p:nvSpPr>
          <p:cNvPr id="12" name="矩形 4"/>
          <p:cNvSpPr>
            <a:spLocks noChangeArrowheads="1"/>
          </p:cNvSpPr>
          <p:nvPr>
            <p:custDataLst>
              <p:tags r:id="rId5"/>
            </p:custDataLst>
          </p:nvPr>
        </p:nvSpPr>
        <p:spPr bwMode="auto">
          <a:xfrm>
            <a:off x="4211960" y="4459055"/>
            <a:ext cx="1080120" cy="50673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开胸开颅</a:t>
            </a:r>
            <a:endParaRPr lang="zh-CN" altLang="en-US" dirty="0">
              <a:latin typeface="华文行楷" panose="02010800040101010101" pitchFamily="2" charset="-122"/>
              <a:ea typeface="华文行楷" panose="02010800040101010101" pitchFamily="2" charset="-122"/>
            </a:endParaRPr>
          </a:p>
          <a:p>
            <a:r>
              <a:rPr lang="zh-CN" altLang="en-US" dirty="0">
                <a:latin typeface="华文行楷" panose="02010800040101010101" pitchFamily="2" charset="-122"/>
                <a:ea typeface="华文行楷" panose="02010800040101010101" pitchFamily="2" charset="-122"/>
              </a:rPr>
              <a:t>等手术</a:t>
            </a:r>
            <a:endParaRPr lang="zh-CN" altLang="en-US" dirty="0">
              <a:latin typeface="华文行楷" panose="02010800040101010101" pitchFamily="2" charset="-122"/>
              <a:ea typeface="华文行楷" panose="02010800040101010101" pitchFamily="2" charset="-122"/>
            </a:endParaRPr>
          </a:p>
        </p:txBody>
      </p:sp>
      <p:sp>
        <p:nvSpPr>
          <p:cNvPr id="13" name="矩形 4"/>
          <p:cNvSpPr>
            <a:spLocks noChangeArrowheads="1"/>
          </p:cNvSpPr>
          <p:nvPr>
            <p:custDataLst>
              <p:tags r:id="rId6"/>
            </p:custDataLst>
          </p:nvPr>
        </p:nvSpPr>
        <p:spPr bwMode="auto">
          <a:xfrm>
            <a:off x="5457774" y="4451435"/>
            <a:ext cx="1261110" cy="520065"/>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死亡为终点</a:t>
            </a:r>
            <a:endParaRPr lang="zh-CN" altLang="en-US" dirty="0">
              <a:latin typeface="华文行楷" panose="02010800040101010101" pitchFamily="2" charset="-122"/>
              <a:ea typeface="华文行楷" panose="02010800040101010101" pitchFamily="2" charset="-122"/>
            </a:endParaRPr>
          </a:p>
          <a:p>
            <a:r>
              <a:rPr lang="zh-CN" altLang="en-US" dirty="0">
                <a:latin typeface="华文行楷" panose="02010800040101010101" pitchFamily="2" charset="-122"/>
                <a:ea typeface="华文行楷" panose="02010800040101010101" pitchFamily="2" charset="-122"/>
              </a:rPr>
              <a:t>毒性实验等</a:t>
            </a:r>
            <a:endParaRPr lang="zh-CN" altLang="en-US" dirty="0">
              <a:latin typeface="华文行楷" panose="02010800040101010101" pitchFamily="2" charset="-122"/>
              <a:ea typeface="华文行楷" panose="02010800040101010101" pitchFamily="2" charset="-122"/>
            </a:endParaRPr>
          </a:p>
        </p:txBody>
      </p:sp>
      <p:sp>
        <p:nvSpPr>
          <p:cNvPr id="14" name="矩形 4"/>
          <p:cNvSpPr>
            <a:spLocks noChangeArrowheads="1"/>
          </p:cNvSpPr>
          <p:nvPr>
            <p:custDataLst>
              <p:tags r:id="rId7"/>
            </p:custDataLst>
          </p:nvPr>
        </p:nvSpPr>
        <p:spPr bwMode="auto">
          <a:xfrm>
            <a:off x="1763688" y="4446121"/>
            <a:ext cx="936104" cy="528955"/>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代繁等</a:t>
            </a:r>
            <a:endParaRPr lang="zh-CN" altLang="en-US" dirty="0">
              <a:latin typeface="华文行楷" panose="02010800040101010101" pitchFamily="2" charset="-122"/>
              <a:ea typeface="华文行楷" panose="02010800040101010101" pitchFamily="2" charset="-122"/>
            </a:endParaRPr>
          </a:p>
        </p:txBody>
      </p:sp>
      <p:sp>
        <p:nvSpPr>
          <p:cNvPr id="3" name="标题 2"/>
          <p:cNvSpPr>
            <a:spLocks noGrp="1"/>
          </p:cNvSpPr>
          <p:nvPr>
            <p:ph type="title"/>
            <p:custDataLst>
              <p:tags r:id="rId8"/>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sz="quarter" idx="1"/>
            <p:custDataLst>
              <p:tags r:id="rId1"/>
            </p:custDataLst>
          </p:nvPr>
        </p:nvPicPr>
        <p:blipFill>
          <a:blip r:embed="rId2"/>
          <a:srcRect l="13404" t="37486" r="33442" b="44901"/>
          <a:stretch>
            <a:fillRect/>
          </a:stretch>
        </p:blipFill>
        <p:spPr>
          <a:xfrm>
            <a:off x="-36195" y="1557020"/>
            <a:ext cx="8959215" cy="1670050"/>
          </a:xfrm>
          <a:prstGeom prst="rect">
            <a:avLst/>
          </a:prstGeom>
        </p:spPr>
      </p:pic>
      <p:sp>
        <p:nvSpPr>
          <p:cNvPr id="7" name="矩形 6"/>
          <p:cNvSpPr/>
          <p:nvPr>
            <p:custDataLst>
              <p:tags r:id="rId3"/>
            </p:custDataLst>
          </p:nvPr>
        </p:nvSpPr>
        <p:spPr>
          <a:xfrm>
            <a:off x="284052" y="2277075"/>
            <a:ext cx="267703"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a:spLocks noChangeArrowheads="1"/>
          </p:cNvSpPr>
          <p:nvPr>
            <p:custDataLst>
              <p:tags r:id="rId4"/>
            </p:custDataLst>
          </p:nvPr>
        </p:nvSpPr>
        <p:spPr bwMode="auto">
          <a:xfrm>
            <a:off x="1187450" y="3213100"/>
            <a:ext cx="6228080" cy="849630"/>
          </a:xfrm>
          <a:prstGeom prst="rect">
            <a:avLst/>
          </a:prstGeom>
          <a:noFill/>
          <a:ln w="9525" algn="ctr">
            <a:solidFill>
              <a:srgbClr val="FF0000"/>
            </a:solidFill>
            <a:round/>
          </a:ln>
        </p:spPr>
        <p:txBody>
          <a:bodyPr wrap="none" anchor="ctr"/>
          <a:lstStyle/>
          <a:p>
            <a:r>
              <a:rPr lang="zh-CN" altLang="zh-CN">
                <a:latin typeface="华文行楷" panose="02010800040101010101" pitchFamily="2" charset="-122"/>
                <a:ea typeface="华文行楷" panose="02010800040101010101" pitchFamily="2" charset="-122"/>
              </a:rPr>
              <a:t>现在一般认为水合氯醛只有催眠作用而无麻醉镇痛作用</a:t>
            </a:r>
            <a:endParaRPr lang="en-US" altLang="zh-CN">
              <a:latin typeface="华文行楷" panose="02010800040101010101" pitchFamily="2" charset="-122"/>
              <a:ea typeface="华文行楷" panose="02010800040101010101" pitchFamily="2" charset="-122"/>
            </a:endParaRPr>
          </a:p>
          <a:p>
            <a:r>
              <a:rPr lang="zh-CN" altLang="zh-CN">
                <a:latin typeface="华文行楷" panose="02010800040101010101" pitchFamily="2" charset="-122"/>
                <a:ea typeface="华文行楷" panose="02010800040101010101" pitchFamily="2" charset="-122"/>
              </a:rPr>
              <a:t>使用水合氯醛作为麻醉和镇痛不符合动物伦理福利，</a:t>
            </a:r>
            <a:endParaRPr lang="en-US" altLang="zh-CN">
              <a:latin typeface="华文行楷" panose="02010800040101010101" pitchFamily="2" charset="-122"/>
              <a:ea typeface="华文行楷" panose="02010800040101010101" pitchFamily="2" charset="-122"/>
            </a:endParaRPr>
          </a:p>
          <a:p>
            <a:r>
              <a:rPr lang="zh-CN" altLang="zh-CN">
                <a:latin typeface="华文行楷" panose="02010800040101010101" pitchFamily="2" charset="-122"/>
                <a:ea typeface="华文行楷" panose="02010800040101010101" pitchFamily="2" charset="-122"/>
              </a:rPr>
              <a:t>研究论文可能因此而被国际期刊拒稿，请选择合适的麻醉剂。</a:t>
            </a:r>
            <a:endParaRPr lang="zh-CN" altLang="en-US" dirty="0">
              <a:latin typeface="华文行楷" panose="02010800040101010101" pitchFamily="2" charset="-122"/>
              <a:ea typeface="华文行楷" panose="02010800040101010101" pitchFamily="2" charset="-122"/>
            </a:endParaRPr>
          </a:p>
        </p:txBody>
      </p:sp>
      <p:sp>
        <p:nvSpPr>
          <p:cNvPr id="10" name="标题 9"/>
          <p:cNvSpPr>
            <a:spLocks noGrp="1"/>
          </p:cNvSpPr>
          <p:nvPr>
            <p:ph type="title"/>
            <p:custDataLst>
              <p:tags r:id="rId5"/>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0" y="1568457"/>
            <a:ext cx="9009744" cy="3023856"/>
          </a:xfrm>
        </p:spPr>
      </p:pic>
      <p:sp>
        <p:nvSpPr>
          <p:cNvPr id="7" name="矩形 4"/>
          <p:cNvSpPr>
            <a:spLocks noChangeArrowheads="1"/>
          </p:cNvSpPr>
          <p:nvPr>
            <p:custDataLst>
              <p:tags r:id="rId2"/>
            </p:custDataLst>
          </p:nvPr>
        </p:nvSpPr>
        <p:spPr bwMode="auto">
          <a:xfrm>
            <a:off x="7868285" y="2134870"/>
            <a:ext cx="1064260"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肿瘤实验</a:t>
            </a:r>
            <a:endParaRPr lang="zh-CN" altLang="en-US" dirty="0">
              <a:latin typeface="华文行楷" panose="02010800040101010101" pitchFamily="2" charset="-122"/>
              <a:ea typeface="华文行楷" panose="02010800040101010101" pitchFamily="2" charset="-122"/>
            </a:endParaRPr>
          </a:p>
        </p:txBody>
      </p:sp>
      <p:sp>
        <p:nvSpPr>
          <p:cNvPr id="8" name="矩形 4"/>
          <p:cNvSpPr>
            <a:spLocks noChangeArrowheads="1"/>
          </p:cNvSpPr>
          <p:nvPr>
            <p:custDataLst>
              <p:tags r:id="rId3"/>
            </p:custDataLst>
          </p:nvPr>
        </p:nvSpPr>
        <p:spPr bwMode="auto">
          <a:xfrm>
            <a:off x="6732240" y="2564904"/>
            <a:ext cx="1308100"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消耗性实验</a:t>
            </a:r>
            <a:endParaRPr lang="zh-CN" altLang="en-US" dirty="0">
              <a:latin typeface="华文行楷" panose="02010800040101010101" pitchFamily="2" charset="-122"/>
              <a:ea typeface="华文行楷" panose="02010800040101010101" pitchFamily="2" charset="-122"/>
            </a:endParaRPr>
          </a:p>
        </p:txBody>
      </p:sp>
      <p:sp>
        <p:nvSpPr>
          <p:cNvPr id="9" name="矩形 4"/>
          <p:cNvSpPr>
            <a:spLocks noChangeArrowheads="1"/>
          </p:cNvSpPr>
          <p:nvPr>
            <p:custDataLst>
              <p:tags r:id="rId4"/>
            </p:custDataLst>
          </p:nvPr>
        </p:nvSpPr>
        <p:spPr bwMode="auto">
          <a:xfrm>
            <a:off x="3547745" y="2937510"/>
            <a:ext cx="1360805"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手术性实验</a:t>
            </a:r>
            <a:endParaRPr lang="zh-CN" altLang="en-US" dirty="0">
              <a:latin typeface="华文行楷" panose="02010800040101010101" pitchFamily="2" charset="-122"/>
              <a:ea typeface="华文行楷" panose="02010800040101010101" pitchFamily="2" charset="-122"/>
            </a:endParaRPr>
          </a:p>
        </p:txBody>
      </p:sp>
      <p:sp>
        <p:nvSpPr>
          <p:cNvPr id="10" name="矩形 4"/>
          <p:cNvSpPr>
            <a:spLocks noChangeArrowheads="1"/>
          </p:cNvSpPr>
          <p:nvPr>
            <p:custDataLst>
              <p:tags r:id="rId5"/>
            </p:custDataLst>
          </p:nvPr>
        </p:nvSpPr>
        <p:spPr bwMode="auto">
          <a:xfrm>
            <a:off x="3881619" y="3459988"/>
            <a:ext cx="1246505"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手术性实验</a:t>
            </a:r>
            <a:endParaRPr lang="zh-CN" altLang="en-US" dirty="0">
              <a:latin typeface="华文行楷" panose="02010800040101010101" pitchFamily="2" charset="-122"/>
              <a:ea typeface="华文行楷" panose="02010800040101010101" pitchFamily="2" charset="-122"/>
            </a:endParaRPr>
          </a:p>
        </p:txBody>
      </p:sp>
      <p:sp>
        <p:nvSpPr>
          <p:cNvPr id="3" name="标题 2"/>
          <p:cNvSpPr>
            <a:spLocks noGrp="1"/>
          </p:cNvSpPr>
          <p:nvPr>
            <p:ph type="title"/>
            <p:custDataLst>
              <p:tags r:id="rId6"/>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custDataLst>
              <p:tags r:id="rId1"/>
            </p:custDataLst>
          </p:nvPr>
        </p:nvPicPr>
        <p:blipFill>
          <a:blip r:embed="rId2"/>
          <a:srcRect l="14302" t="43884" r="17225" b="16073"/>
          <a:stretch>
            <a:fillRect/>
          </a:stretch>
        </p:blipFill>
        <p:spPr>
          <a:xfrm>
            <a:off x="35560" y="1485265"/>
            <a:ext cx="8699500" cy="2861945"/>
          </a:xfrm>
          <a:prstGeom prst="rect">
            <a:avLst/>
          </a:prstGeom>
        </p:spPr>
      </p:pic>
      <p:pic>
        <p:nvPicPr>
          <p:cNvPr id="5" name="图片 4"/>
          <p:cNvPicPr>
            <a:picLocks noChangeAspect="1"/>
          </p:cNvPicPr>
          <p:nvPr>
            <p:custDataLst>
              <p:tags r:id="rId3"/>
            </p:custDataLst>
          </p:nvPr>
        </p:nvPicPr>
        <p:blipFill>
          <a:blip r:embed="rId4"/>
          <a:srcRect l="14394" t="39579" r="17810" b="37592"/>
          <a:stretch>
            <a:fillRect/>
          </a:stretch>
        </p:blipFill>
        <p:spPr>
          <a:xfrm>
            <a:off x="35560" y="4411980"/>
            <a:ext cx="8688070" cy="1645920"/>
          </a:xfrm>
          <a:prstGeom prst="rect">
            <a:avLst/>
          </a:prstGeom>
        </p:spPr>
      </p:pic>
      <p:sp>
        <p:nvSpPr>
          <p:cNvPr id="7" name="矩形 4"/>
          <p:cNvSpPr>
            <a:spLocks noChangeArrowheads="1"/>
          </p:cNvSpPr>
          <p:nvPr>
            <p:custDataLst>
              <p:tags r:id="rId5"/>
            </p:custDataLst>
          </p:nvPr>
        </p:nvSpPr>
        <p:spPr bwMode="auto">
          <a:xfrm>
            <a:off x="106998" y="5805607"/>
            <a:ext cx="7286676" cy="357190"/>
          </a:xfrm>
          <a:prstGeom prst="rect">
            <a:avLst/>
          </a:prstGeom>
          <a:noFill/>
          <a:ln w="9525" algn="ctr">
            <a:solidFill>
              <a:srgbClr val="FF0000"/>
            </a:solidFill>
            <a:round/>
          </a:ln>
        </p:spPr>
        <p:txBody>
          <a:bodyPr wrap="none" anchor="ctr"/>
          <a:lstStyle/>
          <a:p>
            <a:endParaRPr lang="zh-CN" altLang="en-US">
              <a:latin typeface="Times New Roman" panose="02020603050405020304" pitchFamily="18" charset="0"/>
            </a:endParaRPr>
          </a:p>
        </p:txBody>
      </p:sp>
      <p:sp>
        <p:nvSpPr>
          <p:cNvPr id="10" name="标题 9"/>
          <p:cNvSpPr>
            <a:spLocks noGrp="1"/>
          </p:cNvSpPr>
          <p:nvPr>
            <p:ph type="title"/>
            <p:custDataLst>
              <p:tags r:id="rId6"/>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marL="0" indent="0">
              <a:buNone/>
            </a:pPr>
            <a:r>
              <a:rPr lang="zh-CN" altLang="en-US"/>
              <a:t>选择安乐死方法为二氧化碳时，需填写7.1内容：</a:t>
            </a:r>
            <a:endParaRPr lang="zh-CN" altLang="en-US"/>
          </a:p>
        </p:txBody>
      </p:sp>
      <p:pic>
        <p:nvPicPr>
          <p:cNvPr id="1239895641" name="图片 1"/>
          <p:cNvPicPr>
            <a:picLocks noChangeAspect="1"/>
          </p:cNvPicPr>
          <p:nvPr>
            <p:custDataLst>
              <p:tags r:id="rId1"/>
            </p:custDataLst>
          </p:nvPr>
        </p:nvPicPr>
        <p:blipFill>
          <a:blip r:embed="rId2"/>
          <a:srcRect r="2432"/>
          <a:stretch>
            <a:fillRect/>
          </a:stretch>
        </p:blipFill>
        <p:spPr>
          <a:xfrm>
            <a:off x="395605" y="2061210"/>
            <a:ext cx="8712835" cy="2109470"/>
          </a:xfrm>
          <a:prstGeom prst="rect">
            <a:avLst/>
          </a:prstGeom>
        </p:spPr>
      </p:pic>
      <p:sp>
        <p:nvSpPr>
          <p:cNvPr id="100" name="文本框 99"/>
          <p:cNvSpPr txBox="1"/>
          <p:nvPr/>
        </p:nvSpPr>
        <p:spPr>
          <a:xfrm>
            <a:off x="755015" y="4365625"/>
            <a:ext cx="7865745" cy="537210"/>
          </a:xfrm>
          <a:prstGeom prst="rect">
            <a:avLst/>
          </a:prstGeom>
          <a:noFill/>
          <a:ln w="9525">
            <a:noFill/>
          </a:ln>
        </p:spPr>
        <p:txBody>
          <a:bodyPr wrap="square">
            <a:spAutoFit/>
          </a:bodyPr>
          <a:lstStyle/>
          <a:p>
            <a:pPr marL="0" algn="l">
              <a:spcBef>
                <a:spcPts val="700"/>
              </a:spcBef>
              <a:buClr>
                <a:schemeClr val="accent2"/>
              </a:buClr>
              <a:buSzPct val="60000"/>
              <a:buFont typeface="Wingdings" panose="05000000000000000000" pitchFamily="2" charset="2"/>
            </a:pPr>
            <a:r>
              <a:rPr lang="zh-CN" altLang="en-US" sz="2900" b="0">
                <a:latin typeface="+mn-lt"/>
                <a:ea typeface="+mn-ea"/>
              </a:rPr>
              <a:t>选择安乐死方法为巴比妥钠时，需填写7.2内容：</a:t>
            </a:r>
            <a:endParaRPr lang="zh-CN" altLang="en-US" sz="2900" b="0">
              <a:latin typeface="+mn-lt"/>
              <a:ea typeface="+mn-ea"/>
            </a:endParaRPr>
          </a:p>
        </p:txBody>
      </p:sp>
      <p:pic>
        <p:nvPicPr>
          <p:cNvPr id="1439233275" name="图片 1"/>
          <p:cNvPicPr>
            <a:picLocks noChangeAspect="1"/>
          </p:cNvPicPr>
          <p:nvPr>
            <p:custDataLst>
              <p:tags r:id="rId3"/>
            </p:custDataLst>
          </p:nvPr>
        </p:nvPicPr>
        <p:blipFill>
          <a:blip r:embed="rId4"/>
          <a:srcRect r="4085"/>
          <a:stretch>
            <a:fillRect/>
          </a:stretch>
        </p:blipFill>
        <p:spPr>
          <a:xfrm>
            <a:off x="467360" y="4902835"/>
            <a:ext cx="8676640" cy="1196975"/>
          </a:xfrm>
          <a:prstGeom prst="rect">
            <a:avLst/>
          </a:prstGeom>
        </p:spPr>
      </p:pic>
      <p:sp>
        <p:nvSpPr>
          <p:cNvPr id="10" name="标题 9"/>
          <p:cNvSpPr>
            <a:spLocks noGrp="1"/>
          </p:cNvSpPr>
          <p:nvPr>
            <p:ph type="title"/>
            <p:custDataLst>
              <p:tags r:id="rId5"/>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custDataLst>
              <p:tags r:id="rId1"/>
            </p:custDataLst>
          </p:nvPr>
        </p:nvPicPr>
        <p:blipFill>
          <a:blip r:embed="rId2"/>
          <a:srcRect l="13404" t="39082" r="64977" b="27288"/>
          <a:stretch>
            <a:fillRect/>
          </a:stretch>
        </p:blipFill>
        <p:spPr>
          <a:xfrm>
            <a:off x="36195" y="1532255"/>
            <a:ext cx="5363845" cy="4693920"/>
          </a:xfrm>
          <a:prstGeom prst="rect">
            <a:avLst/>
          </a:prstGeom>
        </p:spPr>
      </p:pic>
      <p:sp>
        <p:nvSpPr>
          <p:cNvPr id="22" name="矩形 21"/>
          <p:cNvSpPr>
            <a:spLocks noChangeArrowheads="1"/>
          </p:cNvSpPr>
          <p:nvPr>
            <p:custDataLst>
              <p:tags r:id="rId3"/>
            </p:custDataLst>
          </p:nvPr>
        </p:nvSpPr>
        <p:spPr bwMode="auto">
          <a:xfrm>
            <a:off x="2771294" y="2532266"/>
            <a:ext cx="2424556"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适用于大动物的实验</a:t>
            </a:r>
            <a:endParaRPr lang="zh-CN" altLang="en-US" sz="2000" dirty="0">
              <a:solidFill>
                <a:schemeClr val="tx1"/>
              </a:solidFill>
              <a:latin typeface="华文行楷" panose="02010800040101010101" pitchFamily="2" charset="-122"/>
              <a:ea typeface="华文行楷" panose="02010800040101010101" pitchFamily="2" charset="-122"/>
            </a:endParaRPr>
          </a:p>
        </p:txBody>
      </p:sp>
      <p:sp>
        <p:nvSpPr>
          <p:cNvPr id="23" name="矩形 22"/>
          <p:cNvSpPr>
            <a:spLocks noChangeArrowheads="1"/>
          </p:cNvSpPr>
          <p:nvPr>
            <p:custDataLst>
              <p:tags r:id="rId4"/>
            </p:custDataLst>
          </p:nvPr>
        </p:nvSpPr>
        <p:spPr bwMode="auto">
          <a:xfrm>
            <a:off x="3059579" y="3000372"/>
            <a:ext cx="2064516"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适用于重要品系</a:t>
            </a:r>
            <a:endParaRPr lang="zh-CN" altLang="en-US" sz="2000" dirty="0">
              <a:solidFill>
                <a:schemeClr val="tx1"/>
              </a:solidFill>
              <a:latin typeface="华文行楷" panose="02010800040101010101" pitchFamily="2" charset="-122"/>
              <a:ea typeface="华文行楷" panose="02010800040101010101" pitchFamily="2" charset="-122"/>
            </a:endParaRPr>
          </a:p>
        </p:txBody>
      </p:sp>
      <p:sp>
        <p:nvSpPr>
          <p:cNvPr id="24" name="矩形 23"/>
          <p:cNvSpPr>
            <a:spLocks noChangeArrowheads="1"/>
          </p:cNvSpPr>
          <p:nvPr>
            <p:custDataLst>
              <p:tags r:id="rId5"/>
            </p:custDataLst>
          </p:nvPr>
        </p:nvSpPr>
        <p:spPr bwMode="auto">
          <a:xfrm>
            <a:off x="3347795" y="3468485"/>
            <a:ext cx="3639462"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适用于特殊动物品种，例如：猴</a:t>
            </a:r>
            <a:endParaRPr lang="zh-CN" altLang="en-US" sz="2000" dirty="0">
              <a:solidFill>
                <a:schemeClr val="tx1"/>
              </a:solidFill>
              <a:latin typeface="华文行楷" panose="02010800040101010101" pitchFamily="2" charset="-122"/>
              <a:ea typeface="华文行楷" panose="02010800040101010101" pitchFamily="2" charset="-122"/>
            </a:endParaRPr>
          </a:p>
        </p:txBody>
      </p:sp>
      <p:sp>
        <p:nvSpPr>
          <p:cNvPr id="25" name="矩形 24"/>
          <p:cNvSpPr>
            <a:spLocks noChangeArrowheads="1"/>
          </p:cNvSpPr>
          <p:nvPr>
            <p:custDataLst>
              <p:tags r:id="rId6"/>
            </p:custDataLst>
          </p:nvPr>
        </p:nvSpPr>
        <p:spPr bwMode="auto">
          <a:xfrm>
            <a:off x="2299379" y="2060595"/>
            <a:ext cx="2424556"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适用于一般动物实验</a:t>
            </a:r>
            <a:endParaRPr lang="zh-CN" altLang="en-US" sz="2000" dirty="0">
              <a:solidFill>
                <a:schemeClr val="tx1"/>
              </a:solidFill>
              <a:latin typeface="华文行楷" panose="02010800040101010101" pitchFamily="2" charset="-122"/>
              <a:ea typeface="华文行楷" panose="02010800040101010101" pitchFamily="2" charset="-122"/>
            </a:endParaRPr>
          </a:p>
        </p:txBody>
      </p:sp>
      <p:sp>
        <p:nvSpPr>
          <p:cNvPr id="10" name="标题 9"/>
          <p:cNvSpPr>
            <a:spLocks noGrp="1"/>
          </p:cNvSpPr>
          <p:nvPr>
            <p:ph type="title"/>
            <p:custDataLst>
              <p:tags r:id="rId7"/>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custDataLst>
              <p:tags r:id="rId1"/>
            </p:custDataLst>
          </p:nvPr>
        </p:nvPicPr>
        <p:blipFill>
          <a:blip r:embed="rId2"/>
          <a:srcRect l="14302" t="39082" r="13618" b="11271"/>
          <a:stretch>
            <a:fillRect/>
          </a:stretch>
        </p:blipFill>
        <p:spPr>
          <a:xfrm>
            <a:off x="35560" y="1485265"/>
            <a:ext cx="9135110" cy="3539490"/>
          </a:xfrm>
          <a:prstGeom prst="rect">
            <a:avLst/>
          </a:prstGeom>
        </p:spPr>
      </p:pic>
      <p:sp>
        <p:nvSpPr>
          <p:cNvPr id="13" name="TextBox 12"/>
          <p:cNvSpPr txBox="1"/>
          <p:nvPr>
            <p:custDataLst>
              <p:tags r:id="rId3"/>
            </p:custDataLst>
          </p:nvPr>
        </p:nvSpPr>
        <p:spPr>
          <a:xfrm>
            <a:off x="1619290" y="1999759"/>
            <a:ext cx="1656184" cy="276999"/>
          </a:xfrm>
          <a:prstGeom prst="rect">
            <a:avLst/>
          </a:prstGeom>
          <a:noFill/>
          <a:ln>
            <a:solidFill>
              <a:srgbClr val="FF0000"/>
            </a:solidFill>
          </a:ln>
        </p:spPr>
        <p:txBody>
          <a:bodyPr wrap="square" rtlCol="0">
            <a:spAutoFit/>
          </a:bodyPr>
          <a:lstStyle/>
          <a:p>
            <a:r>
              <a:rPr lang="zh-CN" altLang="en-US" sz="1200" dirty="0"/>
              <a:t>细胞、蛋白</a:t>
            </a:r>
            <a:endParaRPr lang="zh-CN" altLang="en-US" sz="1200" dirty="0"/>
          </a:p>
        </p:txBody>
      </p:sp>
      <p:sp>
        <p:nvSpPr>
          <p:cNvPr id="14" name="TextBox 13"/>
          <p:cNvSpPr txBox="1"/>
          <p:nvPr>
            <p:custDataLst>
              <p:tags r:id="rId4"/>
            </p:custDataLst>
          </p:nvPr>
        </p:nvSpPr>
        <p:spPr>
          <a:xfrm>
            <a:off x="1619290" y="2278499"/>
            <a:ext cx="1656184" cy="276999"/>
          </a:xfrm>
          <a:prstGeom prst="rect">
            <a:avLst/>
          </a:prstGeom>
          <a:noFill/>
          <a:ln>
            <a:solidFill>
              <a:srgbClr val="FF0000"/>
            </a:solidFill>
          </a:ln>
        </p:spPr>
        <p:txBody>
          <a:bodyPr wrap="square" rtlCol="0">
            <a:spAutoFit/>
          </a:bodyPr>
          <a:lstStyle/>
          <a:p>
            <a:r>
              <a:rPr lang="en-US" altLang="zh-CN" sz="1200" dirty="0"/>
              <a:t>1%</a:t>
            </a:r>
            <a:r>
              <a:rPr lang="zh-CN" altLang="en-US" sz="1200" dirty="0"/>
              <a:t>戊巴比妥钠</a:t>
            </a:r>
            <a:endParaRPr lang="zh-CN" altLang="en-US" sz="1200" dirty="0"/>
          </a:p>
        </p:txBody>
      </p:sp>
      <p:sp>
        <p:nvSpPr>
          <p:cNvPr id="15" name="TextBox 14"/>
          <p:cNvSpPr txBox="1"/>
          <p:nvPr>
            <p:custDataLst>
              <p:tags r:id="rId5"/>
            </p:custDataLst>
          </p:nvPr>
        </p:nvSpPr>
        <p:spPr>
          <a:xfrm>
            <a:off x="1619290" y="2720092"/>
            <a:ext cx="1656184" cy="276999"/>
          </a:xfrm>
          <a:prstGeom prst="rect">
            <a:avLst/>
          </a:prstGeom>
          <a:noFill/>
          <a:ln>
            <a:solidFill>
              <a:srgbClr val="FF0000"/>
            </a:solidFill>
          </a:ln>
        </p:spPr>
        <p:txBody>
          <a:bodyPr wrap="square" rtlCol="0">
            <a:spAutoFit/>
          </a:bodyPr>
          <a:lstStyle/>
          <a:p>
            <a:r>
              <a:rPr lang="zh-CN" altLang="en-US" sz="1200" dirty="0"/>
              <a:t>高脂饲料</a:t>
            </a:r>
            <a:endParaRPr lang="zh-CN" altLang="en-US" sz="1200" dirty="0"/>
          </a:p>
        </p:txBody>
      </p:sp>
      <p:sp>
        <p:nvSpPr>
          <p:cNvPr id="5" name="TextBox 14"/>
          <p:cNvSpPr txBox="1"/>
          <p:nvPr>
            <p:custDataLst>
              <p:tags r:id="rId6"/>
            </p:custDataLst>
          </p:nvPr>
        </p:nvSpPr>
        <p:spPr>
          <a:xfrm>
            <a:off x="1531025" y="3779907"/>
            <a:ext cx="1656184" cy="275590"/>
          </a:xfrm>
          <a:prstGeom prst="rect">
            <a:avLst/>
          </a:prstGeom>
          <a:noFill/>
          <a:ln>
            <a:solidFill>
              <a:srgbClr val="FF0000"/>
            </a:solidFill>
          </a:ln>
        </p:spPr>
        <p:txBody>
          <a:bodyPr wrap="square" rtlCol="0">
            <a:spAutoFit/>
          </a:bodyPr>
          <a:lstStyle/>
          <a:p>
            <a:r>
              <a:rPr lang="zh-CN" altLang="en-US" sz="1200" dirty="0"/>
              <a:t>若没有，写无</a:t>
            </a:r>
            <a:endParaRPr lang="zh-CN" altLang="en-US" sz="1200" dirty="0"/>
          </a:p>
        </p:txBody>
      </p:sp>
      <p:sp>
        <p:nvSpPr>
          <p:cNvPr id="10" name="标题 9"/>
          <p:cNvSpPr>
            <a:spLocks noGrp="1"/>
          </p:cNvSpPr>
          <p:nvPr>
            <p:ph type="title"/>
            <p:custDataLst>
              <p:tags r:id="rId7"/>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endParaRPr lang="zh-CN" altLang="en-US">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sz="quarter" idx="1"/>
          </p:nvPr>
        </p:nvPicPr>
        <p:blipFill>
          <a:blip r:embed="rId1">
            <a:extLst>
              <a:ext uri="{28A0092B-C50C-407E-A947-70E740481C1C}">
                <a14:useLocalDpi xmlns:a14="http://schemas.microsoft.com/office/drawing/2010/main" val="0"/>
              </a:ext>
            </a:extLst>
          </a:blip>
          <a:stretch>
            <a:fillRect/>
          </a:stretch>
        </p:blipFill>
        <p:spPr>
          <a:xfrm>
            <a:off x="-21680" y="1551671"/>
            <a:ext cx="9063077" cy="1517289"/>
          </a:xfrm>
        </p:spPr>
      </p:pic>
      <p:sp>
        <p:nvSpPr>
          <p:cNvPr id="8" name="矩形 7"/>
          <p:cNvSpPr>
            <a:spLocks noChangeArrowheads="1"/>
          </p:cNvSpPr>
          <p:nvPr>
            <p:custDataLst>
              <p:tags r:id="rId2"/>
            </p:custDataLst>
          </p:nvPr>
        </p:nvSpPr>
        <p:spPr bwMode="auto">
          <a:xfrm>
            <a:off x="7091680" y="5661248"/>
            <a:ext cx="1861185" cy="620807"/>
          </a:xfrm>
          <a:prstGeom prst="rect">
            <a:avLst/>
          </a:prstGeom>
          <a:noFill/>
          <a:ln w="9525" algn="ctr">
            <a:solidFill>
              <a:srgbClr val="FF0000"/>
            </a:solidFill>
            <a:round/>
          </a:ln>
        </p:spPr>
        <p:txBody>
          <a:bodyPr wrap="none" anchor="ctr"/>
          <a:lstStyle/>
          <a:p>
            <a:pPr algn="l"/>
            <a:r>
              <a:rPr lang="zh-CN" altLang="en-US" sz="2000" dirty="0">
                <a:latin typeface="华文行楷" panose="02010800040101010101" pitchFamily="2" charset="-122"/>
                <a:ea typeface="华文行楷" panose="02010800040101010101" pitchFamily="2" charset="-122"/>
              </a:rPr>
              <a:t>点击提交，</a:t>
            </a:r>
            <a:endParaRPr lang="zh-CN" altLang="en-US" sz="2000" dirty="0">
              <a:latin typeface="华文行楷" panose="02010800040101010101" pitchFamily="2" charset="-122"/>
              <a:ea typeface="华文行楷" panose="02010800040101010101" pitchFamily="2" charset="-122"/>
            </a:endParaRPr>
          </a:p>
          <a:p>
            <a:pPr algn="l"/>
            <a:r>
              <a:rPr lang="zh-CN" altLang="en-US" sz="2000" dirty="0">
                <a:latin typeface="华文行楷" panose="02010800040101010101" pitchFamily="2" charset="-122"/>
                <a:ea typeface="华文行楷" panose="02010800040101010101" pitchFamily="2" charset="-122"/>
                <a:sym typeface="+mn-ea"/>
              </a:rPr>
              <a:t>提交才能被审核</a:t>
            </a:r>
            <a:endParaRPr lang="zh-CN" altLang="en-US" sz="2000" dirty="0">
              <a:latin typeface="华文行楷" panose="02010800040101010101" pitchFamily="2" charset="-122"/>
              <a:ea typeface="华文行楷" panose="02010800040101010101" pitchFamily="2" charset="-122"/>
            </a:endParaRPr>
          </a:p>
        </p:txBody>
      </p:sp>
      <p:cxnSp>
        <p:nvCxnSpPr>
          <p:cNvPr id="9" name="直接箭头连接符 8"/>
          <p:cNvCxnSpPr/>
          <p:nvPr/>
        </p:nvCxnSpPr>
        <p:spPr>
          <a:xfrm flipH="1" flipV="1">
            <a:off x="7884160" y="5157192"/>
            <a:ext cx="15875" cy="39116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0" name="标题 9"/>
          <p:cNvSpPr>
            <a:spLocks noGrp="1"/>
          </p:cNvSpPr>
          <p:nvPr>
            <p:ph type="title"/>
            <p:custDataLst>
              <p:tags r:id="rId3"/>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文件上传</a:t>
            </a:r>
            <a:endParaRPr lang="zh-CN" altLang="en-US">
              <a:sym typeface="+mn-ea"/>
            </a:endParaRPr>
          </a:p>
        </p:txBody>
      </p:sp>
      <p:sp>
        <p:nvSpPr>
          <p:cNvPr id="11" name="TextBox 14"/>
          <p:cNvSpPr txBox="1"/>
          <p:nvPr>
            <p:custDataLst>
              <p:tags r:id="rId4"/>
            </p:custDataLst>
          </p:nvPr>
        </p:nvSpPr>
        <p:spPr>
          <a:xfrm>
            <a:off x="2195736" y="2492896"/>
            <a:ext cx="720080" cy="275590"/>
          </a:xfrm>
          <a:prstGeom prst="rect">
            <a:avLst/>
          </a:prstGeom>
          <a:noFill/>
          <a:ln>
            <a:solidFill>
              <a:srgbClr val="FF0000"/>
            </a:solidFill>
          </a:ln>
        </p:spPr>
        <p:txBody>
          <a:bodyPr wrap="square" rtlCol="0">
            <a:spAutoFit/>
          </a:bodyPr>
          <a:lstStyle/>
          <a:p>
            <a:endParaRPr lang="zh-CN" altLang="en-US" sz="1200" dirty="0"/>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130" y="4276567"/>
            <a:ext cx="2810267" cy="95263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108585" y="1557020"/>
            <a:ext cx="9107805" cy="735330"/>
          </a:xfrm>
          <a:prstGeom prst="rect">
            <a:avLst/>
          </a:prstGeom>
        </p:spPr>
      </p:pic>
      <p:sp>
        <p:nvSpPr>
          <p:cNvPr id="2" name="标题 1"/>
          <p:cNvSpPr>
            <a:spLocks noGrp="1"/>
          </p:cNvSpPr>
          <p:nvPr>
            <p:ph type="title"/>
          </p:nvPr>
        </p:nvSpPr>
        <p:spPr/>
        <p:txBody>
          <a:bodyPr/>
          <a:lstStyle/>
          <a:p>
            <a:pPr algn="l">
              <a:buClrTx/>
              <a:buSzTx/>
              <a:buFontTx/>
            </a:pPr>
            <a:r>
              <a:rPr lang="zh-CN" altLang="en-US">
                <a:sym typeface="+mn-ea"/>
              </a:rPr>
              <a:t>提交后查看状态</a:t>
            </a:r>
            <a:endParaRPr lang="zh-CN" altLang="en-US"/>
          </a:p>
        </p:txBody>
      </p:sp>
      <p:sp>
        <p:nvSpPr>
          <p:cNvPr id="6" name="矩形 5"/>
          <p:cNvSpPr/>
          <p:nvPr>
            <p:custDataLst>
              <p:tags r:id="rId3"/>
            </p:custDataLst>
          </p:nvPr>
        </p:nvSpPr>
        <p:spPr>
          <a:xfrm>
            <a:off x="899795" y="1522095"/>
            <a:ext cx="582295" cy="828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a:stretch>
            <a:fillRect/>
          </a:stretch>
        </p:blipFill>
        <p:spPr>
          <a:xfrm>
            <a:off x="103505" y="3429000"/>
            <a:ext cx="7686675" cy="2314575"/>
          </a:xfrm>
          <a:prstGeom prst="rect">
            <a:avLst/>
          </a:prstGeom>
        </p:spPr>
      </p:pic>
      <p:sp>
        <p:nvSpPr>
          <p:cNvPr id="23" name="文本框 22"/>
          <p:cNvSpPr txBox="1"/>
          <p:nvPr>
            <p:custDataLst>
              <p:tags r:id="rId5"/>
            </p:custDataLst>
          </p:nvPr>
        </p:nvSpPr>
        <p:spPr>
          <a:xfrm>
            <a:off x="1331595" y="2595245"/>
            <a:ext cx="2107565" cy="645160"/>
          </a:xfrm>
          <a:prstGeom prst="rect">
            <a:avLst/>
          </a:prstGeom>
          <a:noFill/>
          <a:ln>
            <a:solidFill>
              <a:srgbClr val="FF0000"/>
            </a:solidFill>
          </a:ln>
        </p:spPr>
        <p:txBody>
          <a:bodyPr wrap="square" rtlCol="0">
            <a:spAutoFit/>
          </a:bodyPr>
          <a:lstStyle/>
          <a:p>
            <a:r>
              <a:rPr lang="zh-CN" altLang="en-US" dirty="0"/>
              <a:t>点击</a:t>
            </a:r>
            <a:r>
              <a:rPr lang="en-US" altLang="zh-CN" dirty="0"/>
              <a:t>“</a:t>
            </a:r>
            <a:r>
              <a:rPr lang="zh-CN" altLang="en-US" dirty="0"/>
              <a:t>初审未通过</a:t>
            </a:r>
            <a:r>
              <a:rPr lang="en-US" altLang="zh-CN" dirty="0"/>
              <a:t>”</a:t>
            </a:r>
            <a:r>
              <a:rPr lang="zh-CN" altLang="en-US" dirty="0"/>
              <a:t>，查看初审意见</a:t>
            </a:r>
            <a:endParaRPr lang="zh-CN" altLang="en-US" dirty="0"/>
          </a:p>
        </p:txBody>
      </p:sp>
      <p:cxnSp>
        <p:nvCxnSpPr>
          <p:cNvPr id="20" name="直接箭头连接符 19"/>
          <p:cNvCxnSpPr/>
          <p:nvPr>
            <p:custDataLst>
              <p:tags r:id="rId6"/>
            </p:custDataLst>
          </p:nvPr>
        </p:nvCxnSpPr>
        <p:spPr>
          <a:xfrm>
            <a:off x="1187450" y="2348865"/>
            <a:ext cx="0" cy="100838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3" name="图片 2"/>
          <p:cNvPicPr>
            <a:picLocks noChangeAspect="1"/>
          </p:cNvPicPr>
          <p:nvPr/>
        </p:nvPicPr>
        <p:blipFill>
          <a:blip r:embed="rId7"/>
          <a:srcRect l="26780" t="9669" r="59033" b="21120"/>
          <a:stretch>
            <a:fillRect/>
          </a:stretch>
        </p:blipFill>
        <p:spPr>
          <a:xfrm>
            <a:off x="251460" y="2428875"/>
            <a:ext cx="791845" cy="863600"/>
          </a:xfrm>
          <a:prstGeom prst="rect">
            <a:avLst/>
          </a:prstGeom>
        </p:spPr>
      </p:pic>
      <p:pic>
        <p:nvPicPr>
          <p:cNvPr id="4" name="图片 3"/>
          <p:cNvPicPr>
            <a:picLocks noChangeAspect="1"/>
          </p:cNvPicPr>
          <p:nvPr/>
        </p:nvPicPr>
        <p:blipFill>
          <a:blip r:embed="rId8"/>
          <a:stretch>
            <a:fillRect/>
          </a:stretch>
        </p:blipFill>
        <p:spPr>
          <a:xfrm>
            <a:off x="4643755" y="2538095"/>
            <a:ext cx="847725" cy="819150"/>
          </a:xfrm>
          <a:prstGeom prst="rect">
            <a:avLst/>
          </a:prstGeom>
        </p:spPr>
      </p:pic>
      <p:cxnSp>
        <p:nvCxnSpPr>
          <p:cNvPr id="5" name="直接连接符 4"/>
          <p:cNvCxnSpPr/>
          <p:nvPr/>
        </p:nvCxnSpPr>
        <p:spPr>
          <a:xfrm>
            <a:off x="1475740" y="2277110"/>
            <a:ext cx="4048125" cy="9525"/>
          </a:xfrm>
          <a:prstGeom prst="line">
            <a:avLst/>
          </a:prstGeom>
          <a:ln>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custDataLst>
              <p:tags r:id="rId9"/>
            </p:custDataLst>
          </p:nvPr>
        </p:nvCxnSpPr>
        <p:spPr>
          <a:xfrm>
            <a:off x="5516880" y="2271395"/>
            <a:ext cx="0" cy="100838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0" name="文本框 9"/>
          <p:cNvSpPr txBox="1"/>
          <p:nvPr>
            <p:custDataLst>
              <p:tags r:id="rId10"/>
            </p:custDataLst>
          </p:nvPr>
        </p:nvSpPr>
        <p:spPr>
          <a:xfrm>
            <a:off x="3203575" y="2268855"/>
            <a:ext cx="1116330" cy="304800"/>
          </a:xfrm>
          <a:prstGeom prst="rect">
            <a:avLst/>
          </a:prstGeom>
          <a:noFill/>
          <a:ln>
            <a:solidFill>
              <a:srgbClr val="FF0000"/>
            </a:solidFill>
          </a:ln>
        </p:spPr>
        <p:txBody>
          <a:bodyPr wrap="square" rtlCol="0">
            <a:noAutofit/>
          </a:bodyPr>
          <a:lstStyle/>
          <a:p>
            <a:r>
              <a:rPr lang="zh-CN" altLang="en-US" dirty="0"/>
              <a:t>初审通过</a:t>
            </a:r>
            <a:endParaRPr lang="zh-CN" altLang="en-US" dirty="0"/>
          </a:p>
        </p:txBody>
      </p:sp>
      <p:sp>
        <p:nvSpPr>
          <p:cNvPr id="12" name="文本框 11"/>
          <p:cNvSpPr txBox="1"/>
          <p:nvPr>
            <p:custDataLst>
              <p:tags r:id="rId11"/>
            </p:custDataLst>
          </p:nvPr>
        </p:nvSpPr>
        <p:spPr>
          <a:xfrm>
            <a:off x="4715510" y="3368040"/>
            <a:ext cx="1614805" cy="304800"/>
          </a:xfrm>
          <a:prstGeom prst="rect">
            <a:avLst/>
          </a:prstGeom>
          <a:noFill/>
          <a:ln>
            <a:solidFill>
              <a:srgbClr val="FF0000"/>
            </a:solidFill>
          </a:ln>
        </p:spPr>
        <p:txBody>
          <a:bodyPr wrap="square" rtlCol="0">
            <a:noAutofit/>
          </a:bodyPr>
          <a:lstStyle/>
          <a:p>
            <a:r>
              <a:rPr lang="zh-CN" altLang="en-US" dirty="0"/>
              <a:t>等待复审结果</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查看结果</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grpSp>
        <p:nvGrpSpPr>
          <p:cNvPr id="10" name="组合 9"/>
          <p:cNvGrpSpPr/>
          <p:nvPr/>
        </p:nvGrpSpPr>
        <p:grpSpPr>
          <a:xfrm>
            <a:off x="35560" y="3597910"/>
            <a:ext cx="8966215" cy="970280"/>
            <a:chOff x="56" y="5666"/>
            <a:chExt cx="14120" cy="1528"/>
          </a:xfrm>
        </p:grpSpPr>
        <p:grpSp>
          <p:nvGrpSpPr>
            <p:cNvPr id="21" name="组合 20"/>
            <p:cNvGrpSpPr/>
            <p:nvPr/>
          </p:nvGrpSpPr>
          <p:grpSpPr>
            <a:xfrm>
              <a:off x="56" y="5666"/>
              <a:ext cx="14120" cy="1466"/>
              <a:chOff x="623" y="5420"/>
              <a:chExt cx="13803" cy="1466"/>
            </a:xfrm>
          </p:grpSpPr>
          <p:pic>
            <p:nvPicPr>
              <p:cNvPr id="18" name="图片 17"/>
              <p:cNvPicPr>
                <a:picLocks noChangeAspect="1"/>
              </p:cNvPicPr>
              <p:nvPr>
                <p:custDataLst>
                  <p:tags r:id="rId1"/>
                </p:custDataLst>
              </p:nvPr>
            </p:nvPicPr>
            <p:blipFill>
              <a:blip r:embed="rId2"/>
              <a:stretch>
                <a:fillRect/>
              </a:stretch>
            </p:blipFill>
            <p:spPr>
              <a:xfrm>
                <a:off x="623" y="5721"/>
                <a:ext cx="13803" cy="1008"/>
              </a:xfrm>
              <a:prstGeom prst="rect">
                <a:avLst/>
              </a:prstGeom>
            </p:spPr>
          </p:pic>
          <p:sp>
            <p:nvSpPr>
              <p:cNvPr id="14" name="矩形 13"/>
              <p:cNvSpPr/>
              <p:nvPr/>
            </p:nvSpPr>
            <p:spPr>
              <a:xfrm>
                <a:off x="623" y="5420"/>
                <a:ext cx="1344"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623" y="5740"/>
              <a:ext cx="744" cy="1454"/>
            </a:xfrm>
            <a:prstGeom prst="rect">
              <a:avLst/>
            </a:prstGeom>
            <a:noFill/>
          </p:spPr>
          <p:txBody>
            <a:bodyPr wrap="square" rtlCol="0">
              <a:spAutoFit/>
            </a:bodyPr>
            <a:lstStyle/>
            <a:p>
              <a:r>
                <a:rPr lang="zh-CN" altLang="en-US" sz="5400" dirty="0">
                  <a:solidFill>
                    <a:srgbClr val="FF0000"/>
                  </a:solidFill>
                </a:rPr>
                <a:t>√</a:t>
              </a:r>
              <a:endParaRPr lang="zh-CN" altLang="en-US" sz="5400" dirty="0">
                <a:solidFill>
                  <a:srgbClr val="FF0000"/>
                </a:solidFill>
              </a:endParaRPr>
            </a:p>
          </p:txBody>
        </p:sp>
      </p:grpSp>
      <p:sp>
        <p:nvSpPr>
          <p:cNvPr id="23" name="文本框 22"/>
          <p:cNvSpPr txBox="1"/>
          <p:nvPr>
            <p:custDataLst>
              <p:tags r:id="rId3"/>
            </p:custDataLst>
          </p:nvPr>
        </p:nvSpPr>
        <p:spPr>
          <a:xfrm>
            <a:off x="35560" y="2493010"/>
            <a:ext cx="3385185" cy="368300"/>
          </a:xfrm>
          <a:prstGeom prst="rect">
            <a:avLst/>
          </a:prstGeom>
          <a:noFill/>
          <a:ln>
            <a:solidFill>
              <a:srgbClr val="FF0000"/>
            </a:solidFill>
          </a:ln>
        </p:spPr>
        <p:txBody>
          <a:bodyPr wrap="square" rtlCol="0">
            <a:spAutoFit/>
          </a:bodyPr>
          <a:lstStyle/>
          <a:p>
            <a:r>
              <a:rPr lang="zh-CN" altLang="en-US" dirty="0"/>
              <a:t>批准编号未赋予，不可下载</a:t>
            </a:r>
            <a:endParaRPr lang="zh-CN" altLang="en-US" dirty="0"/>
          </a:p>
        </p:txBody>
      </p:sp>
      <p:sp>
        <p:nvSpPr>
          <p:cNvPr id="24" name="文本框 23"/>
          <p:cNvSpPr txBox="1"/>
          <p:nvPr>
            <p:custDataLst>
              <p:tags r:id="rId4"/>
            </p:custDataLst>
          </p:nvPr>
        </p:nvSpPr>
        <p:spPr>
          <a:xfrm>
            <a:off x="36195" y="4797425"/>
            <a:ext cx="3385185" cy="368300"/>
          </a:xfrm>
          <a:prstGeom prst="rect">
            <a:avLst/>
          </a:prstGeom>
          <a:noFill/>
          <a:ln>
            <a:solidFill>
              <a:srgbClr val="FF0000"/>
            </a:solidFill>
          </a:ln>
        </p:spPr>
        <p:txBody>
          <a:bodyPr wrap="square" rtlCol="0">
            <a:spAutoFit/>
          </a:bodyPr>
          <a:lstStyle/>
          <a:p>
            <a:r>
              <a:rPr lang="zh-CN" altLang="en-US" dirty="0"/>
              <a:t>批准编号已赋予，请下载</a:t>
            </a:r>
            <a:endParaRPr lang="zh-CN" altLang="en-US" dirty="0"/>
          </a:p>
        </p:txBody>
      </p:sp>
      <p:grpSp>
        <p:nvGrpSpPr>
          <p:cNvPr id="7" name="组合 6"/>
          <p:cNvGrpSpPr/>
          <p:nvPr/>
        </p:nvGrpSpPr>
        <p:grpSpPr>
          <a:xfrm>
            <a:off x="36195" y="1485265"/>
            <a:ext cx="8966215" cy="930910"/>
            <a:chOff x="57" y="2339"/>
            <a:chExt cx="14120" cy="1466"/>
          </a:xfrm>
        </p:grpSpPr>
        <p:grpSp>
          <p:nvGrpSpPr>
            <p:cNvPr id="2" name="组合 1"/>
            <p:cNvGrpSpPr/>
            <p:nvPr/>
          </p:nvGrpSpPr>
          <p:grpSpPr>
            <a:xfrm>
              <a:off x="57" y="2339"/>
              <a:ext cx="14120" cy="1466"/>
              <a:chOff x="623" y="5420"/>
              <a:chExt cx="13803" cy="1466"/>
            </a:xfrm>
          </p:grpSpPr>
          <p:pic>
            <p:nvPicPr>
              <p:cNvPr id="4" name="图片 3"/>
              <p:cNvPicPr>
                <a:picLocks noChangeAspect="1"/>
              </p:cNvPicPr>
              <p:nvPr>
                <p:custDataLst>
                  <p:tags r:id="rId5"/>
                </p:custDataLst>
              </p:nvPr>
            </p:nvPicPr>
            <p:blipFill>
              <a:blip r:embed="rId2"/>
              <a:stretch>
                <a:fillRect/>
              </a:stretch>
            </p:blipFill>
            <p:spPr>
              <a:xfrm>
                <a:off x="623" y="5721"/>
                <a:ext cx="13803" cy="1008"/>
              </a:xfrm>
              <a:prstGeom prst="rect">
                <a:avLst/>
              </a:prstGeom>
            </p:spPr>
          </p:pic>
          <p:sp>
            <p:nvSpPr>
              <p:cNvPr id="5" name="矩形 4"/>
              <p:cNvSpPr/>
              <p:nvPr>
                <p:custDataLst>
                  <p:tags r:id="rId6"/>
                </p:custDataLst>
              </p:nvPr>
            </p:nvSpPr>
            <p:spPr>
              <a:xfrm>
                <a:off x="623" y="5420"/>
                <a:ext cx="1343"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283" y="3246"/>
              <a:ext cx="680" cy="3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b="1" dirty="0">
                <a:solidFill>
                  <a:schemeClr val="accent1">
                    <a:lumMod val="75000"/>
                  </a:schemeClr>
                </a:solidFill>
                <a:latin typeface="黑体" panose="02010609060101010101" pitchFamily="49" charset="-122"/>
                <a:ea typeface="黑体" panose="02010609060101010101" pitchFamily="49" charset="-122"/>
              </a:rPr>
              <a:t>2007</a:t>
            </a:r>
            <a:r>
              <a:rPr lang="zh-CN" altLang="en-US" b="1" dirty="0">
                <a:solidFill>
                  <a:schemeClr val="accent1">
                    <a:lumMod val="75000"/>
                  </a:schemeClr>
                </a:solidFill>
                <a:latin typeface="黑体" panose="02010609060101010101" pitchFamily="49" charset="-122"/>
                <a:ea typeface="黑体" panose="02010609060101010101" pitchFamily="49" charset="-122"/>
              </a:rPr>
              <a:t>年</a:t>
            </a:r>
            <a:r>
              <a:rPr lang="en-US" altLang="zh-CN" b="1" dirty="0">
                <a:solidFill>
                  <a:schemeClr val="accent1">
                    <a:lumMod val="75000"/>
                  </a:schemeClr>
                </a:solidFill>
                <a:latin typeface="黑体" panose="02010609060101010101" pitchFamily="49" charset="-122"/>
                <a:ea typeface="黑体" panose="02010609060101010101" pitchFamily="49" charset="-122"/>
              </a:rPr>
              <a:t>3</a:t>
            </a:r>
            <a:r>
              <a:rPr lang="zh-CN" altLang="en-US" b="1" dirty="0">
                <a:solidFill>
                  <a:schemeClr val="accent1">
                    <a:lumMod val="75000"/>
                  </a:schemeClr>
                </a:solidFill>
                <a:latin typeface="黑体" panose="02010609060101010101" pitchFamily="49" charset="-122"/>
                <a:ea typeface="黑体" panose="02010609060101010101" pitchFamily="49" charset="-122"/>
              </a:rPr>
              <a:t>月  广州市某高校肾综合症出血热实验室感染事件</a:t>
            </a:r>
            <a:endParaRPr lang="en-US" altLang="zh-CN" b="1" dirty="0">
              <a:solidFill>
                <a:schemeClr val="accent1">
                  <a:lumMod val="75000"/>
                </a:schemeClr>
              </a:solidFill>
              <a:latin typeface="黑体" panose="02010609060101010101" pitchFamily="49" charset="-122"/>
              <a:ea typeface="黑体" panose="02010609060101010101" pitchFamily="49" charset="-122"/>
            </a:endParaRPr>
          </a:p>
        </p:txBody>
      </p:sp>
      <p:sp>
        <p:nvSpPr>
          <p:cNvPr id="4" name="矩形 3"/>
          <p:cNvSpPr/>
          <p:nvPr/>
        </p:nvSpPr>
        <p:spPr>
          <a:xfrm>
            <a:off x="533664" y="1616888"/>
            <a:ext cx="8286808" cy="5124480"/>
          </a:xfrm>
          <a:prstGeom prst="rect">
            <a:avLst/>
          </a:prstGeom>
        </p:spPr>
        <p:txBody>
          <a:bodyPr wrap="square">
            <a:spAutoFit/>
          </a:bodyPr>
          <a:lstStyle/>
          <a:p>
            <a:pPr>
              <a:lnSpc>
                <a:spcPct val="150000"/>
              </a:lnSpc>
            </a:pPr>
            <a:r>
              <a:rPr lang="zh-CN" altLang="en-US" sz="2000" b="1" dirty="0">
                <a:latin typeface="+mn-ea"/>
              </a:rPr>
              <a:t>样本</a:t>
            </a:r>
            <a:r>
              <a:rPr lang="zh-CN" altLang="en-US" sz="2000" dirty="0">
                <a:latin typeface="+mn-ea"/>
              </a:rPr>
              <a:t>：人血、鼠血、鼠肺</a:t>
            </a:r>
            <a:endParaRPr lang="en-US" altLang="zh-CN" sz="2000" dirty="0">
              <a:latin typeface="+mn-ea"/>
            </a:endParaRPr>
          </a:p>
          <a:p>
            <a:pPr>
              <a:lnSpc>
                <a:spcPct val="150000"/>
              </a:lnSpc>
            </a:pPr>
            <a:r>
              <a:rPr lang="zh-CN" altLang="en-US" sz="2000" b="1" dirty="0">
                <a:latin typeface="+mn-ea"/>
              </a:rPr>
              <a:t>结果</a:t>
            </a:r>
            <a:r>
              <a:rPr lang="zh-CN" altLang="en-US" sz="2000" dirty="0">
                <a:latin typeface="+mn-ea"/>
              </a:rPr>
              <a:t>：</a:t>
            </a:r>
            <a:endParaRPr lang="en-US" altLang="zh-CN" sz="2000" dirty="0">
              <a:latin typeface="+mn-ea"/>
            </a:endParaRPr>
          </a:p>
          <a:p>
            <a:pPr>
              <a:lnSpc>
                <a:spcPct val="150000"/>
              </a:lnSpc>
            </a:pPr>
            <a:r>
              <a:rPr lang="zh-CN" altLang="en-US" sz="2000" b="1" u="sng" dirty="0">
                <a:latin typeface="+mn-ea"/>
              </a:rPr>
              <a:t>实验鼠</a:t>
            </a:r>
            <a:r>
              <a:rPr lang="zh-CN" altLang="en-US" sz="2000" dirty="0">
                <a:solidFill>
                  <a:srgbClr val="FF0000"/>
                </a:solidFill>
                <a:latin typeface="+mn-ea"/>
              </a:rPr>
              <a:t>阳性</a:t>
            </a:r>
            <a:r>
              <a:rPr lang="zh-CN" altLang="en-US" sz="2000" dirty="0">
                <a:latin typeface="+mn-ea"/>
              </a:rPr>
              <a:t>，标本均来自</a:t>
            </a:r>
            <a:r>
              <a:rPr lang="zh-CN" altLang="en-US" sz="2000" dirty="0">
                <a:solidFill>
                  <a:srgbClr val="FF0000"/>
                </a:solidFill>
                <a:latin typeface="+mn-ea"/>
              </a:rPr>
              <a:t>开放饲养区的实验用大白鼠</a:t>
            </a:r>
            <a:r>
              <a:rPr lang="zh-CN" altLang="en-US" sz="2000" dirty="0">
                <a:latin typeface="+mn-ea"/>
              </a:rPr>
              <a:t>；</a:t>
            </a:r>
            <a:endParaRPr lang="en-US" altLang="zh-CN" sz="2000" dirty="0">
              <a:latin typeface="+mn-ea"/>
            </a:endParaRPr>
          </a:p>
          <a:p>
            <a:pPr>
              <a:lnSpc>
                <a:spcPct val="150000"/>
              </a:lnSpc>
            </a:pPr>
            <a:r>
              <a:rPr lang="zh-CN" altLang="en-US" sz="2000" b="1" u="sng" dirty="0">
                <a:latin typeface="+mn-ea"/>
              </a:rPr>
              <a:t>野鼠</a:t>
            </a:r>
            <a:r>
              <a:rPr lang="zh-CN" altLang="en-US" sz="2000" dirty="0">
                <a:solidFill>
                  <a:srgbClr val="FF0000"/>
                </a:solidFill>
                <a:latin typeface="+mn-ea"/>
              </a:rPr>
              <a:t>阳性</a:t>
            </a:r>
            <a:r>
              <a:rPr lang="zh-CN" altLang="en-US" sz="2000" dirty="0">
                <a:latin typeface="+mn-ea"/>
              </a:rPr>
              <a:t>；</a:t>
            </a:r>
            <a:endParaRPr lang="en-US" altLang="zh-CN" sz="2000" dirty="0">
              <a:latin typeface="+mn-ea"/>
            </a:endParaRPr>
          </a:p>
          <a:p>
            <a:pPr>
              <a:lnSpc>
                <a:spcPct val="150000"/>
              </a:lnSpc>
            </a:pPr>
            <a:r>
              <a:rPr lang="zh-CN" altLang="en-US" sz="2000" b="1" u="sng" dirty="0">
                <a:latin typeface="+mn-ea"/>
              </a:rPr>
              <a:t>实验动物提供单位</a:t>
            </a:r>
            <a:r>
              <a:rPr lang="zh-CN" altLang="en-US" sz="2000" dirty="0">
                <a:latin typeface="+mn-ea"/>
              </a:rPr>
              <a:t>均为阴性；</a:t>
            </a:r>
            <a:endParaRPr lang="en-US" altLang="zh-CN" sz="2000" dirty="0">
              <a:latin typeface="+mn-ea"/>
            </a:endParaRPr>
          </a:p>
          <a:p>
            <a:pPr>
              <a:lnSpc>
                <a:spcPct val="150000"/>
              </a:lnSpc>
            </a:pPr>
            <a:r>
              <a:rPr lang="zh-CN" altLang="en-US" sz="2000" b="1" u="sng" dirty="0">
                <a:latin typeface="+mn-ea"/>
              </a:rPr>
              <a:t>实验室相关工作人员</a:t>
            </a:r>
            <a:r>
              <a:rPr lang="zh-CN" altLang="en-US" sz="2000" dirty="0">
                <a:solidFill>
                  <a:srgbClr val="FF0000"/>
                </a:solidFill>
                <a:latin typeface="+mn-ea"/>
              </a:rPr>
              <a:t>阳性</a:t>
            </a:r>
            <a:r>
              <a:rPr lang="zh-CN" altLang="en-US" sz="2000" dirty="0">
                <a:latin typeface="+mn-ea"/>
              </a:rPr>
              <a:t>。</a:t>
            </a:r>
            <a:endParaRPr lang="en-US" altLang="zh-CN" sz="2000" dirty="0">
              <a:latin typeface="+mn-ea"/>
            </a:endParaRPr>
          </a:p>
          <a:p>
            <a:pPr>
              <a:lnSpc>
                <a:spcPct val="150000"/>
              </a:lnSpc>
            </a:pPr>
            <a:endParaRPr lang="en-US" altLang="zh-CN" sz="2000" dirty="0">
              <a:latin typeface="+mn-ea"/>
            </a:endParaRPr>
          </a:p>
          <a:p>
            <a:pPr>
              <a:lnSpc>
                <a:spcPct val="150000"/>
              </a:lnSpc>
            </a:pPr>
            <a:r>
              <a:rPr lang="zh-CN" altLang="en-US" sz="2000" b="1" dirty="0">
                <a:latin typeface="+mn-ea"/>
              </a:rPr>
              <a:t>结论：</a:t>
            </a:r>
            <a:r>
              <a:rPr lang="zh-CN" altLang="en-US" sz="2000" dirty="0">
                <a:latin typeface="+mn-ea"/>
              </a:rPr>
              <a:t>动物实验室</a:t>
            </a:r>
            <a:r>
              <a:rPr lang="zh-CN" altLang="en-US" sz="2000" dirty="0">
                <a:solidFill>
                  <a:srgbClr val="FF0000"/>
                </a:solidFill>
                <a:latin typeface="+mn-ea"/>
              </a:rPr>
              <a:t>基础设施不完善</a:t>
            </a:r>
            <a:r>
              <a:rPr lang="zh-CN" altLang="en-US" sz="2000" dirty="0">
                <a:latin typeface="+mn-ea"/>
              </a:rPr>
              <a:t>是造成该事件的主要原因，感染肾综合征出血热的</a:t>
            </a:r>
            <a:r>
              <a:rPr lang="zh-CN" altLang="en-US" sz="2000" u="sng" dirty="0">
                <a:latin typeface="+mn-ea"/>
              </a:rPr>
              <a:t>野鼠将病毒传播给开放饲养区的大白鼠</a:t>
            </a:r>
            <a:r>
              <a:rPr lang="zh-CN" altLang="en-US" sz="2000" dirty="0">
                <a:latin typeface="+mn-ea"/>
              </a:rPr>
              <a:t>，最终导致了实验工作人员感染发病。</a:t>
            </a:r>
            <a:endParaRPr lang="en-US" altLang="zh-CN" sz="2000" dirty="0">
              <a:latin typeface="+mn-ea"/>
            </a:endParaRPr>
          </a:p>
          <a:p>
            <a:pPr>
              <a:lnSpc>
                <a:spcPct val="150000"/>
              </a:lnSpc>
            </a:pPr>
            <a:endParaRPr lang="en-US" altLang="zh-CN" dirty="0"/>
          </a:p>
        </p:txBody>
      </p:sp>
      <p:pic>
        <p:nvPicPr>
          <p:cNvPr id="5" name="图片 4" descr="t0161844ff27e39cd6c.jpg"/>
          <p:cNvPicPr>
            <a:picLocks noChangeAspect="1"/>
          </p:cNvPicPr>
          <p:nvPr/>
        </p:nvPicPr>
        <p:blipFill>
          <a:blip r:embed="rId1" cstate="print"/>
          <a:stretch>
            <a:fillRect/>
          </a:stretch>
        </p:blipFill>
        <p:spPr>
          <a:xfrm>
            <a:off x="6839744" y="2348880"/>
            <a:ext cx="2304256" cy="177250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 name="TextBox 3"/>
          <p:cNvSpPr txBox="1"/>
          <p:nvPr/>
        </p:nvSpPr>
        <p:spPr>
          <a:xfrm>
            <a:off x="642910" y="2060848"/>
            <a:ext cx="7961538" cy="4523105"/>
          </a:xfrm>
          <a:prstGeom prst="rect">
            <a:avLst/>
          </a:prstGeom>
          <a:noFill/>
        </p:spPr>
        <p:txBody>
          <a:bodyPr wrap="square" rtlCol="0">
            <a:spAutoFit/>
          </a:bodyPr>
          <a:lstStyle/>
          <a:p>
            <a:r>
              <a:rPr lang="zh-CN" altLang="zh-CN" sz="2800" dirty="0">
                <a:latin typeface="黑体" panose="02010609060101010101" pitchFamily="49" charset="-122"/>
                <a:ea typeface="黑体" panose="02010609060101010101" pitchFamily="49" charset="-122"/>
                <a:cs typeface="Verdana" panose="020B0604030504040204" pitchFamily="34" charset="0"/>
              </a:rPr>
              <a:t>请根据初审和复审意见修改，复审通过</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en-US" sz="2800" dirty="0">
                <a:solidFill>
                  <a:srgbClr val="FF0000"/>
                </a:solidFill>
                <a:latin typeface="黑体" panose="02010609060101010101" pitchFamily="49" charset="-122"/>
                <a:ea typeface="黑体" panose="02010609060101010101" pitchFamily="49" charset="-122"/>
                <a:cs typeface="Verdana" panose="020B0604030504040204" pitchFamily="34" charset="0"/>
              </a:rPr>
              <a:t>等待IACUC号给予</a:t>
            </a:r>
            <a:r>
              <a:rPr lang="en-US" altLang="zh-CN" sz="2800" dirty="0">
                <a:latin typeface="黑体" panose="02010609060101010101" pitchFamily="49" charset="-122"/>
                <a:ea typeface="黑体" panose="02010609060101010101" pitchFamily="49" charset="-122"/>
                <a:cs typeface="Verdana" panose="020B0604030504040204" pitchFamily="34" charset="0"/>
              </a:rPr>
              <a:t>,</a:t>
            </a:r>
            <a:r>
              <a:rPr lang="zh-CN" altLang="en-US" sz="2800" dirty="0">
                <a:solidFill>
                  <a:srgbClr val="FF0000"/>
                </a:solidFill>
                <a:latin typeface="黑体" panose="02010609060101010101" pitchFamily="49" charset="-122"/>
                <a:ea typeface="黑体" panose="02010609060101010101" pitchFamily="49" charset="-122"/>
                <a:cs typeface="Verdana" panose="020B0604030504040204" pitchFamily="34" charset="0"/>
              </a:rPr>
              <a:t>取得批准编号</a:t>
            </a:r>
            <a:r>
              <a:rPr lang="zh-CN" altLang="zh-CN" sz="2800" dirty="0">
                <a:latin typeface="黑体" panose="02010609060101010101" pitchFamily="49" charset="-122"/>
                <a:ea typeface="黑体" panose="02010609060101010101" pitchFamily="49" charset="-122"/>
                <a:cs typeface="Verdana" panose="020B0604030504040204" pitchFamily="34" charset="0"/>
              </a:rPr>
              <a:t>后下载、</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打印</a:t>
            </a:r>
            <a:r>
              <a:rPr lang="zh-CN" altLang="zh-CN" sz="2800" dirty="0">
                <a:latin typeface="黑体" panose="02010609060101010101" pitchFamily="49" charset="-122"/>
                <a:ea typeface="黑体" panose="02010609060101010101" pitchFamily="49" charset="-122"/>
                <a:cs typeface="Verdana" panose="020B0604030504040204" pitchFamily="34" charset="0"/>
              </a:rPr>
              <a:t>申请表</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en-US"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2</a:t>
            </a:r>
            <a:r>
              <a:rPr lang="zh-CN" altLang="en-US" sz="2800" dirty="0">
                <a:solidFill>
                  <a:srgbClr val="FF0000"/>
                </a:solidFill>
                <a:latin typeface="黑体" panose="02010609060101010101" pitchFamily="49" charset="-122"/>
                <a:ea typeface="黑体" panose="02010609060101010101" pitchFamily="49" charset="-122"/>
                <a:cs typeface="Verdana" panose="020B0604030504040204" pitchFamily="34" charset="0"/>
              </a:rPr>
              <a:t>页同意书单面打印</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sym typeface="+mn-ea"/>
              </a:rPr>
              <a:t>实验负责人</a:t>
            </a:r>
            <a:r>
              <a:rPr lang="zh-CN" altLang="zh-CN" sz="2800" dirty="0">
                <a:latin typeface="黑体" panose="02010609060101010101" pitchFamily="49" charset="-122"/>
                <a:ea typeface="黑体" panose="02010609060101010101" pitchFamily="49" charset="-122"/>
                <a:cs typeface="Verdana" panose="020B0604030504040204" pitchFamily="34" charset="0"/>
              </a:rPr>
              <a:t>、执行人在</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承诺书</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栏</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签字</a:t>
            </a:r>
            <a:r>
              <a:rPr lang="zh-CN" altLang="zh-CN" sz="2800" dirty="0">
                <a:latin typeface="黑体" panose="02010609060101010101" pitchFamily="49" charset="-122"/>
                <a:ea typeface="黑体" panose="02010609060101010101" pitchFamily="49" charset="-122"/>
                <a:cs typeface="Verdana" panose="020B0604030504040204" pitchFamily="34" charset="0"/>
              </a:rPr>
              <a:t>，连同必要的审查资料</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递交</a:t>
            </a:r>
            <a:r>
              <a:rPr lang="zh-CN" altLang="zh-CN" sz="2800" dirty="0">
                <a:latin typeface="黑体" panose="02010609060101010101" pitchFamily="49" charset="-122"/>
                <a:ea typeface="黑体" panose="02010609060101010101" pitchFamily="49" charset="-122"/>
                <a:cs typeface="Verdana" panose="020B0604030504040204" pitchFamily="34" charset="0"/>
              </a:rPr>
              <a:t>到江宁动物中心</a:t>
            </a:r>
            <a:r>
              <a:rPr lang="en-US"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301</a:t>
            </a:r>
            <a:r>
              <a:rPr lang="zh-CN" altLang="zh-CN" sz="2800" dirty="0">
                <a:latin typeface="黑体" panose="02010609060101010101" pitchFamily="49" charset="-122"/>
                <a:ea typeface="黑体" panose="02010609060101010101" pitchFamily="49" charset="-122"/>
                <a:cs typeface="Verdana" panose="020B0604030504040204" pitchFamily="34" charset="0"/>
              </a:rPr>
              <a:t>办公室。</a:t>
            </a:r>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r>
              <a:rPr lang="zh-CN" altLang="en-US" sz="2800" dirty="0">
                <a:latin typeface="黑体" panose="02010609060101010101" pitchFamily="49" charset="-122"/>
                <a:ea typeface="黑体" panose="02010609060101010101" pitchFamily="49" charset="-122"/>
                <a:cs typeface="Verdana" panose="020B0604030504040204" pitchFamily="34" charset="0"/>
              </a:rPr>
              <a:t>如有问题，可在工作日</a:t>
            </a:r>
            <a:r>
              <a:rPr lang="en-US"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16:00-17:00</a:t>
            </a:r>
            <a:r>
              <a:rPr lang="zh-CN" altLang="en-US" sz="2800" dirty="0">
                <a:latin typeface="黑体" panose="02010609060101010101" pitchFamily="49" charset="-122"/>
                <a:ea typeface="黑体" panose="02010609060101010101" pitchFamily="49" charset="-122"/>
                <a:cs typeface="Verdana" panose="020B0604030504040204" pitchFamily="34" charset="0"/>
              </a:rPr>
              <a:t>，拨打</a:t>
            </a:r>
            <a:r>
              <a:rPr lang="en-US" altLang="zh-CN" sz="2800" dirty="0">
                <a:latin typeface="黑体" panose="02010609060101010101" pitchFamily="49" charset="-122"/>
                <a:ea typeface="黑体" panose="02010609060101010101" pitchFamily="49" charset="-122"/>
                <a:cs typeface="Verdana" panose="020B0604030504040204" pitchFamily="34" charset="0"/>
              </a:rPr>
              <a:t>025-86867156 </a:t>
            </a:r>
            <a:r>
              <a:rPr lang="zh-CN" altLang="en-US" sz="2800" dirty="0">
                <a:latin typeface="黑体" panose="02010609060101010101" pitchFamily="49" charset="-122"/>
                <a:ea typeface="黑体" panose="02010609060101010101" pitchFamily="49" charset="-122"/>
                <a:cs typeface="Verdana" panose="020B0604030504040204" pitchFamily="34" charset="0"/>
              </a:rPr>
              <a:t>沟通。</a:t>
            </a:r>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dirty="0">
              <a:latin typeface="宋体" panose="02010600030101010101" pitchFamily="2" charset="-122"/>
            </a:endParaRPr>
          </a:p>
          <a:p>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23850" y="1557020"/>
            <a:ext cx="7202805" cy="3931920"/>
          </a:xfrm>
          <a:prstGeom prst="rect">
            <a:avLst/>
          </a:prstGeom>
        </p:spPr>
      </p:pic>
      <p:sp>
        <p:nvSpPr>
          <p:cNvPr id="6" name="文本框 5"/>
          <p:cNvSpPr txBox="1"/>
          <p:nvPr>
            <p:custDataLst>
              <p:tags r:id="rId2"/>
            </p:custDataLst>
          </p:nvPr>
        </p:nvSpPr>
        <p:spPr>
          <a:xfrm>
            <a:off x="2051595" y="4077397"/>
            <a:ext cx="2880320" cy="645160"/>
          </a:xfrm>
          <a:prstGeom prst="rect">
            <a:avLst/>
          </a:prstGeom>
          <a:noFill/>
          <a:ln>
            <a:solidFill>
              <a:srgbClr val="FF0000"/>
            </a:solidFill>
          </a:ln>
        </p:spPr>
        <p:txBody>
          <a:bodyPr wrap="square" rtlCol="0">
            <a:spAutoFit/>
          </a:bodyPr>
          <a:lstStyle/>
          <a:p>
            <a:r>
              <a:rPr lang="zh-CN" altLang="en-US" dirty="0"/>
              <a:t>实验负责人、实验执行人需签字</a:t>
            </a:r>
            <a:endParaRPr lang="zh-CN" altLang="en-US" dirty="0"/>
          </a:p>
        </p:txBody>
      </p:sp>
      <p:sp>
        <p:nvSpPr>
          <p:cNvPr id="4" name="标题 1"/>
          <p:cNvSpPr txBox="1"/>
          <p:nvPr>
            <p:custDataLst>
              <p:tags r:id="rId3"/>
            </p:custDataLst>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375" y="1556792"/>
            <a:ext cx="9007129" cy="517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580112" y="5805264"/>
            <a:ext cx="2232248"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851920" y="650978"/>
            <a:ext cx="2520280" cy="369332"/>
          </a:xfrm>
          <a:prstGeom prst="rect">
            <a:avLst/>
          </a:prstGeom>
          <a:noFill/>
        </p:spPr>
        <p:txBody>
          <a:bodyPr wrap="square" rtlCol="0">
            <a:spAutoFit/>
          </a:bodyPr>
          <a:lstStyle/>
          <a:p>
            <a:r>
              <a:rPr lang="zh-CN" altLang="en-US"/>
              <a:t>及时取回，妥善保存</a:t>
            </a: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0" name="图片 99"/>
          <p:cNvPicPr/>
          <p:nvPr>
            <p:custDataLst>
              <p:tags r:id="rId1"/>
            </p:custDataLst>
          </p:nvPr>
        </p:nvPicPr>
        <p:blipFill>
          <a:blip r:embed="rId2"/>
          <a:stretch>
            <a:fillRect/>
          </a:stretch>
        </p:blipFill>
        <p:spPr>
          <a:xfrm>
            <a:off x="107950" y="1557020"/>
            <a:ext cx="2604770" cy="3036570"/>
          </a:xfrm>
          <a:prstGeom prst="rect">
            <a:avLst/>
          </a:prstGeom>
          <a:noFill/>
          <a:ln w="9525">
            <a:noFill/>
          </a:ln>
        </p:spPr>
      </p:pic>
      <p:sp>
        <p:nvSpPr>
          <p:cNvPr id="3" name="文本框 2"/>
          <p:cNvSpPr txBox="1"/>
          <p:nvPr/>
        </p:nvSpPr>
        <p:spPr>
          <a:xfrm>
            <a:off x="2123440" y="5013325"/>
            <a:ext cx="6095365" cy="922020"/>
          </a:xfrm>
          <a:prstGeom prst="rect">
            <a:avLst/>
          </a:prstGeom>
          <a:noFill/>
          <a:ln>
            <a:solidFill>
              <a:srgbClr val="FF0000"/>
            </a:solidFill>
          </a:ln>
        </p:spPr>
        <p:txBody>
          <a:bodyPr wrap="square" rtlCol="0" anchor="t">
            <a:spAutoFit/>
          </a:bodyPr>
          <a:lstStyle/>
          <a:p>
            <a:r>
              <a:rPr lang="zh-CN" altLang="en-US"/>
              <a:t>新网站使用期间，如有问题，可扫描二维码进群咨询。</a:t>
            </a:r>
            <a:endParaRPr lang="zh-CN" altLang="en-US"/>
          </a:p>
          <a:p>
            <a:r>
              <a:rPr lang="zh-CN" altLang="en-US"/>
              <a:t>由于新系统刚刚启用，发生变化会及时更新填写细则指导，请及时查看。</a:t>
            </a:r>
            <a:endParaRPr lang="zh-CN" altLang="en-US"/>
          </a:p>
        </p:txBody>
      </p:sp>
      <p:pic>
        <p:nvPicPr>
          <p:cNvPr id="7" name="图片 6"/>
          <p:cNvPicPr>
            <a:picLocks noChangeAspect="1"/>
          </p:cNvPicPr>
          <p:nvPr/>
        </p:nvPicPr>
        <p:blipFill>
          <a:blip r:embed="rId3"/>
          <a:stretch>
            <a:fillRect/>
          </a:stretch>
        </p:blipFill>
        <p:spPr>
          <a:xfrm>
            <a:off x="5292090" y="1557655"/>
            <a:ext cx="2722245" cy="286448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2700020" y="1628775"/>
            <a:ext cx="2592705" cy="285686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olidFill>
                  <a:schemeClr val="bg1"/>
                </a:solidFill>
                <a:latin typeface="黑体" panose="02010609060101010101" pitchFamily="49" charset="-122"/>
                <a:ea typeface="黑体" panose="02010609060101010101" pitchFamily="49" charset="-122"/>
              </a:rPr>
              <a:t>伦理追加申请</a:t>
            </a:r>
            <a:endParaRPr lang="zh-CN" altLang="en-US" dirty="0">
              <a:solidFill>
                <a:schemeClr val="bg1"/>
              </a:solidFill>
            </a:endParaRPr>
          </a:p>
        </p:txBody>
      </p:sp>
      <p:pic>
        <p:nvPicPr>
          <p:cNvPr id="4" name="图片 3"/>
          <p:cNvPicPr>
            <a:picLocks noChangeAspect="1"/>
          </p:cNvPicPr>
          <p:nvPr/>
        </p:nvPicPr>
        <p:blipFill>
          <a:blip r:embed="rId1"/>
          <a:stretch>
            <a:fillRect/>
          </a:stretch>
        </p:blipFill>
        <p:spPr>
          <a:xfrm>
            <a:off x="107315" y="2637155"/>
            <a:ext cx="9036685" cy="3035300"/>
          </a:xfrm>
          <a:prstGeom prst="rect">
            <a:avLst/>
          </a:prstGeom>
        </p:spPr>
      </p:pic>
      <p:pic>
        <p:nvPicPr>
          <p:cNvPr id="8" name="图片 7"/>
          <p:cNvPicPr>
            <a:picLocks noChangeAspect="1"/>
          </p:cNvPicPr>
          <p:nvPr/>
        </p:nvPicPr>
        <p:blipFill>
          <a:blip r:embed="rId2"/>
          <a:stretch>
            <a:fillRect/>
          </a:stretch>
        </p:blipFill>
        <p:spPr>
          <a:xfrm>
            <a:off x="3362325" y="5517515"/>
            <a:ext cx="5781675" cy="136144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605" y="-170815"/>
            <a:ext cx="8153400" cy="990600"/>
          </a:xfrm>
        </p:spPr>
        <p:txBody>
          <a:bodyPr/>
          <a:lstStyle/>
          <a:p>
            <a:pPr fontAlgn="auto">
              <a:spcAft>
                <a:spcPts val="0"/>
              </a:spcAft>
              <a:defRPr/>
            </a:pPr>
            <a:r>
              <a:rPr lang="zh-CN" altLang="en-US">
                <a:solidFill>
                  <a:schemeClr val="tx1"/>
                </a:solidFill>
                <a:latin typeface="黑体" panose="02010609060101010101" pitchFamily="49" charset="-122"/>
                <a:ea typeface="黑体" panose="02010609060101010101" pitchFamily="49" charset="-122"/>
              </a:rPr>
              <a:t>追加申请</a:t>
            </a:r>
            <a:endParaRPr lang="zh-CN" altLang="en-US" sz="2400" baseline="30000" dirty="0">
              <a:solidFill>
                <a:schemeClr val="tx1"/>
              </a:solidFill>
              <a:latin typeface="黑体" panose="02010609060101010101" pitchFamily="49" charset="-122"/>
              <a:ea typeface="黑体" panose="02010609060101010101" pitchFamily="49" charset="-122"/>
            </a:endParaRPr>
          </a:p>
        </p:txBody>
      </p:sp>
      <p:sp>
        <p:nvSpPr>
          <p:cNvPr id="5" name="TextBox 3"/>
          <p:cNvSpPr txBox="1"/>
          <p:nvPr>
            <p:custDataLst>
              <p:tags r:id="rId1"/>
            </p:custDataLst>
          </p:nvPr>
        </p:nvSpPr>
        <p:spPr>
          <a:xfrm>
            <a:off x="179070" y="3573145"/>
            <a:ext cx="6710680" cy="1980565"/>
          </a:xfrm>
          <a:prstGeom prst="rect">
            <a:avLst/>
          </a:prstGeom>
          <a:noFill/>
        </p:spPr>
        <p:txBody>
          <a:bodyPr wrap="square" rtlCol="0">
            <a:noAutofit/>
          </a:bodyPr>
          <a:lstStyle/>
          <a:p>
            <a:r>
              <a:rPr lang="zh-CN" altLang="en-US" sz="2000" dirty="0">
                <a:latin typeface="黑体" panose="02010609060101010101" pitchFamily="49" charset="-122"/>
                <a:ea typeface="黑体" panose="02010609060101010101" pitchFamily="49" charset="-122"/>
              </a:rPr>
              <a:t>一、适用于：与原申请具有相关性，且设计合理的增改。</a:t>
            </a:r>
            <a:endParaRPr lang="en-US" altLang="zh-CN" sz="2000" dirty="0">
              <a:latin typeface="黑体" panose="02010609060101010101" pitchFamily="49" charset="-122"/>
              <a:ea typeface="黑体" panose="02010609060101010101" pitchFamily="49" charset="-122"/>
            </a:endParaRPr>
          </a:p>
          <a:p>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延长</a:t>
            </a:r>
            <a:r>
              <a:rPr lang="zh-CN" altLang="en-US" sz="2000" dirty="0">
                <a:latin typeface="黑体" panose="02010609060101010101" pitchFamily="49" charset="-122"/>
                <a:ea typeface="黑体" panose="02010609060101010101" pitchFamily="49" charset="-122"/>
              </a:rPr>
              <a:t>实验时间</a:t>
            </a:r>
            <a:endParaRPr lang="zh-CN" altLang="en-US"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增加</a:t>
            </a:r>
            <a:r>
              <a:rPr lang="zh-CN" altLang="en-US" sz="2000">
                <a:latin typeface="黑体" panose="02010609060101010101" pitchFamily="49" charset="-122"/>
                <a:ea typeface="黑体" panose="02010609060101010101" pitchFamily="49" charset="-122"/>
              </a:rPr>
              <a:t>动物数</a:t>
            </a:r>
            <a:r>
              <a:rPr lang="zh-CN" altLang="en-US" sz="2000">
                <a:solidFill>
                  <a:schemeClr val="tx1"/>
                </a:solidFill>
                <a:latin typeface="黑体" panose="02010609060101010101" pitchFamily="49" charset="-122"/>
                <a:ea typeface="黑体" panose="02010609060101010101" pitchFamily="49" charset="-122"/>
              </a:rPr>
              <a:t>量</a:t>
            </a:r>
            <a:r>
              <a:rPr lang="en-US" altLang="zh-CN" sz="2000">
                <a:solidFill>
                  <a:schemeClr val="tx1"/>
                </a:solidFill>
                <a:latin typeface="黑体" panose="02010609060101010101" pitchFamily="49" charset="-122"/>
                <a:ea typeface="黑体" panose="02010609060101010101" pitchFamily="49" charset="-122"/>
              </a:rPr>
              <a:t>(</a:t>
            </a:r>
            <a:r>
              <a:rPr lang="zh-CN" altLang="en-US" sz="2000">
                <a:solidFill>
                  <a:schemeClr val="tx1"/>
                </a:solidFill>
                <a:latin typeface="黑体" panose="02010609060101010101" pitchFamily="49" charset="-122"/>
                <a:ea typeface="黑体" panose="02010609060101010101" pitchFamily="49" charset="-122"/>
              </a:rPr>
              <a:t>不超过原申请数量的</a:t>
            </a:r>
            <a:r>
              <a:rPr lang="en-US" altLang="zh-CN" sz="2000">
                <a:solidFill>
                  <a:schemeClr val="tx1"/>
                </a:solidFill>
                <a:latin typeface="黑体" panose="02010609060101010101" pitchFamily="49" charset="-122"/>
                <a:ea typeface="黑体" panose="02010609060101010101" pitchFamily="49" charset="-122"/>
              </a:rPr>
              <a:t>20%</a:t>
            </a:r>
            <a:r>
              <a:rPr lang="zh-CN" altLang="en-US" sz="2000">
                <a:solidFill>
                  <a:schemeClr val="tx1"/>
                </a:solidFill>
                <a:latin typeface="黑体" panose="02010609060101010101" pitchFamily="49" charset="-122"/>
                <a:ea typeface="黑体" panose="02010609060101010101" pitchFamily="49" charset="-122"/>
              </a:rPr>
              <a:t>）</a:t>
            </a:r>
            <a:endParaRPr lang="zh-CN" altLang="en-US" sz="2000">
              <a:solidFill>
                <a:schemeClr val="tx1"/>
              </a:solidFill>
              <a:latin typeface="黑体" panose="02010609060101010101" pitchFamily="49" charset="-122"/>
              <a:ea typeface="黑体" panose="02010609060101010101" pitchFamily="49" charset="-122"/>
            </a:endParaRPr>
          </a:p>
          <a:p>
            <a:r>
              <a:rPr lang="en-US" altLang="zh-CN" sz="200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增加动物品系</a:t>
            </a:r>
            <a:endParaRPr lang="zh-CN" altLang="en-US"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增加或改变实验</a:t>
            </a:r>
            <a:r>
              <a:rPr lang="zh-CN" altLang="en-US" sz="2000">
                <a:latin typeface="黑体" panose="02010609060101010101" pitchFamily="49" charset="-122"/>
                <a:ea typeface="黑体" panose="02010609060101010101" pitchFamily="49" charset="-122"/>
              </a:rPr>
              <a:t>内容。</a:t>
            </a:r>
            <a:endParaRPr lang="en-US" altLang="zh-CN" sz="2000">
              <a:latin typeface="黑体" panose="02010609060101010101" pitchFamily="49" charset="-122"/>
              <a:ea typeface="黑体" panose="02010609060101010101" pitchFamily="49" charset="-122"/>
            </a:endParaRPr>
          </a:p>
          <a:p>
            <a:r>
              <a:rPr lang="zh-CN" altLang="en-US" sz="2000">
                <a:solidFill>
                  <a:srgbClr val="FF0000"/>
                </a:solidFill>
                <a:latin typeface="黑体" panose="02010609060101010101" pitchFamily="49" charset="-122"/>
                <a:ea typeface="黑体" panose="02010609060101010101" pitchFamily="49" charset="-122"/>
              </a:rPr>
              <a:t>二、不适用于：</a:t>
            </a:r>
            <a:endParaRPr lang="zh-CN" altLang="en-US" sz="2000">
              <a:solidFill>
                <a:srgbClr val="FF0000"/>
              </a:solidFill>
              <a:latin typeface="黑体" panose="02010609060101010101" pitchFamily="49" charset="-122"/>
              <a:ea typeface="黑体" panose="02010609060101010101" pitchFamily="49" charset="-122"/>
            </a:endParaRPr>
          </a:p>
          <a:p>
            <a:r>
              <a:rPr lang="en-US" altLang="zh-CN" sz="2000">
                <a:solidFill>
                  <a:srgbClr val="FF0000"/>
                </a:solidFill>
                <a:latin typeface="黑体" panose="02010609060101010101" pitchFamily="49" charset="-122"/>
                <a:ea typeface="黑体" panose="02010609060101010101" pitchFamily="49" charset="-122"/>
              </a:rPr>
              <a:t>1.</a:t>
            </a:r>
            <a:r>
              <a:rPr lang="zh-CN" altLang="en-US" sz="2000">
                <a:solidFill>
                  <a:srgbClr val="FF0000"/>
                </a:solidFill>
                <a:latin typeface="黑体" panose="02010609060101010101" pitchFamily="49" charset="-122"/>
                <a:ea typeface="黑体" panose="02010609060101010101" pitchFamily="49" charset="-122"/>
              </a:rPr>
              <a:t>追加实验人员可以直接到饲养部办理；</a:t>
            </a:r>
            <a:endParaRPr lang="en-US" altLang="zh-CN" sz="2000" dirty="0">
              <a:solidFill>
                <a:srgbClr val="FF0000"/>
              </a:solidFill>
              <a:latin typeface="黑体" panose="02010609060101010101" pitchFamily="49" charset="-122"/>
              <a:ea typeface="黑体" panose="02010609060101010101" pitchFamily="49" charset="-122"/>
            </a:endParaRPr>
          </a:p>
          <a:p>
            <a:r>
              <a:rPr lang="en-US" altLang="zh-CN" sz="2000">
                <a:solidFill>
                  <a:srgbClr val="FF0000"/>
                </a:solidFill>
                <a:latin typeface="黑体" panose="02010609060101010101" pitchFamily="49" charset="-122"/>
                <a:ea typeface="黑体" panose="02010609060101010101" pitchFamily="49" charset="-122"/>
              </a:rPr>
              <a:t>2.</a:t>
            </a:r>
            <a:r>
              <a:rPr lang="zh-CN" altLang="en-US" sz="2000">
                <a:solidFill>
                  <a:srgbClr val="FF0000"/>
                </a:solidFill>
                <a:latin typeface="黑体" panose="02010609060101010101" pitchFamily="49" charset="-122"/>
                <a:ea typeface="黑体" panose="02010609060101010101" pitchFamily="49" charset="-122"/>
              </a:rPr>
              <a:t>实验过程中发现了新的研究方向，需要进一步研究。</a:t>
            </a:r>
            <a:endParaRPr lang="zh-CN" altLang="en-US" sz="2000">
              <a:solidFill>
                <a:srgbClr val="FF0000"/>
              </a:solidFill>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审核周期：约一周，邮件通知审核结果。</a:t>
            </a:r>
            <a:endParaRPr lang="zh-CN" altLang="en-US" sz="20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08585" y="658495"/>
            <a:ext cx="9180195" cy="327469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1"/>
                </a:solidFill>
                <a:latin typeface="黑体" panose="02010609060101010101" pitchFamily="49" charset="-122"/>
                <a:ea typeface="黑体" panose="02010609060101010101" pitchFamily="49" charset="-122"/>
                <a:sym typeface="+mn-ea"/>
              </a:rPr>
              <a:t>追加申请</a:t>
            </a:r>
            <a:endParaRPr lang="zh-CN" altLang="en-US"/>
          </a:p>
        </p:txBody>
      </p:sp>
      <p:pic>
        <p:nvPicPr>
          <p:cNvPr id="3" name="图片 2"/>
          <p:cNvPicPr>
            <a:picLocks noChangeAspect="1"/>
          </p:cNvPicPr>
          <p:nvPr/>
        </p:nvPicPr>
        <p:blipFill>
          <a:blip r:embed="rId1"/>
          <a:stretch>
            <a:fillRect/>
          </a:stretch>
        </p:blipFill>
        <p:spPr>
          <a:xfrm>
            <a:off x="0" y="2308860"/>
            <a:ext cx="9104630" cy="302514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1633" r="197"/>
          <a:stretch>
            <a:fillRect/>
          </a:stretch>
        </p:blipFill>
        <p:spPr bwMode="auto">
          <a:xfrm>
            <a:off x="395536" y="2114550"/>
            <a:ext cx="8383969"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pPr fontAlgn="auto">
              <a:spcAft>
                <a:spcPts val="0"/>
              </a:spcAft>
              <a:defRPr/>
            </a:pPr>
            <a:r>
              <a:rPr lang="zh-CN" altLang="en-US">
                <a:solidFill>
                  <a:schemeClr val="tx1"/>
                </a:solidFill>
                <a:latin typeface="黑体" panose="02010609060101010101" pitchFamily="49" charset="-122"/>
                <a:ea typeface="黑体" panose="02010609060101010101" pitchFamily="49" charset="-122"/>
              </a:rPr>
              <a:t>项目申报</a:t>
            </a:r>
            <a:endParaRPr lang="zh-CN" altLang="en-US" dirty="0">
              <a:solidFill>
                <a:schemeClr val="tx1"/>
              </a:solidFill>
              <a:latin typeface="黑体" panose="02010609060101010101" pitchFamily="49" charset="-122"/>
              <a:ea typeface="黑体" panose="02010609060101010101" pitchFamily="49" charset="-122"/>
            </a:endParaRPr>
          </a:p>
        </p:txBody>
      </p:sp>
      <p:sp>
        <p:nvSpPr>
          <p:cNvPr id="3" name="矩形 2"/>
          <p:cNvSpPr/>
          <p:nvPr/>
        </p:nvSpPr>
        <p:spPr>
          <a:xfrm>
            <a:off x="7740352" y="3681028"/>
            <a:ext cx="792088"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3568" y="1484784"/>
            <a:ext cx="7542213"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1"/>
          <p:cNvSpPr txBox="1"/>
          <p:nvPr/>
        </p:nvSpPr>
        <p:spPr bwMode="auto">
          <a:xfrm>
            <a:off x="626702" y="18864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fontAlgn="auto">
              <a:spcAft>
                <a:spcPts val="0"/>
              </a:spcAft>
              <a:defRPr/>
            </a:pPr>
            <a:r>
              <a:rPr lang="zh-CN" altLang="en-US">
                <a:solidFill>
                  <a:schemeClr val="tx1"/>
                </a:solidFill>
                <a:latin typeface="黑体" panose="02010609060101010101" pitchFamily="49" charset="-122"/>
                <a:ea typeface="黑体" panose="02010609060101010101" pitchFamily="49" charset="-122"/>
              </a:rPr>
              <a:t>项目申报</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 name="TextBox 1"/>
          <p:cNvSpPr txBox="1"/>
          <p:nvPr/>
        </p:nvSpPr>
        <p:spPr>
          <a:xfrm>
            <a:off x="2619350" y="3284984"/>
            <a:ext cx="6057106" cy="369332"/>
          </a:xfrm>
          <a:prstGeom prst="rect">
            <a:avLst/>
          </a:prstGeom>
          <a:noFill/>
        </p:spPr>
        <p:txBody>
          <a:bodyPr wrap="square" rtlCol="0">
            <a:spAutoFit/>
          </a:bodyPr>
          <a:lstStyle/>
          <a:p>
            <a:r>
              <a:rPr lang="zh-CN" altLang="en-US" b="1">
                <a:solidFill>
                  <a:srgbClr val="FF0000"/>
                </a:solidFill>
              </a:rPr>
              <a:t>仅用于申报项目，项目获批后需要进行正式的伦理申请</a:t>
            </a:r>
            <a:endParaRPr lang="zh-CN" altLang="en-US" b="1"/>
          </a:p>
        </p:txBody>
      </p:sp>
      <p:sp>
        <p:nvSpPr>
          <p:cNvPr id="3" name="TextBox 2"/>
          <p:cNvSpPr txBox="1"/>
          <p:nvPr/>
        </p:nvSpPr>
        <p:spPr>
          <a:xfrm>
            <a:off x="3491826" y="633043"/>
            <a:ext cx="2088232" cy="369332"/>
          </a:xfrm>
          <a:prstGeom prst="rect">
            <a:avLst/>
          </a:prstGeom>
          <a:noFill/>
        </p:spPr>
        <p:txBody>
          <a:bodyPr wrap="square" rtlCol="0">
            <a:spAutoFit/>
          </a:bodyPr>
          <a:lstStyle/>
          <a:p>
            <a:r>
              <a:rPr lang="zh-CN" altLang="en-US"/>
              <a:t>关注最新版本</a:t>
            </a:r>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项目申报用伦理</a:t>
            </a:r>
            <a:endParaRPr lang="zh-CN" altLang="en-US" dirty="0"/>
          </a:p>
        </p:txBody>
      </p:sp>
      <p:pic>
        <p:nvPicPr>
          <p:cNvPr id="2051" name="Picture 3"/>
          <p:cNvPicPr>
            <a:picLocks noChangeAspect="1" noChangeArrowheads="1"/>
          </p:cNvPicPr>
          <p:nvPr/>
        </p:nvPicPr>
        <p:blipFill>
          <a:blip r:embed="rId1" cstate="print"/>
          <a:srcRect l="20000" t="21440" r="18343" b="6321"/>
          <a:stretch>
            <a:fillRect/>
          </a:stretch>
        </p:blipFill>
        <p:spPr bwMode="auto">
          <a:xfrm>
            <a:off x="395536" y="1448003"/>
            <a:ext cx="8208912" cy="5409997"/>
          </a:xfrm>
          <a:prstGeom prst="rect">
            <a:avLst/>
          </a:prstGeom>
          <a:noFill/>
          <a:ln w="9525">
            <a:noFill/>
            <a:miter lim="800000"/>
            <a:headEnd/>
            <a:tailEnd/>
          </a:ln>
        </p:spPr>
      </p:pic>
      <p:sp>
        <p:nvSpPr>
          <p:cNvPr id="5" name="TextBox 4"/>
          <p:cNvSpPr txBox="1"/>
          <p:nvPr/>
        </p:nvSpPr>
        <p:spPr>
          <a:xfrm>
            <a:off x="1259840" y="1557020"/>
            <a:ext cx="2241550" cy="645160"/>
          </a:xfrm>
          <a:prstGeom prst="rect">
            <a:avLst/>
          </a:prstGeom>
          <a:noFill/>
          <a:ln>
            <a:solidFill>
              <a:srgbClr val="FF0000"/>
            </a:solidFill>
          </a:ln>
        </p:spPr>
        <p:txBody>
          <a:bodyPr wrap="square" rtlCol="0">
            <a:spAutoFit/>
          </a:bodyPr>
          <a:lstStyle/>
          <a:p>
            <a:pPr algn="ctr"/>
            <a:r>
              <a:rPr lang="zh-CN" altLang="en-US" b="1" dirty="0">
                <a:solidFill>
                  <a:srgbClr val="FF0000"/>
                </a:solidFill>
              </a:rPr>
              <a:t>标题与内容中实验名称要保持一致</a:t>
            </a:r>
            <a:endParaRPr lang="zh-CN" altLang="en-US" b="1" dirty="0">
              <a:solidFill>
                <a:srgbClr val="FF0000"/>
              </a:solidFill>
            </a:endParaRPr>
          </a:p>
        </p:txBody>
      </p:sp>
      <p:sp>
        <p:nvSpPr>
          <p:cNvPr id="6" name="TextBox 5"/>
          <p:cNvSpPr txBox="1"/>
          <p:nvPr/>
        </p:nvSpPr>
        <p:spPr>
          <a:xfrm>
            <a:off x="1476038" y="2585730"/>
            <a:ext cx="1368152"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单位正确</a:t>
            </a:r>
            <a:endParaRPr lang="zh-CN" altLang="en-US" b="1" dirty="0">
              <a:solidFill>
                <a:srgbClr val="FF0000"/>
              </a:solidFill>
            </a:endParaRPr>
          </a:p>
        </p:txBody>
      </p:sp>
      <p:sp>
        <p:nvSpPr>
          <p:cNvPr id="7" name="TextBox 6"/>
          <p:cNvSpPr txBox="1"/>
          <p:nvPr/>
        </p:nvSpPr>
        <p:spPr>
          <a:xfrm>
            <a:off x="5652135" y="2636520"/>
            <a:ext cx="3096260" cy="368300"/>
          </a:xfrm>
          <a:prstGeom prst="rect">
            <a:avLst/>
          </a:prstGeom>
          <a:noFill/>
          <a:ln>
            <a:solidFill>
              <a:srgbClr val="FF0000"/>
            </a:solidFill>
          </a:ln>
        </p:spPr>
        <p:txBody>
          <a:bodyPr wrap="square" rtlCol="0">
            <a:spAutoFit/>
          </a:bodyPr>
          <a:lstStyle/>
          <a:p>
            <a:pPr algn="ctr">
              <a:buClrTx/>
              <a:buSzTx/>
              <a:buFontTx/>
            </a:pPr>
            <a:r>
              <a:rPr lang="zh-CN" altLang="en-US" sz="1800" b="1" dirty="0">
                <a:solidFill>
                  <a:srgbClr val="FF0000"/>
                </a:solidFill>
              </a:rPr>
              <a:t>饲养地点需与许可证号一致</a:t>
            </a:r>
            <a:endParaRPr lang="zh-CN" altLang="en-US" sz="1800" b="1" dirty="0">
              <a:solidFill>
                <a:srgbClr val="FF0000"/>
              </a:solidFill>
            </a:endParaRPr>
          </a:p>
        </p:txBody>
      </p:sp>
      <p:sp>
        <p:nvSpPr>
          <p:cNvPr id="8" name="TextBox 7"/>
          <p:cNvSpPr txBox="1"/>
          <p:nvPr/>
        </p:nvSpPr>
        <p:spPr>
          <a:xfrm>
            <a:off x="6156325" y="4004945"/>
            <a:ext cx="2162175"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不能缺乏伤痛评估</a:t>
            </a:r>
            <a:endParaRPr lang="zh-CN" altLang="en-US" b="1" dirty="0">
              <a:solidFill>
                <a:srgbClr val="FF0000"/>
              </a:solidFill>
            </a:endParaRPr>
          </a:p>
        </p:txBody>
      </p:sp>
      <p:sp>
        <p:nvSpPr>
          <p:cNvPr id="9" name="TextBox 8"/>
          <p:cNvSpPr txBox="1"/>
          <p:nvPr/>
        </p:nvSpPr>
        <p:spPr>
          <a:xfrm>
            <a:off x="7012940" y="5517515"/>
            <a:ext cx="1663700"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手签，非打印</a:t>
            </a:r>
            <a:endParaRPr lang="zh-CN" altLang="en-US" b="1" dirty="0">
              <a:solidFill>
                <a:srgbClr val="FF0000"/>
              </a:solidFill>
            </a:endParaRPr>
          </a:p>
        </p:txBody>
      </p:sp>
      <p:sp>
        <p:nvSpPr>
          <p:cNvPr id="10" name="TextBox 9"/>
          <p:cNvSpPr txBox="1"/>
          <p:nvPr/>
        </p:nvSpPr>
        <p:spPr>
          <a:xfrm>
            <a:off x="2267744" y="5733256"/>
            <a:ext cx="1368152"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日期正确</a:t>
            </a:r>
            <a:endParaRPr lang="zh-CN" altLang="en-US"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152400"/>
            <a:ext cx="7901014" cy="990600"/>
          </a:xfrm>
        </p:spPr>
        <p:txBody>
          <a:bodyPr/>
          <a:lstStyle/>
          <a:p>
            <a:r>
              <a:rPr lang="zh-CN" altLang="en-US" b="1" dirty="0">
                <a:latin typeface="黑体" panose="02010609060101010101" pitchFamily="49" charset="-122"/>
                <a:ea typeface="黑体" panose="02010609060101010101" pitchFamily="49" charset="-122"/>
              </a:rPr>
              <a:t>规范实验：实验楼准入制度</a:t>
            </a:r>
            <a:endParaRPr lang="zh-CN" altLang="en-US" b="1" dirty="0">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1"/>
          </p:cNvGraphicFramePr>
          <p:nvPr>
            <p:ph sz="quarter" idx="1"/>
          </p:nvPr>
        </p:nvGraphicFramePr>
        <p:xfrm>
          <a:off x="971600" y="1700808"/>
          <a:ext cx="607223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TextBox 5"/>
          <p:cNvSpPr txBox="1"/>
          <p:nvPr/>
        </p:nvSpPr>
        <p:spPr>
          <a:xfrm>
            <a:off x="642910" y="4071942"/>
            <a:ext cx="2428892" cy="1938992"/>
          </a:xfrm>
          <a:prstGeom prst="rect">
            <a:avLst/>
          </a:prstGeom>
          <a:noFill/>
        </p:spPr>
        <p:txBody>
          <a:bodyPr wrap="square" rtlCol="0">
            <a:spAutoFit/>
          </a:bodyPr>
          <a:lstStyle/>
          <a:p>
            <a:r>
              <a:rPr lang="zh-CN" altLang="en-US" sz="2000" dirty="0">
                <a:latin typeface="+mn-ea"/>
              </a:rPr>
              <a:t>工作服</a:t>
            </a:r>
            <a:endParaRPr lang="en-US" altLang="zh-CN" sz="2000" dirty="0">
              <a:latin typeface="+mn-ea"/>
            </a:endParaRPr>
          </a:p>
          <a:p>
            <a:r>
              <a:rPr lang="zh-CN" altLang="en-US" sz="2000" dirty="0">
                <a:latin typeface="+mn-ea"/>
              </a:rPr>
              <a:t>手套</a:t>
            </a:r>
            <a:endParaRPr lang="en-US" altLang="zh-CN" sz="2000" dirty="0">
              <a:latin typeface="+mn-ea"/>
            </a:endParaRPr>
          </a:p>
          <a:p>
            <a:r>
              <a:rPr lang="zh-CN" altLang="en-US" sz="2000" dirty="0">
                <a:latin typeface="+mn-ea"/>
              </a:rPr>
              <a:t>帽子</a:t>
            </a:r>
            <a:endParaRPr lang="en-US" altLang="zh-CN" sz="2000" dirty="0">
              <a:latin typeface="+mn-ea"/>
            </a:endParaRPr>
          </a:p>
          <a:p>
            <a:r>
              <a:rPr lang="zh-CN" altLang="en-US" sz="2000" dirty="0">
                <a:latin typeface="+mn-ea"/>
              </a:rPr>
              <a:t>口罩</a:t>
            </a:r>
            <a:endParaRPr lang="en-US" altLang="zh-CN" sz="2000" dirty="0">
              <a:latin typeface="+mn-ea"/>
            </a:endParaRPr>
          </a:p>
          <a:p>
            <a:r>
              <a:rPr lang="zh-CN" altLang="en-US" sz="2000" dirty="0">
                <a:latin typeface="+mn-ea"/>
              </a:rPr>
              <a:t>胶靴</a:t>
            </a:r>
            <a:endParaRPr lang="en-US" altLang="zh-CN" sz="2000" dirty="0">
              <a:latin typeface="+mn-ea"/>
            </a:endParaRPr>
          </a:p>
          <a:p>
            <a:r>
              <a:rPr lang="zh-CN" altLang="en-US" sz="2000" dirty="0">
                <a:latin typeface="+mn-ea"/>
              </a:rPr>
              <a:t>面罩</a:t>
            </a:r>
            <a:endParaRPr lang="zh-CN" altLang="en-US" sz="2000" dirty="0">
              <a:latin typeface="+mn-ea"/>
            </a:endParaRPr>
          </a:p>
        </p:txBody>
      </p:sp>
      <p:sp>
        <p:nvSpPr>
          <p:cNvPr id="8" name="TextBox 7"/>
          <p:cNvSpPr txBox="1"/>
          <p:nvPr/>
        </p:nvSpPr>
        <p:spPr>
          <a:xfrm>
            <a:off x="6372200" y="4121785"/>
            <a:ext cx="2555776" cy="1323439"/>
          </a:xfrm>
          <a:prstGeom prst="rect">
            <a:avLst/>
          </a:prstGeom>
          <a:noFill/>
        </p:spPr>
        <p:txBody>
          <a:bodyPr wrap="square" rtlCol="0">
            <a:spAutoFit/>
          </a:bodyPr>
          <a:lstStyle/>
          <a:p>
            <a:r>
              <a:rPr lang="zh-CN" altLang="en-US" sz="2000" dirty="0">
                <a:latin typeface="+mn-ea"/>
              </a:rPr>
              <a:t>通风柜或生物安全柜</a:t>
            </a:r>
            <a:endParaRPr lang="zh-CN" altLang="en-US" sz="2000" dirty="0">
              <a:latin typeface="+mn-ea"/>
            </a:endParaRPr>
          </a:p>
          <a:p>
            <a:r>
              <a:rPr lang="zh-CN" altLang="en-US" sz="2000" dirty="0">
                <a:latin typeface="+mn-ea"/>
              </a:rPr>
              <a:t>实验台、地面消毒</a:t>
            </a:r>
            <a:endParaRPr lang="en-US" altLang="zh-CN" sz="2000" dirty="0">
              <a:latin typeface="+mn-ea"/>
            </a:endParaRPr>
          </a:p>
          <a:p>
            <a:r>
              <a:rPr lang="zh-CN" altLang="en-US" sz="2000" dirty="0">
                <a:latin typeface="+mn-ea"/>
              </a:rPr>
              <a:t>鼠盒、尸体袋外表面消毒</a:t>
            </a:r>
            <a:endParaRPr lang="zh-CN" altLang="en-US" sz="2000" dirty="0">
              <a:latin typeface="+mn-ea"/>
            </a:endParaRPr>
          </a:p>
        </p:txBody>
      </p:sp>
      <p:sp>
        <p:nvSpPr>
          <p:cNvPr id="9" name="TextBox 8"/>
          <p:cNvSpPr txBox="1"/>
          <p:nvPr/>
        </p:nvSpPr>
        <p:spPr>
          <a:xfrm>
            <a:off x="6372200" y="5373216"/>
            <a:ext cx="2428892" cy="400110"/>
          </a:xfrm>
          <a:prstGeom prst="rect">
            <a:avLst/>
          </a:prstGeom>
          <a:noFill/>
        </p:spPr>
        <p:txBody>
          <a:bodyPr wrap="square" rtlCol="0">
            <a:spAutoFit/>
          </a:bodyPr>
          <a:lstStyle/>
          <a:p>
            <a:r>
              <a:rPr lang="zh-CN" altLang="en-US" sz="2000" dirty="0">
                <a:latin typeface="+mn-ea"/>
              </a:rPr>
              <a:t>动物尸体集中处理</a:t>
            </a:r>
            <a:endParaRPr lang="zh-CN" altLang="en-US" sz="2000" dirty="0">
              <a:latin typeface="+mn-ea"/>
            </a:endParaRPr>
          </a:p>
        </p:txBody>
      </p:sp>
      <p:sp>
        <p:nvSpPr>
          <p:cNvPr id="13" name="TextBox 12"/>
          <p:cNvSpPr txBox="1"/>
          <p:nvPr/>
        </p:nvSpPr>
        <p:spPr>
          <a:xfrm>
            <a:off x="642910" y="2000240"/>
            <a:ext cx="1785950" cy="1630045"/>
          </a:xfrm>
          <a:prstGeom prst="rect">
            <a:avLst/>
          </a:prstGeom>
          <a:noFill/>
        </p:spPr>
        <p:txBody>
          <a:bodyPr wrap="square" rtlCol="0">
            <a:spAutoFit/>
          </a:bodyPr>
          <a:lstStyle/>
          <a:p>
            <a:r>
              <a:rPr lang="zh-CN" altLang="en-US" sz="2000" dirty="0">
                <a:latin typeface="+mn-ea"/>
              </a:rPr>
              <a:t>档鼠板</a:t>
            </a:r>
            <a:endParaRPr lang="zh-CN" altLang="en-US" sz="2000" dirty="0">
              <a:latin typeface="+mn-ea"/>
            </a:endParaRPr>
          </a:p>
          <a:p>
            <a:r>
              <a:rPr lang="zh-CN" altLang="en-US" sz="2000" dirty="0">
                <a:latin typeface="+mn-ea"/>
              </a:rPr>
              <a:t>粘鼠板</a:t>
            </a:r>
            <a:endParaRPr lang="en-US" altLang="zh-CN" sz="2000" dirty="0">
              <a:latin typeface="+mn-ea"/>
            </a:endParaRPr>
          </a:p>
          <a:p>
            <a:r>
              <a:rPr lang="zh-CN" altLang="en-US" sz="2000" dirty="0">
                <a:latin typeface="+mn-ea"/>
              </a:rPr>
              <a:t>灭蝇灯</a:t>
            </a:r>
            <a:endParaRPr lang="en-US" altLang="zh-CN" sz="2000" dirty="0">
              <a:latin typeface="+mn-ea"/>
            </a:endParaRPr>
          </a:p>
          <a:p>
            <a:r>
              <a:rPr lang="zh-CN" altLang="en-US" sz="2000" dirty="0">
                <a:latin typeface="+mn-ea"/>
              </a:rPr>
              <a:t>运输包装盒</a:t>
            </a:r>
            <a:endParaRPr lang="zh-CN" altLang="en-US" sz="2000" dirty="0">
              <a:latin typeface="+mn-ea"/>
            </a:endParaRPr>
          </a:p>
          <a:p>
            <a:endParaRPr lang="zh-CN" altLang="en-US" sz="2000" dirty="0">
              <a:latin typeface="+mn-ea"/>
            </a:endParaRPr>
          </a:p>
        </p:txBody>
      </p:sp>
      <p:pic>
        <p:nvPicPr>
          <p:cNvPr id="15" name="图片 14" descr="3_看图王.png"/>
          <p:cNvPicPr>
            <a:picLocks noChangeAspect="1"/>
          </p:cNvPicPr>
          <p:nvPr/>
        </p:nvPicPr>
        <p:blipFill>
          <a:blip r:embed="rId6" cstate="print"/>
          <a:stretch>
            <a:fillRect/>
          </a:stretch>
        </p:blipFill>
        <p:spPr>
          <a:xfrm>
            <a:off x="71406" y="214290"/>
            <a:ext cx="745770" cy="928694"/>
          </a:xfrm>
          <a:prstGeom prst="rect">
            <a:avLst/>
          </a:prstGeom>
        </p:spPr>
      </p:pic>
      <p:sp>
        <p:nvSpPr>
          <p:cNvPr id="16" name="TextBox 15"/>
          <p:cNvSpPr txBox="1"/>
          <p:nvPr/>
        </p:nvSpPr>
        <p:spPr>
          <a:xfrm>
            <a:off x="6084168" y="1700302"/>
            <a:ext cx="2916956" cy="1476375"/>
          </a:xfrm>
          <a:prstGeom prst="rect">
            <a:avLst/>
          </a:prstGeom>
          <a:noFill/>
        </p:spPr>
        <p:txBody>
          <a:bodyPr wrap="square" rtlCol="0">
            <a:spAutoFit/>
          </a:bodyPr>
          <a:lstStyle/>
          <a:p>
            <a:r>
              <a:rPr lang="zh-CN" altLang="en-US" b="1" dirty="0">
                <a:latin typeface="+mn-ea"/>
              </a:rPr>
              <a:t>操作规范：</a:t>
            </a:r>
            <a:r>
              <a:rPr lang="en-US" altLang="zh-CN" b="1" dirty="0">
                <a:latin typeface="+mn-ea"/>
              </a:rPr>
              <a:t>《</a:t>
            </a:r>
            <a:r>
              <a:rPr lang="zh-CN" altLang="en-US" b="1" dirty="0">
                <a:latin typeface="+mn-ea"/>
              </a:rPr>
              <a:t>实验动物进出实验室审批登记表</a:t>
            </a:r>
            <a:r>
              <a:rPr lang="en-US" altLang="zh-CN" b="1" dirty="0">
                <a:latin typeface="+mn-ea"/>
              </a:rPr>
              <a:t>》</a:t>
            </a:r>
            <a:endParaRPr lang="en-US" altLang="zh-CN" b="1" dirty="0">
              <a:latin typeface="+mn-ea"/>
            </a:endParaRPr>
          </a:p>
          <a:p>
            <a:endParaRPr lang="en-US" altLang="zh-CN" b="1" dirty="0">
              <a:latin typeface="+mn-ea"/>
            </a:endParaRPr>
          </a:p>
          <a:p>
            <a:r>
              <a:rPr lang="zh-CN" altLang="en-US" b="1" dirty="0">
                <a:latin typeface="+mn-ea"/>
              </a:rPr>
              <a:t>处理办法：</a:t>
            </a:r>
            <a:r>
              <a:rPr lang="en-US" altLang="zh-CN" b="1" dirty="0">
                <a:latin typeface="+mn-ea"/>
              </a:rPr>
              <a:t>《</a:t>
            </a:r>
            <a:r>
              <a:rPr lang="zh-CN" altLang="en-US" b="1" dirty="0">
                <a:latin typeface="+mn-ea"/>
              </a:rPr>
              <a:t>实验人员违规行为处理办法</a:t>
            </a:r>
            <a:r>
              <a:rPr lang="en-US" altLang="zh-CN" b="1" dirty="0">
                <a:latin typeface="+mn-ea"/>
              </a:rPr>
              <a:t>》</a:t>
            </a:r>
            <a:endParaRPr lang="zh-CN" altLang="en-US" b="1" dirty="0">
              <a:latin typeface="+mn-ea"/>
            </a:endParaRPr>
          </a:p>
        </p:txBody>
      </p:sp>
      <p:sp>
        <p:nvSpPr>
          <p:cNvPr id="3" name="文本框 2"/>
          <p:cNvSpPr txBox="1"/>
          <p:nvPr/>
        </p:nvSpPr>
        <p:spPr>
          <a:xfrm>
            <a:off x="6372860" y="5780405"/>
            <a:ext cx="2555240" cy="706755"/>
          </a:xfrm>
          <a:prstGeom prst="rect">
            <a:avLst/>
          </a:prstGeom>
          <a:noFill/>
        </p:spPr>
        <p:txBody>
          <a:bodyPr wrap="square" rtlCol="0">
            <a:spAutoFit/>
          </a:bodyPr>
          <a:lstStyle/>
          <a:p>
            <a:r>
              <a:rPr lang="zh-CN" altLang="en-US" sz="2000" dirty="0">
                <a:latin typeface="+mn-ea"/>
              </a:rPr>
              <a:t>举办生物安全培训与演练</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wipe(down)">
                                      <p:cBhvr>
                                        <p:cTn id="48" dur="5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Effect transition="in" filter="wipe(down)">
                                      <p:cBhvr>
                                        <p:cTn id="53" dur="500"/>
                                        <p:tgtEl>
                                          <p:spTgt spid="8">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down)">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wipe(down)">
                                      <p:cBhvr>
                                        <p:cTn id="63" dur="500"/>
                                        <p:tgtEl>
                                          <p:spTgt spid="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animEffect transition="in" filter="wipe(down)">
                                      <p:cBhvr>
                                        <p:cTn id="68" dur="500"/>
                                        <p:tgtEl>
                                          <p:spTgt spid="13">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txEl>
                                              <p:pRg st="2" end="2"/>
                                            </p:txEl>
                                          </p:spTgt>
                                        </p:tgtEl>
                                        <p:attrNameLst>
                                          <p:attrName>style.visibility</p:attrName>
                                        </p:attrNameLst>
                                      </p:cBhvr>
                                      <p:to>
                                        <p:strVal val="visible"/>
                                      </p:to>
                                    </p:set>
                                    <p:animEffect transition="in" filter="wipe(down)">
                                      <p:cBhvr>
                                        <p:cTn id="73" dur="500"/>
                                        <p:tgtEl>
                                          <p:spTgt spid="1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3">
                                            <p:txEl>
                                              <p:pRg st="3" end="3"/>
                                            </p:txEl>
                                          </p:spTgt>
                                        </p:tgtEl>
                                        <p:attrNameLst>
                                          <p:attrName>style.visibility</p:attrName>
                                        </p:attrNameLst>
                                      </p:cBhvr>
                                      <p:to>
                                        <p:strVal val="visible"/>
                                      </p:to>
                                    </p:set>
                                    <p:animEffect transition="in" filter="wipe(down)">
                                      <p:cBhvr>
                                        <p:cTn id="78" dur="500"/>
                                        <p:tgtEl>
                                          <p:spTgt spid="13">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Effect transition="in" filter="wipe(down)">
                                      <p:cBhvr>
                                        <p:cTn id="83" dur="500"/>
                                        <p:tgtEl>
                                          <p:spTgt spid="1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6">
                                            <p:txEl>
                                              <p:pRg st="2" end="2"/>
                                            </p:txEl>
                                          </p:spTgt>
                                        </p:tgtEl>
                                        <p:attrNameLst>
                                          <p:attrName>style.visibility</p:attrName>
                                        </p:attrNameLst>
                                      </p:cBhvr>
                                      <p:to>
                                        <p:strVal val="visible"/>
                                      </p:to>
                                    </p:set>
                                    <p:animEffect transition="in" filter="wipe(down)">
                                      <p:cBhvr>
                                        <p:cTn id="8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build="p"/>
      <p:bldP spid="13" grpId="0" build="p"/>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28625" y="428625"/>
            <a:ext cx="8229600" cy="582613"/>
          </a:xfrm>
        </p:spPr>
        <p:txBody>
          <a:bodyPr>
            <a:normAutofit fontScale="90000"/>
          </a:bodyPr>
          <a:lstStyle/>
          <a:p>
            <a:pPr eaLnBrk="1" hangingPunct="1">
              <a:defRPr/>
            </a:pPr>
            <a:r>
              <a:rPr lang="zh-CN" altLang="en-US" dirty="0">
                <a:solidFill>
                  <a:srgbClr val="FF0000"/>
                </a:solidFill>
              </a:rPr>
              <a:t> </a:t>
            </a:r>
            <a:r>
              <a:rPr lang="zh-CN" altLang="zh-CN" sz="4900" dirty="0">
                <a:solidFill>
                  <a:schemeClr val="tx1"/>
                </a:solidFill>
                <a:latin typeface="黑体" panose="02010609060101010101" pitchFamily="49" charset="-122"/>
                <a:ea typeface="黑体" panose="02010609060101010101" pitchFamily="49" charset="-122"/>
              </a:rPr>
              <a:t>研究者的责任和义务</a:t>
            </a:r>
            <a:endParaRPr lang="zh-CN" altLang="zh-CN" sz="4900" dirty="0">
              <a:solidFill>
                <a:schemeClr val="tx1"/>
              </a:solidFill>
              <a:latin typeface="黑体" panose="02010609060101010101" pitchFamily="49" charset="-122"/>
              <a:ea typeface="黑体" panose="02010609060101010101" pitchFamily="49" charset="-122"/>
            </a:endParaRPr>
          </a:p>
        </p:txBody>
      </p:sp>
      <p:sp>
        <p:nvSpPr>
          <p:cNvPr id="57347" name="Rectangle 3"/>
          <p:cNvSpPr>
            <a:spLocks noGrp="1" noChangeArrowheads="1"/>
          </p:cNvSpPr>
          <p:nvPr>
            <p:ph idx="1"/>
          </p:nvPr>
        </p:nvSpPr>
        <p:spPr>
          <a:xfrm>
            <a:off x="428625" y="1797918"/>
            <a:ext cx="8229600" cy="3143250"/>
          </a:xfrm>
        </p:spPr>
        <p:txBody>
          <a:bodyPr/>
          <a:lstStyle/>
          <a:p>
            <a:pPr eaLnBrk="1" hangingPunct="1"/>
            <a:r>
              <a:rPr lang="zh-CN" altLang="zh-CN" dirty="0"/>
              <a:t>教学科研实验动物的使用是生命科学和医学持续发展的必要条件，实验动物的使用是每个科学家的权利。</a:t>
            </a:r>
            <a:endParaRPr lang="zh-CN" altLang="zh-CN" dirty="0"/>
          </a:p>
          <a:p>
            <a:pPr eaLnBrk="1" hangingPunct="1"/>
            <a:r>
              <a:rPr lang="zh-CN" altLang="zh-CN" dirty="0"/>
              <a:t>每一个研究人员都必须遵守相应的实验动物管理和伦理规范。</a:t>
            </a:r>
            <a:endParaRPr lang="en-US" altLang="zh-CN" dirty="0"/>
          </a:p>
          <a:p>
            <a:pPr eaLnBrk="1" hangingPunct="1"/>
            <a:r>
              <a:rPr lang="zh-CN" altLang="en-US" b="1" dirty="0">
                <a:solidFill>
                  <a:srgbClr val="FF0000"/>
                </a:solidFill>
              </a:rPr>
              <a:t>重视动物福利，关爱动物，善待生命。</a:t>
            </a:r>
            <a:endParaRPr lang="zh-CN" altLang="zh-CN" b="1" dirty="0">
              <a:solidFill>
                <a:srgbClr val="FF0000"/>
              </a:solidFill>
            </a:endParaRPr>
          </a:p>
        </p:txBody>
      </p:sp>
      <p:pic>
        <p:nvPicPr>
          <p:cNvPr id="4" name="Picture 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19672" y="4860478"/>
            <a:ext cx="2304256" cy="173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2" cstate="print"/>
          <a:srcRect b="10191"/>
          <a:stretch>
            <a:fillRect/>
          </a:stretch>
        </p:blipFill>
        <p:spPr>
          <a:xfrm>
            <a:off x="4788024" y="4802742"/>
            <a:ext cx="2599726" cy="1794610"/>
          </a:xfrm>
          <a:prstGeom prst="rect">
            <a:avLst/>
          </a:prstGeom>
        </p:spPr>
      </p:pic>
      <p:sp>
        <p:nvSpPr>
          <p:cNvPr id="2" name="TextBox 1"/>
          <p:cNvSpPr txBox="1"/>
          <p:nvPr/>
        </p:nvSpPr>
        <p:spPr>
          <a:xfrm>
            <a:off x="576064" y="6597352"/>
            <a:ext cx="3059832" cy="276999"/>
          </a:xfrm>
          <a:prstGeom prst="rect">
            <a:avLst/>
          </a:prstGeom>
          <a:noFill/>
        </p:spPr>
        <p:txBody>
          <a:bodyPr wrap="square" rtlCol="0">
            <a:spAutoFit/>
          </a:bodyPr>
          <a:lstStyle/>
          <a:p>
            <a:r>
              <a:rPr lang="zh-CN" altLang="en-US" sz="1200"/>
              <a:t>* 确认是否签到，不可补签</a:t>
            </a:r>
            <a:endParaRPr lang="zh-CN" altLang="en-US" sz="120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71600" y="1628800"/>
            <a:ext cx="7620000" cy="990600"/>
          </a:xfrm>
        </p:spPr>
        <p:txBody>
          <a:bodyPr/>
          <a:lstStyle/>
          <a:p>
            <a:pPr algn="ctr"/>
            <a:r>
              <a:rPr lang="zh-CN" altLang="en-US" b="1" dirty="0">
                <a:latin typeface="黑体" panose="02010609060101010101" pitchFamily="49" charset="-122"/>
                <a:ea typeface="黑体" panose="02010609060101010101" pitchFamily="49" charset="-122"/>
              </a:rPr>
              <a:t>谢 谢</a:t>
            </a:r>
            <a:endParaRPr lang="zh-CN" altLang="en-US" b="1" dirty="0">
              <a:latin typeface="黑体" panose="02010609060101010101" pitchFamily="49" charset="-122"/>
              <a:ea typeface="黑体" panose="02010609060101010101" pitchFamily="49" charset="-122"/>
            </a:endParaRPr>
          </a:p>
        </p:txBody>
      </p:sp>
      <p:sp>
        <p:nvSpPr>
          <p:cNvPr id="4" name="标题 1"/>
          <p:cNvSpPr txBox="1"/>
          <p:nvPr/>
        </p:nvSpPr>
        <p:spPr bwMode="auto">
          <a:xfrm>
            <a:off x="2483768" y="3246541"/>
            <a:ext cx="4896544" cy="128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l" rtl="0" fontAlgn="base">
              <a:spcBef>
                <a:spcPct val="0"/>
              </a:spcBef>
              <a:spcAft>
                <a:spcPct val="0"/>
              </a:spcAft>
              <a:buNone/>
              <a:defRPr sz="4400" b="0" kern="1200" cap="none">
                <a:solidFill>
                  <a:srgbClr val="FFFFFF"/>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sz="4000" b="1" dirty="0">
                <a:solidFill>
                  <a:schemeClr val="tx1"/>
                </a:solidFill>
                <a:latin typeface="黑体" panose="02010609060101010101" pitchFamily="49" charset="-122"/>
                <a:ea typeface="黑体" panose="02010609060101010101" pitchFamily="49" charset="-122"/>
              </a:rPr>
              <a:t>预祝大家</a:t>
            </a:r>
            <a:r>
              <a:rPr lang="zh-CN" altLang="en-US" sz="4000" b="1">
                <a:solidFill>
                  <a:schemeClr val="tx1"/>
                </a:solidFill>
                <a:latin typeface="黑体" panose="02010609060101010101" pitchFamily="49" charset="-122"/>
                <a:ea typeface="黑体" panose="02010609060101010101" pitchFamily="49" charset="-122"/>
              </a:rPr>
              <a:t>实验顺利！</a:t>
            </a:r>
            <a:endParaRPr lang="zh-CN" altLang="en-US" sz="40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4961" t="5515" r="7353" b="8508"/>
          <a:stretch>
            <a:fillRect/>
          </a:stretch>
        </p:blipFill>
        <p:spPr>
          <a:xfrm>
            <a:off x="467360" y="0"/>
            <a:ext cx="3277870" cy="4336415"/>
          </a:xfrm>
          <a:prstGeom prst="rect">
            <a:avLst/>
          </a:prstGeom>
        </p:spPr>
      </p:pic>
      <p:sp>
        <p:nvSpPr>
          <p:cNvPr id="10" name="TextBox 9"/>
          <p:cNvSpPr txBox="1"/>
          <p:nvPr/>
        </p:nvSpPr>
        <p:spPr>
          <a:xfrm>
            <a:off x="7308304" y="6309320"/>
            <a:ext cx="1080120" cy="369332"/>
          </a:xfrm>
          <a:prstGeom prst="rect">
            <a:avLst/>
          </a:prstGeom>
          <a:noFill/>
          <a:ln w="38100">
            <a:solidFill>
              <a:srgbClr val="FF0000"/>
            </a:solidFill>
          </a:ln>
        </p:spPr>
        <p:txBody>
          <a:bodyPr wrap="square" rtlCol="0">
            <a:spAutoFit/>
          </a:bodyPr>
          <a:lstStyle/>
          <a:p>
            <a:endParaRPr lang="zh-CN" altLang="en-US" dirty="0"/>
          </a:p>
        </p:txBody>
      </p:sp>
      <p:grpSp>
        <p:nvGrpSpPr>
          <p:cNvPr id="3" name="组合 2"/>
          <p:cNvGrpSpPr/>
          <p:nvPr/>
        </p:nvGrpSpPr>
        <p:grpSpPr>
          <a:xfrm>
            <a:off x="18415" y="1960023"/>
            <a:ext cx="4554840" cy="4727162"/>
            <a:chOff x="7053" y="3132"/>
            <a:chExt cx="7347" cy="7668"/>
          </a:xfrm>
        </p:grpSpPr>
        <p:pic>
          <p:nvPicPr>
            <p:cNvPr id="1029" name="Picture 5"/>
            <p:cNvPicPr>
              <a:picLocks noChangeAspect="1" noChangeArrowheads="1"/>
            </p:cNvPicPr>
            <p:nvPr/>
          </p:nvPicPr>
          <p:blipFill>
            <a:blip r:embed="rId2" cstate="print"/>
            <a:srcRect l="6058" t="14720" r="6531" b="4641"/>
            <a:stretch>
              <a:fillRect/>
            </a:stretch>
          </p:blipFill>
          <p:spPr bwMode="auto">
            <a:xfrm>
              <a:off x="7053" y="6988"/>
              <a:ext cx="7347" cy="3812"/>
            </a:xfrm>
            <a:prstGeom prst="rect">
              <a:avLst/>
            </a:prstGeom>
            <a:noFill/>
            <a:ln w="9525">
              <a:noFill/>
              <a:miter lim="800000"/>
              <a:headEnd/>
              <a:tailEnd/>
            </a:ln>
          </p:spPr>
        </p:pic>
        <p:cxnSp>
          <p:nvCxnSpPr>
            <p:cNvPr id="12" name="直接箭头连接符 11"/>
            <p:cNvCxnSpPr/>
            <p:nvPr/>
          </p:nvCxnSpPr>
          <p:spPr>
            <a:xfrm>
              <a:off x="10829" y="3132"/>
              <a:ext cx="1531" cy="69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5" name="图片 104"/>
          <p:cNvPicPr/>
          <p:nvPr/>
        </p:nvPicPr>
        <p:blipFill>
          <a:blip r:embed="rId3"/>
          <a:srcRect b="59770"/>
          <a:stretch>
            <a:fillRect/>
          </a:stretch>
        </p:blipFill>
        <p:spPr>
          <a:xfrm>
            <a:off x="4643755" y="3285490"/>
            <a:ext cx="4248150" cy="3023870"/>
          </a:xfrm>
          <a:prstGeom prst="rect">
            <a:avLst/>
          </a:prstGeom>
          <a:noFill/>
          <a:ln w="9525">
            <a:noFill/>
          </a:ln>
        </p:spPr>
      </p:pic>
      <p:pic>
        <p:nvPicPr>
          <p:cNvPr id="4" name="图片 3"/>
          <p:cNvPicPr>
            <a:picLocks noChangeAspect="1"/>
          </p:cNvPicPr>
          <p:nvPr/>
        </p:nvPicPr>
        <p:blipFill>
          <a:blip r:embed="rId4"/>
          <a:stretch>
            <a:fillRect/>
          </a:stretch>
        </p:blipFill>
        <p:spPr>
          <a:xfrm>
            <a:off x="4574540" y="-27305"/>
            <a:ext cx="4569460" cy="34270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eitha\Desktop\资料\LOGO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6854" y="2072718"/>
            <a:ext cx="2452938" cy="2436402"/>
          </a:xfrm>
          <a:prstGeom prst="rect">
            <a:avLst/>
          </a:prstGeom>
          <a:noFill/>
          <a:extLst>
            <a:ext uri="{909E8E84-426E-40DD-AFC4-6F175D3DCCD1}">
              <a14:hiddenFill xmlns:a14="http://schemas.microsoft.com/office/drawing/2010/main">
                <a:solidFill>
                  <a:srgbClr val="FFFFFF"/>
                </a:solidFill>
              </a14:hiddenFill>
            </a:ext>
          </a:extLst>
        </p:spPr>
      </p:pic>
      <p:sp>
        <p:nvSpPr>
          <p:cNvPr id="9218" name="标题 1"/>
          <p:cNvSpPr>
            <a:spLocks noGrp="1"/>
          </p:cNvSpPr>
          <p:nvPr>
            <p:ph type="ctrTitle"/>
          </p:nvPr>
        </p:nvSpPr>
        <p:spPr>
          <a:xfrm>
            <a:off x="2266950" y="2714620"/>
            <a:ext cx="6877050" cy="1282700"/>
          </a:xfrm>
        </p:spPr>
        <p:txBody>
          <a:bodyPr anchor="ctr" anchorCtr="0"/>
          <a:lstStyle/>
          <a:p>
            <a:pPr algn="ctr">
              <a:lnSpc>
                <a:spcPct val="150000"/>
              </a:lnSpc>
            </a:pPr>
            <a:r>
              <a:rPr lang="zh-CN" altLang="en-US" sz="4000" cap="none" dirty="0">
                <a:latin typeface="黑体" panose="02010609060101010101" pitchFamily="49" charset="-122"/>
                <a:ea typeface="黑体" panose="02010609060101010101" pitchFamily="49" charset="-122"/>
                <a:cs typeface="Times New Roman" panose="02020603050405020304" pitchFamily="18" charset="0"/>
              </a:rPr>
              <a:t>南京医科大学</a:t>
            </a:r>
            <a:br>
              <a:rPr lang="en-US" altLang="zh-CN" sz="4000" cap="none" dirty="0">
                <a:latin typeface="黑体" panose="02010609060101010101" pitchFamily="49" charset="-122"/>
                <a:ea typeface="黑体" panose="02010609060101010101" pitchFamily="49" charset="-122"/>
                <a:cs typeface="Times New Roman" panose="02020603050405020304" pitchFamily="18" charset="0"/>
              </a:rPr>
            </a:br>
            <a:r>
              <a:rPr lang="zh-CN" altLang="en-US" sz="4000" cap="none" dirty="0">
                <a:latin typeface="黑体" panose="02010609060101010101" pitchFamily="49" charset="-122"/>
                <a:ea typeface="黑体" panose="02010609060101010101" pitchFamily="49" charset="-122"/>
                <a:cs typeface="Times New Roman" panose="02020603050405020304" pitchFamily="18" charset="0"/>
              </a:rPr>
              <a:t>实验动物伦理福利审查</a:t>
            </a:r>
            <a:endParaRPr lang="zh-CN" altLang="en-US" sz="4000" b="1" cap="none"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DIAGRAM_VIRTUALLY_FRAME" val="{&quot;height&quot;:262.6,&quot;left&quot;:8.5,&quot;top&quot;:122.6,&quot;width&quot;:408.25}"/>
</p:tagLst>
</file>

<file path=ppt/tags/tag162.xml><?xml version="1.0" encoding="utf-8"?>
<p:tagLst xmlns:p="http://schemas.openxmlformats.org/presentationml/2006/main">
  <p:tag name="KSO_WM_DIAGRAM_VIRTUALLY_FRAME" val="{&quot;height&quot;:262.6,&quot;left&quot;:8.5,&quot;top&quot;:122.6,&quot;width&quot;:408.25}"/>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PP_MARK_KEY" val="16095dda-7ef9-41c0-b13f-889e4d53bf46"/>
  <p:tag name="COMMONDATA" val="eyJoZGlkIjoiZGFhODNmODg5YjQ2YjlhNDJmNGJmOGRiMjYxY2UxYzEifQ=="/>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TABLE_BEAUTIFY" val="smartTable{d2955c7f-7d3f-4917-baaa-08758f26115d}"/>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TABLE_BEAUTIFY" val="smartTable{2669d03c-7340-444c-ac1a-efcc36d9c7c4}"/>
  <p:tag name="KSO_WM_BEAUTIFY_FLAG" val=""/>
  <p:tag name="TABLE_ENDDRAG_ORIGIN_RECT" val="658*134"/>
  <p:tag name="TABLE_ENDDRAG_RECT" val="36*337*658*134"/>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0</TotalTime>
  <Words>5130</Words>
  <Application>WPS 演示</Application>
  <PresentationFormat>全屏显示(4:3)</PresentationFormat>
  <Paragraphs>599</Paragraphs>
  <Slides>71</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71</vt:i4>
      </vt:variant>
    </vt:vector>
  </HeadingPairs>
  <TitlesOfParts>
    <vt:vector size="93" baseType="lpstr">
      <vt:lpstr>Arial</vt:lpstr>
      <vt:lpstr>宋体</vt:lpstr>
      <vt:lpstr>Wingdings</vt:lpstr>
      <vt:lpstr>Calibri</vt:lpstr>
      <vt:lpstr>Tw Cen MT</vt:lpstr>
      <vt:lpstr>Segoe Print</vt:lpstr>
      <vt:lpstr>华文仿宋</vt:lpstr>
      <vt:lpstr>Wingdings 2</vt:lpstr>
      <vt:lpstr>Wingdings</vt:lpstr>
      <vt:lpstr>黑体</vt:lpstr>
      <vt:lpstr>Times New Roman</vt:lpstr>
      <vt:lpstr>微软雅黑</vt:lpstr>
      <vt:lpstr>Arial Unicode MS</vt:lpstr>
      <vt:lpstr>华文行楷</vt:lpstr>
      <vt:lpstr>方正兰亭超细黑简体</vt:lpstr>
      <vt:lpstr>幼圆</vt:lpstr>
      <vt:lpstr>Calibri</vt:lpstr>
      <vt:lpstr>等线</vt:lpstr>
      <vt:lpstr>Verdana</vt:lpstr>
      <vt:lpstr>Trebuchet MS</vt:lpstr>
      <vt:lpstr>汉仪雅酷黑简</vt:lpstr>
      <vt:lpstr>中性</vt:lpstr>
      <vt:lpstr>医药实验动物中心 准入证培训</vt:lpstr>
      <vt:lpstr>内容提纲</vt:lpstr>
      <vt:lpstr>准入证培训必要性</vt:lpstr>
      <vt:lpstr>必要性——科学要求</vt:lpstr>
      <vt:lpstr>2010年12月东北某高校发生实验室羊传染人布鲁氏杆菌病事件</vt:lpstr>
      <vt:lpstr>2007年3月  广州市某高校肾综合症出血热实验室感染事件</vt:lpstr>
      <vt:lpstr>规范实验：实验楼准入制度</vt:lpstr>
      <vt:lpstr>PowerPoint 演示文稿</vt:lpstr>
      <vt:lpstr>南京医科大学 实验动物伦理福利审查</vt:lpstr>
      <vt:lpstr>PowerPoint 演示文稿</vt:lpstr>
      <vt:lpstr>北京某三甲医院研究生动物伦理认知情况调查研究(2023)</vt:lpstr>
      <vt:lpstr>必要性</vt:lpstr>
      <vt:lpstr>必要性</vt:lpstr>
      <vt:lpstr>实验动物福利伦理委员会</vt:lpstr>
      <vt:lpstr>PowerPoint 演示文稿</vt:lpstr>
      <vt:lpstr>PowerPoint 演示文稿</vt:lpstr>
      <vt:lpstr>伦理审查是动物饲养的第一步</vt:lpstr>
      <vt:lpstr>审核统计</vt:lpstr>
      <vt:lpstr>审查目的</vt:lpstr>
      <vt:lpstr>审查要点 </vt:lpstr>
      <vt:lpstr>审查流程</vt:lpstr>
      <vt:lpstr>实验动物伦理福利审查填写</vt:lpstr>
      <vt:lpstr>会员登录</vt:lpstr>
      <vt:lpstr>PowerPoint 演示文稿</vt:lpstr>
      <vt:lpstr>校内用户登录</vt:lpstr>
      <vt:lpstr>PowerPoint 演示文稿</vt:lpstr>
      <vt:lpstr>进入动物伦理界面</vt:lpstr>
      <vt:lpstr>实验动物福利伦理审查表</vt:lpstr>
      <vt:lpstr>实验动物福利伦理审查表—个人资料</vt:lpstr>
      <vt:lpstr>实验动物福利伦理审查表—项目简介</vt:lpstr>
      <vt:lpstr>实验动物福利伦理审查表—项目简介</vt:lpstr>
      <vt:lpstr>PowerPoint 演示文稿</vt:lpstr>
      <vt:lpstr>PowerPoint 演示文稿</vt:lpstr>
      <vt:lpstr>PowerPoint 演示文稿</vt:lpstr>
      <vt:lpstr>PowerPoint 演示文稿</vt:lpstr>
      <vt:lpstr>PowerPoint 演示文稿</vt:lpstr>
      <vt:lpstr>示例1：A药致B病的实验研究</vt:lpstr>
      <vt:lpstr>示例2：C药对小鼠某某行为和发育的影响</vt:lpstr>
      <vt:lpstr>项目内容—参考文献与关联项</vt:lpstr>
      <vt:lpstr>伦理审查表—实验人员</vt:lpstr>
      <vt:lpstr>PowerPoint 演示文稿</vt:lpstr>
      <vt:lpstr>PowerPoint 演示文稿</vt:lpstr>
      <vt:lpstr>PowerPoint 演示文稿</vt:lpstr>
      <vt:lpstr>PowerPoint 演示文稿</vt:lpstr>
      <vt:lpstr>PowerPoint 演示文稿</vt:lpstr>
      <vt:lpstr>PowerPoint 演示文稿</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伦理审查表—文件上传</vt:lpstr>
      <vt:lpstr>提交后查看状态</vt:lpstr>
      <vt:lpstr>PowerPoint 演示文稿</vt:lpstr>
      <vt:lpstr>PowerPoint 演示文稿</vt:lpstr>
      <vt:lpstr>PowerPoint 演示文稿</vt:lpstr>
      <vt:lpstr>PowerPoint 演示文稿</vt:lpstr>
      <vt:lpstr>PowerPoint 演示文稿</vt:lpstr>
      <vt:lpstr>伦理追加申请</vt:lpstr>
      <vt:lpstr>追加申请</vt:lpstr>
      <vt:lpstr>追加申请</vt:lpstr>
      <vt:lpstr>项目申报</vt:lpstr>
      <vt:lpstr>PowerPoint 演示文稿</vt:lpstr>
      <vt:lpstr>项目申报用伦理</vt:lpstr>
      <vt:lpstr> 研究者的责任和义务</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keitha</dc:creator>
  <cp:lastModifiedBy>南京</cp:lastModifiedBy>
  <cp:revision>562</cp:revision>
  <cp:lastPrinted>2015-12-08T03:28:00Z</cp:lastPrinted>
  <dcterms:created xsi:type="dcterms:W3CDTF">2015-10-11T16:59:00Z</dcterms:created>
  <dcterms:modified xsi:type="dcterms:W3CDTF">2025-09-01T01:03:24Z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6A95BDDB24584278BE9428AD644F8ECE_12</vt:lpwstr>
  </property>
</Properties>
</file>