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949" r:id="rId3"/>
    <p:sldId id="950" r:id="rId5"/>
    <p:sldId id="389" r:id="rId6"/>
    <p:sldId id="391" r:id="rId7"/>
    <p:sldId id="952" r:id="rId8"/>
    <p:sldId id="953" r:id="rId9"/>
    <p:sldId id="455" r:id="rId10"/>
    <p:sldId id="954" r:id="rId11"/>
    <p:sldId id="956" r:id="rId12"/>
    <p:sldId id="955" r:id="rId13"/>
    <p:sldId id="354" r:id="rId14"/>
    <p:sldId id="356" r:id="rId15"/>
    <p:sldId id="357" r:id="rId16"/>
    <p:sldId id="451" r:id="rId17"/>
    <p:sldId id="959" r:id="rId18"/>
    <p:sldId id="960" r:id="rId19"/>
    <p:sldId id="965" r:id="rId20"/>
    <p:sldId id="542" r:id="rId21"/>
    <p:sldId id="945" r:id="rId22"/>
    <p:sldId id="361" r:id="rId23"/>
    <p:sldId id="360" r:id="rId24"/>
    <p:sldId id="449" r:id="rId25"/>
    <p:sldId id="362" r:id="rId26"/>
    <p:sldId id="544" r:id="rId27"/>
    <p:sldId id="654" r:id="rId28"/>
    <p:sldId id="405" r:id="rId29"/>
    <p:sldId id="403" r:id="rId30"/>
    <p:sldId id="387" r:id="rId31"/>
    <p:sldId id="388" r:id="rId32"/>
    <p:sldId id="421" r:id="rId33"/>
    <p:sldId id="363" r:id="rId34"/>
    <p:sldId id="365" r:id="rId35"/>
    <p:sldId id="444" r:id="rId36"/>
  </p:sldIdLst>
  <p:sldSz cx="12192000" cy="6858000"/>
  <p:notesSz cx="6858000" cy="9144000"/>
  <p:custDataLst>
    <p:tags r:id="rId4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E0EE"/>
    <a:srgbClr val="98A9A7"/>
    <a:srgbClr val="F2F6F6"/>
    <a:srgbClr val="F1F8F8"/>
    <a:srgbClr val="AFE0FA"/>
    <a:srgbClr val="11CAF9"/>
    <a:srgbClr val="8CD2F7"/>
    <a:srgbClr val="49B4F2"/>
    <a:srgbClr val="06B6E2"/>
    <a:srgbClr val="0391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3196" autoAdjust="0"/>
  </p:normalViewPr>
  <p:slideViewPr>
    <p:cSldViewPr snapToGrid="0">
      <p:cViewPr varScale="1">
        <p:scale>
          <a:sx n="96" d="100"/>
          <a:sy n="96" d="100"/>
        </p:scale>
        <p:origin x="2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0" Type="http://schemas.openxmlformats.org/officeDocument/2006/relationships/tags" Target="tags/tag25.xml"/><Relationship Id="rId4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843704-6CE7-4D32-B0F2-7BC308FDD251}" type="doc">
      <dgm:prSet loTypeId="urn:microsoft.com/office/officeart/2005/8/layout/arrow1" loCatId="process" qsTypeId="urn:microsoft.com/office/officeart/2005/8/quickstyle/simple1#1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86252AC7-4A47-4337-80E3-99185C5B99AD}">
      <dgm:prSet phldrT="[文本]" phldr="0" custT="1"/>
      <dgm:spPr>
        <a:solidFill>
          <a:srgbClr val="00B050"/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动物</a:t>
          </a:r>
          <a:r>
            <a:rPr lang="zh-CN" altLang="en-US" sz="18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生产</a:t>
          </a:r>
          <a:endParaRPr lang="zh-CN" altLang="en-US" sz="1600" b="1" dirty="0">
            <a:latin typeface="楷体" panose="02010609060101010101" pitchFamily="49" charset="-122"/>
            <a:ea typeface="楷体" panose="02010609060101010101" pitchFamily="49" charset="-122"/>
            <a:cs typeface="Calibri" panose="020F0502020204030204" pitchFamily="34" charset="0"/>
          </a:endParaRPr>
        </a:p>
      </dgm:t>
    </dgm:pt>
    <dgm:pt modelId="{D24DA214-BCC7-4C1A-BDB6-B7B346006A9F}" cxnId="{47CC43C8-0D60-4FCE-B822-82CC91ECBB60}" type="par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881395B5-52A9-4728-A4B0-4770C15B36A7}" cxnId="{47CC43C8-0D60-4FCE-B822-82CC91ECBB60}" type="sib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FBF3E24D-714A-49AF-B52B-FC456C644AB9}">
      <dgm:prSet phldrT="[文本]" phldr="0" custT="1"/>
      <dgm:spPr>
        <a:solidFill>
          <a:srgbClr val="EC700A"/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动物饲养</a:t>
          </a:r>
        </a:p>
      </dgm:t>
    </dgm:pt>
    <dgm:pt modelId="{98593314-666A-4F4E-A4C9-70C0AABA10BB}" cxnId="{A32C6495-ED2C-4E2D-90E4-22A5518A472D}" type="par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BC050690-24CC-471A-9523-4B8C913B2854}" cxnId="{A32C6495-ED2C-4E2D-90E4-22A5518A472D}" type="sib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9DC1E27C-8A29-41E4-A0D8-9694E22F015A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  <a:hlinkClick xmlns:r="http://schemas.openxmlformats.org/officeDocument/2006/relationships" r:id="" action="ppaction://noaction"/>
            </a:rPr>
            <a:t>模型构建</a:t>
          </a:r>
          <a:endParaRPr lang="zh-CN" altLang="en-US" sz="1800" b="1" dirty="0">
            <a:latin typeface="楷体" panose="02010609060101010101" pitchFamily="49" charset="-122"/>
            <a:ea typeface="楷体" panose="02010609060101010101" pitchFamily="49" charset="-122"/>
            <a:cs typeface="Calibri" panose="020F0502020204030204" pitchFamily="34" charset="0"/>
          </a:endParaRPr>
        </a:p>
      </dgm:t>
    </dgm:pt>
    <dgm:pt modelId="{ABCF830D-0562-4BA6-B85C-92A8973B5640}" cxnId="{B9211D01-A7E0-4E8A-8B50-72BE13A4A2E5}" type="par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25711F25-D522-44BB-84CC-B7F1A1E813C4}" cxnId="{B9211D01-A7E0-4E8A-8B50-72BE13A4A2E5}" type="sib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A518A90D-CDFD-4869-BBFC-BAB4E2F83D7C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表型仪器</a:t>
          </a:r>
          <a:endParaRPr sz="6500"/>
        </a:p>
      </dgm:t>
    </dgm:pt>
    <dgm:pt modelId="{4A8C6635-CBF1-452B-B609-AAE4F9E1B106}" cxnId="{CDDB30D0-BCD5-43C2-8D6F-DDB3344BEAE0}" type="par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94435110-A386-4E85-98C3-8AFE01B96327}" cxnId="{CDDB30D0-BCD5-43C2-8D6F-DDB3344BEAE0}" type="sib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4D9DEA36-4160-4074-A766-720A06C7E7E1}">
      <dgm:prSet phldrT="[文本]" phldr="0" custT="1"/>
      <dgm:spPr>
        <a:solidFill>
          <a:srgbClr val="536D6A"/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质量检测</a:t>
          </a:r>
        </a:p>
      </dgm:t>
    </dgm:pt>
    <dgm:pt modelId="{C2293BC9-33AD-4EB6-9175-4D7F4A03EA4F}" cxnId="{F3E65231-C028-4086-8F74-089FAB8441FB}" type="par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2EB4E1F8-CF1B-4FCB-AA54-800783DF5983}" cxnId="{F3E65231-C028-4086-8F74-089FAB8441FB}" type="sib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75763964-CB97-4589-A4E3-2B85A2E7E62E}">
      <dgm:prSet phldrT="[文本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教学培训</a:t>
          </a:r>
        </a:p>
      </dgm:t>
    </dgm:pt>
    <dgm:pt modelId="{DC40BB0C-4ADB-41D2-BCF2-04AC92DDCEDA}" cxnId="{735FCF43-A868-49A2-8393-841FBA414985}" type="par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9115CF18-F289-42D0-BAFB-8CEEA7B0D6CC}" cxnId="{735FCF43-A868-49A2-8393-841FBA414985}" type="sibTrans">
      <dgm:prSet/>
      <dgm:spPr/>
      <dgm:t>
        <a:bodyPr/>
        <a:lstStyle/>
        <a:p>
          <a:endParaRPr lang="zh-CN" altLang="en-US" sz="1800" b="1">
            <a:latin typeface="Calibri" panose="020F0502020204030204" pitchFamily="34" charset="0"/>
            <a:ea typeface="微软雅黑" panose="020B0503020204020204" pitchFamily="34" charset="-122"/>
            <a:cs typeface="Calibri" panose="020F0502020204030204" pitchFamily="34" charset="0"/>
          </a:endParaRPr>
        </a:p>
      </dgm:t>
    </dgm:pt>
    <dgm:pt modelId="{F7B3A902-0954-4F59-A231-F006D5DA0B3A}" type="pres">
      <dgm:prSet presAssocID="{66843704-6CE7-4D32-B0F2-7BC308FDD251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6D4C1FD-4AC2-47FB-8853-AAC4C5F12FCC}" type="pres">
      <dgm:prSet presAssocID="{86252AC7-4A47-4337-80E3-99185C5B99AD}" presName="arrow" presStyleLbl="node1" presStyleIdx="0" presStyleCnt="6" custScaleX="14993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A51BECA-2FBF-4A3E-8ED8-593847DA357F}" type="pres">
      <dgm:prSet presAssocID="{FBF3E24D-714A-49AF-B52B-FC456C644AB9}" presName="arrow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058A796-CAB0-4E37-81AE-BA3F73DB6E2F}" type="pres">
      <dgm:prSet presAssocID="{9DC1E27C-8A29-41E4-A0D8-9694E22F015A}" presName="arrow" presStyleLbl="node1" presStyleIdx="2" presStyleCnt="6" custScaleY="106431" custRadScaleRad="102252" custRadScaleInc="-3979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E6F40D5-ED82-4158-AFF1-7B7B1AF656B2}" type="pres">
      <dgm:prSet presAssocID="{A518A90D-CDFD-4869-BBFC-BAB4E2F83D7C}" presName="arrow" presStyleLbl="node1" presStyleIdx="3" presStyleCnt="6" custScaleX="15289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B39E9EE-A4C7-4D10-BA63-5EB88BD33D3E}" type="pres">
      <dgm:prSet presAssocID="{4D9DEA36-4160-4074-A766-720A06C7E7E1}" presName="arrow" presStyleLbl="node1" presStyleIdx="4" presStyleCnt="6" custRadScaleRad="102806" custRadScaleInc="633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C341C36-8EBE-47EF-BF41-9E86B26D6479}" type="pres">
      <dgm:prSet presAssocID="{75763964-CB97-4589-A4E3-2B85A2E7E62E}" presName="arrow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34E288AB-9E4F-4466-B1A5-C10064140F60}" type="presOf" srcId="{86252AC7-4A47-4337-80E3-99185C5B99AD}" destId="{E6D4C1FD-4AC2-47FB-8853-AAC4C5F12FCC}" srcOrd="0" destOrd="0" presId="urn:microsoft.com/office/officeart/2005/8/layout/arrow1"/>
    <dgm:cxn modelId="{3361A96B-B530-4673-992F-BF601AA2F28D}" type="presOf" srcId="{4D9DEA36-4160-4074-A766-720A06C7E7E1}" destId="{FB39E9EE-A4C7-4D10-BA63-5EB88BD33D3E}" srcOrd="0" destOrd="0" presId="urn:microsoft.com/office/officeart/2005/8/layout/arrow1"/>
    <dgm:cxn modelId="{47CC43C8-0D60-4FCE-B822-82CC91ECBB60}" srcId="{66843704-6CE7-4D32-B0F2-7BC308FDD251}" destId="{86252AC7-4A47-4337-80E3-99185C5B99AD}" srcOrd="0" destOrd="0" parTransId="{D24DA214-BCC7-4C1A-BDB6-B7B346006A9F}" sibTransId="{881395B5-52A9-4728-A4B0-4770C15B36A7}"/>
    <dgm:cxn modelId="{555B2A70-8323-4268-944A-84F31A9CDB71}" type="presOf" srcId="{9DC1E27C-8A29-41E4-A0D8-9694E22F015A}" destId="{D058A796-CAB0-4E37-81AE-BA3F73DB6E2F}" srcOrd="0" destOrd="0" presId="urn:microsoft.com/office/officeart/2005/8/layout/arrow1"/>
    <dgm:cxn modelId="{B9211D01-A7E0-4E8A-8B50-72BE13A4A2E5}" srcId="{66843704-6CE7-4D32-B0F2-7BC308FDD251}" destId="{9DC1E27C-8A29-41E4-A0D8-9694E22F015A}" srcOrd="2" destOrd="0" parTransId="{ABCF830D-0562-4BA6-B85C-92A8973B5640}" sibTransId="{25711F25-D522-44BB-84CC-B7F1A1E813C4}"/>
    <dgm:cxn modelId="{735FCF43-A868-49A2-8393-841FBA414985}" srcId="{66843704-6CE7-4D32-B0F2-7BC308FDD251}" destId="{75763964-CB97-4589-A4E3-2B85A2E7E62E}" srcOrd="5" destOrd="0" parTransId="{DC40BB0C-4ADB-41D2-BCF2-04AC92DDCEDA}" sibTransId="{9115CF18-F289-42D0-BAFB-8CEEA7B0D6CC}"/>
    <dgm:cxn modelId="{F3E65231-C028-4086-8F74-089FAB8441FB}" srcId="{66843704-6CE7-4D32-B0F2-7BC308FDD251}" destId="{4D9DEA36-4160-4074-A766-720A06C7E7E1}" srcOrd="4" destOrd="0" parTransId="{C2293BC9-33AD-4EB6-9175-4D7F4A03EA4F}" sibTransId="{2EB4E1F8-CF1B-4FCB-AA54-800783DF5983}"/>
    <dgm:cxn modelId="{A32C6495-ED2C-4E2D-90E4-22A5518A472D}" srcId="{66843704-6CE7-4D32-B0F2-7BC308FDD251}" destId="{FBF3E24D-714A-49AF-B52B-FC456C644AB9}" srcOrd="1" destOrd="0" parTransId="{98593314-666A-4F4E-A4C9-70C0AABA10BB}" sibTransId="{BC050690-24CC-471A-9523-4B8C913B2854}"/>
    <dgm:cxn modelId="{C329DEEA-087E-4679-81ED-22FF0A6AA62B}" type="presOf" srcId="{75763964-CB97-4589-A4E3-2B85A2E7E62E}" destId="{3C341C36-8EBE-47EF-BF41-9E86B26D6479}" srcOrd="0" destOrd="0" presId="urn:microsoft.com/office/officeart/2005/8/layout/arrow1"/>
    <dgm:cxn modelId="{BB98EBB8-79CC-45C4-AA9D-8F32F611BA27}" type="presOf" srcId="{66843704-6CE7-4D32-B0F2-7BC308FDD251}" destId="{F7B3A902-0954-4F59-A231-F006D5DA0B3A}" srcOrd="0" destOrd="0" presId="urn:microsoft.com/office/officeart/2005/8/layout/arrow1"/>
    <dgm:cxn modelId="{53A055E2-B3F1-4E5D-A8D7-8E816FE29CCC}" type="presOf" srcId="{FBF3E24D-714A-49AF-B52B-FC456C644AB9}" destId="{1A51BECA-2FBF-4A3E-8ED8-593847DA357F}" srcOrd="0" destOrd="0" presId="urn:microsoft.com/office/officeart/2005/8/layout/arrow1"/>
    <dgm:cxn modelId="{B58F5358-288F-4EBB-A8BB-70B9C276A6E0}" type="presOf" srcId="{A518A90D-CDFD-4869-BBFC-BAB4E2F83D7C}" destId="{1E6F40D5-ED82-4158-AFF1-7B7B1AF656B2}" srcOrd="0" destOrd="0" presId="urn:microsoft.com/office/officeart/2005/8/layout/arrow1"/>
    <dgm:cxn modelId="{CDDB30D0-BCD5-43C2-8D6F-DDB3344BEAE0}" srcId="{66843704-6CE7-4D32-B0F2-7BC308FDD251}" destId="{A518A90D-CDFD-4869-BBFC-BAB4E2F83D7C}" srcOrd="3" destOrd="0" parTransId="{4A8C6635-CBF1-452B-B609-AAE4F9E1B106}" sibTransId="{94435110-A386-4E85-98C3-8AFE01B96327}"/>
    <dgm:cxn modelId="{FC738910-7770-4667-A1E7-5F5D04DDC6A1}" type="presParOf" srcId="{F7B3A902-0954-4F59-A231-F006D5DA0B3A}" destId="{E6D4C1FD-4AC2-47FB-8853-AAC4C5F12FCC}" srcOrd="0" destOrd="0" presId="urn:microsoft.com/office/officeart/2005/8/layout/arrow1"/>
    <dgm:cxn modelId="{2317C3BE-2185-4FE1-A10A-17661653B358}" type="presParOf" srcId="{F7B3A902-0954-4F59-A231-F006D5DA0B3A}" destId="{1A51BECA-2FBF-4A3E-8ED8-593847DA357F}" srcOrd="1" destOrd="0" presId="urn:microsoft.com/office/officeart/2005/8/layout/arrow1"/>
    <dgm:cxn modelId="{BBD54E93-FCCC-4550-A061-F379FE6A14C4}" type="presParOf" srcId="{F7B3A902-0954-4F59-A231-F006D5DA0B3A}" destId="{D058A796-CAB0-4E37-81AE-BA3F73DB6E2F}" srcOrd="2" destOrd="0" presId="urn:microsoft.com/office/officeart/2005/8/layout/arrow1"/>
    <dgm:cxn modelId="{85FE055A-EB7D-44ED-A4DE-32EA6FF57369}" type="presParOf" srcId="{F7B3A902-0954-4F59-A231-F006D5DA0B3A}" destId="{1E6F40D5-ED82-4158-AFF1-7B7B1AF656B2}" srcOrd="3" destOrd="0" presId="urn:microsoft.com/office/officeart/2005/8/layout/arrow1"/>
    <dgm:cxn modelId="{82D01A77-5893-4A2E-B921-8B9E8C19A1C8}" type="presParOf" srcId="{F7B3A902-0954-4F59-A231-F006D5DA0B3A}" destId="{FB39E9EE-A4C7-4D10-BA63-5EB88BD33D3E}" srcOrd="4" destOrd="0" presId="urn:microsoft.com/office/officeart/2005/8/layout/arrow1"/>
    <dgm:cxn modelId="{61156192-FCF7-4ADB-83FC-74B1E8597A0A}" type="presParOf" srcId="{F7B3A902-0954-4F59-A231-F006D5DA0B3A}" destId="{3C341C36-8EBE-47EF-BF41-9E86B26D6479}" srcOrd="5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 xmlns:r="http://schemas.openxmlformats.org/officeDocument/2006/relationships">
  <dsp:spTree>
    <dsp:nvGrpSpPr>
      <dsp:cNvPr id="2" name="组合 1"/>
      <dsp:cNvGrpSpPr/>
    </dsp:nvGrpSpPr>
    <dsp:grpSpPr>
      <a:xfrm>
        <a:off x="0" y="0"/>
        <a:ext cx="9281160" cy="5040630"/>
        <a:chOff x="0" y="0"/>
        <a:chExt cx="9281160" cy="5040630"/>
      </a:xfrm>
    </dsp:grpSpPr>
    <dsp:sp modelId="{E6D4C1FD-4AC2-47FB-8853-AAC4C5F12FCC}">
      <dsp:nvSpPr>
        <dsp:cNvPr id="3" name="上箭头 2"/>
        <dsp:cNvSpPr/>
      </dsp:nvSpPr>
      <dsp:spPr bwMode="white">
        <a:xfrm>
          <a:off x="3774314" y="0"/>
          <a:ext cx="1732532" cy="1732532"/>
        </a:xfrm>
        <a:prstGeom prst="upArrow">
          <a:avLst>
            <a:gd name="adj1" fmla="val 50000"/>
            <a:gd name="adj2" fmla="val 35000"/>
          </a:avLst>
        </a:prstGeom>
        <a:solidFill>
          <a:srgbClr val="00B050"/>
        </a:solidFill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vert="horz" wrap="square" lIns="128016" tIns="128016" rIns="128016" bIns="128016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动物</a:t>
          </a:r>
          <a:r>
            <a:rPr lang="zh-CN" altLang="en-US" sz="18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生产</a:t>
          </a:r>
          <a:endParaRPr lang="zh-CN" altLang="en-US" sz="1600" b="1" dirty="0">
            <a:latin typeface="楷体" panose="02010609060101010101" pitchFamily="49" charset="-122"/>
            <a:ea typeface="楷体" panose="02010609060101010101" pitchFamily="49" charset="-122"/>
            <a:cs typeface="Calibri" panose="020F0502020204030204" pitchFamily="34" charset="0"/>
          </a:endParaRPr>
        </a:p>
      </dsp:txBody>
      <dsp:txXfrm>
        <a:off x="3774314" y="0"/>
        <a:ext cx="1732532" cy="1732532"/>
      </dsp:txXfrm>
    </dsp:sp>
    <dsp:sp modelId="{1A51BECA-2FBF-4A3E-8ED8-593847DA357F}">
      <dsp:nvSpPr>
        <dsp:cNvPr id="4" name="上箭头 3"/>
        <dsp:cNvSpPr/>
      </dsp:nvSpPr>
      <dsp:spPr bwMode="white">
        <a:xfrm rot="3600000">
          <a:off x="5206763" y="827025"/>
          <a:ext cx="1732532" cy="1732532"/>
        </a:xfrm>
        <a:prstGeom prst="upArrow">
          <a:avLst>
            <a:gd name="adj1" fmla="val 50000"/>
            <a:gd name="adj2" fmla="val 35000"/>
          </a:avLst>
        </a:prstGeom>
        <a:solidFill>
          <a:srgbClr val="EC700A"/>
        </a:solidFill>
      </dsp:spPr>
      <dsp:style>
        <a:lnRef idx="2">
          <a:schemeClr val="lt1"/>
        </a:lnRef>
        <a:fillRef idx="1">
          <a:schemeClr val="accent3"/>
        </a:fillRef>
        <a:effectRef idx="0">
          <a:scrgbClr r="0" g="0" b="0"/>
        </a:effectRef>
        <a:fontRef idx="minor">
          <a:schemeClr val="lt1"/>
        </a:fontRef>
      </dsp:style>
      <dsp:txBody>
        <a:bodyPr rot="-5400000" vert="horz" wrap="square" lIns="128016" tIns="128016" rIns="128016" bIns="128016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动物饲养</a:t>
          </a:r>
        </a:p>
      </dsp:txBody>
      <dsp:txXfrm rot="3600000">
        <a:off x="5206763" y="827025"/>
        <a:ext cx="1732532" cy="1732532"/>
      </dsp:txXfrm>
    </dsp:sp>
    <dsp:sp modelId="{D058A796-CAB0-4E37-81AE-BA3F73DB6E2F}">
      <dsp:nvSpPr>
        <dsp:cNvPr id="5" name="上箭头 4"/>
        <dsp:cNvSpPr/>
      </dsp:nvSpPr>
      <dsp:spPr bwMode="white">
        <a:xfrm rot="7200000">
          <a:off x="5272976" y="2437950"/>
          <a:ext cx="1732532" cy="1732532"/>
        </a:xfrm>
        <a:prstGeom prst="upArrow">
          <a:avLst>
            <a:gd name="adj1" fmla="val 50000"/>
            <a:gd name="adj2" fmla="val 35000"/>
          </a:avLst>
        </a:prstGeom>
      </dsp:spPr>
      <dsp:style>
        <a:lnRef idx="2">
          <a:schemeClr val="lt1"/>
        </a:lnRef>
        <a:fillRef idx="1">
          <a:schemeClr val="accent4"/>
        </a:fillRef>
        <a:effectRef idx="0">
          <a:scrgbClr r="0" g="0" b="0"/>
        </a:effectRef>
        <a:fontRef idx="minor">
          <a:schemeClr val="lt1"/>
        </a:fontRef>
      </dsp:style>
      <dsp:txBody>
        <a:bodyPr rot="-5400000" vert="horz" wrap="square" lIns="128016" tIns="128016" rIns="128016" bIns="128016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  <a:hlinkClick r:id="" action="ppaction://noaction"/>
            </a:rPr>
            <a:t>模型构建</a:t>
          </a:r>
          <a:endParaRPr lang="zh-CN" altLang="en-US" sz="1800" b="1" dirty="0">
            <a:latin typeface="楷体" panose="02010609060101010101" pitchFamily="49" charset="-122"/>
            <a:ea typeface="楷体" panose="02010609060101010101" pitchFamily="49" charset="-122"/>
            <a:cs typeface="Calibri" panose="020F0502020204030204" pitchFamily="34" charset="0"/>
          </a:endParaRPr>
        </a:p>
      </dsp:txBody>
      <dsp:txXfrm rot="7200000">
        <a:off x="5272976" y="2437950"/>
        <a:ext cx="1732532" cy="1732532"/>
      </dsp:txXfrm>
    </dsp:sp>
    <dsp:sp modelId="{1E6F40D5-ED82-4158-AFF1-7B7B1AF656B2}">
      <dsp:nvSpPr>
        <dsp:cNvPr id="6" name="上箭头 5"/>
        <dsp:cNvSpPr/>
      </dsp:nvSpPr>
      <dsp:spPr bwMode="white">
        <a:xfrm rot="10800000">
          <a:off x="3774314" y="3308098"/>
          <a:ext cx="1732532" cy="1732532"/>
        </a:xfrm>
        <a:prstGeom prst="upArrow">
          <a:avLst>
            <a:gd name="adj1" fmla="val 50000"/>
            <a:gd name="adj2" fmla="val 35000"/>
          </a:avLst>
        </a:prstGeom>
      </dsp:spPr>
      <dsp:style>
        <a:lnRef idx="2">
          <a:schemeClr val="lt1"/>
        </a:lnRef>
        <a:fillRef idx="1">
          <a:schemeClr val="accent5"/>
        </a:fillRef>
        <a:effectRef idx="0">
          <a:scrgbClr r="0" g="0" b="0"/>
        </a:effectRef>
        <a:fontRef idx="minor">
          <a:schemeClr val="lt1"/>
        </a:fontRef>
      </dsp:style>
      <dsp:txBody>
        <a:bodyPr rot="10800000" vert="horz" wrap="square" lIns="128016" tIns="128016" rIns="128016" bIns="128016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表型仪器</a:t>
          </a:r>
          <a:endParaRPr sz="6500"/>
        </a:p>
      </dsp:txBody>
      <dsp:txXfrm rot="10800000">
        <a:off x="3774314" y="3308098"/>
        <a:ext cx="1732532" cy="1732532"/>
      </dsp:txXfrm>
    </dsp:sp>
    <dsp:sp modelId="{FB39E9EE-A4C7-4D10-BA63-5EB88BD33D3E}">
      <dsp:nvSpPr>
        <dsp:cNvPr id="7" name="上箭头 6"/>
        <dsp:cNvSpPr/>
      </dsp:nvSpPr>
      <dsp:spPr bwMode="white">
        <a:xfrm rot="14400000">
          <a:off x="2248587" y="2404866"/>
          <a:ext cx="1732532" cy="1732532"/>
        </a:xfrm>
        <a:prstGeom prst="upArrow">
          <a:avLst>
            <a:gd name="adj1" fmla="val 50000"/>
            <a:gd name="adj2" fmla="val 35000"/>
          </a:avLst>
        </a:prstGeom>
        <a:solidFill>
          <a:srgbClr val="536D6A"/>
        </a:solidFill>
      </dsp:spPr>
      <dsp:style>
        <a:lnRef idx="2">
          <a:schemeClr val="lt1"/>
        </a:lnRef>
        <a:fillRef idx="1">
          <a:schemeClr val="accent6"/>
        </a:fillRef>
        <a:effectRef idx="0">
          <a:scrgbClr r="0" g="0" b="0"/>
        </a:effectRef>
        <a:fontRef idx="minor">
          <a:schemeClr val="lt1"/>
        </a:fontRef>
      </dsp:style>
      <dsp:txBody>
        <a:bodyPr rot="5400000" vert="horz" wrap="square" lIns="128016" tIns="128016" rIns="128016" bIns="128016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质量检测</a:t>
          </a:r>
        </a:p>
      </dsp:txBody>
      <dsp:txXfrm rot="14400000">
        <a:off x="2248587" y="2404866"/>
        <a:ext cx="1732532" cy="1732532"/>
      </dsp:txXfrm>
    </dsp:sp>
    <dsp:sp modelId="{3C341C36-8EBE-47EF-BF41-9E86B26D6479}">
      <dsp:nvSpPr>
        <dsp:cNvPr id="8" name="上箭头 7"/>
        <dsp:cNvSpPr/>
      </dsp:nvSpPr>
      <dsp:spPr bwMode="white">
        <a:xfrm rot="18000000">
          <a:off x="2341866" y="827025"/>
          <a:ext cx="1732532" cy="1732532"/>
        </a:xfrm>
        <a:prstGeom prst="upArrow">
          <a:avLst>
            <a:gd name="adj1" fmla="val 50000"/>
            <a:gd name="adj2" fmla="val 35000"/>
          </a:avLst>
        </a:prstGeom>
      </dsp:spPr>
      <dsp:style>
        <a:lnRef idx="2">
          <a:schemeClr val="lt1"/>
        </a:lnRef>
        <a:fillRef idx="1">
          <a:schemeClr val="accent2"/>
        </a:fillRef>
        <a:effectRef idx="0">
          <a:scrgbClr r="0" g="0" b="0"/>
        </a:effectRef>
        <a:fontRef idx="minor">
          <a:schemeClr val="lt1"/>
        </a:fontRef>
      </dsp:style>
      <dsp:txBody>
        <a:bodyPr rot="5400000" vert="horz" wrap="square" lIns="128016" tIns="128016" rIns="128016" bIns="128016" anchor="ctr"/>
        <a:lstStyle>
          <a:lvl1pPr algn="ctr">
            <a:defRPr sz="6500"/>
          </a:lvl1pPr>
          <a:lvl2pPr marL="285750" indent="-285750" algn="ctr">
            <a:defRPr sz="5000"/>
          </a:lvl2pPr>
          <a:lvl3pPr marL="571500" indent="-285750" algn="ctr">
            <a:defRPr sz="5000"/>
          </a:lvl3pPr>
          <a:lvl4pPr marL="857250" indent="-285750" algn="ctr">
            <a:defRPr sz="5000"/>
          </a:lvl4pPr>
          <a:lvl5pPr marL="1143000" indent="-285750" algn="ctr">
            <a:defRPr sz="5000"/>
          </a:lvl5pPr>
          <a:lvl6pPr marL="1428750" indent="-285750" algn="ctr">
            <a:defRPr sz="5000"/>
          </a:lvl6pPr>
          <a:lvl7pPr marL="1714500" indent="-285750" algn="ctr">
            <a:defRPr sz="5000"/>
          </a:lvl7pPr>
          <a:lvl8pPr marL="2000250" indent="-285750" algn="ctr">
            <a:defRPr sz="5000"/>
          </a:lvl8pPr>
          <a:lvl9pPr marL="2286000" indent="-285750" algn="ctr">
            <a:defRPr sz="5000"/>
          </a:lvl9pPr>
        </a:lstStyle>
        <a:p>
          <a:pPr lv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dirty="0">
              <a:latin typeface="楷体" panose="02010609060101010101" pitchFamily="49" charset="-122"/>
              <a:ea typeface="楷体" panose="02010609060101010101" pitchFamily="49" charset="-122"/>
              <a:cs typeface="Calibri" panose="020F0502020204030204" pitchFamily="34" charset="0"/>
            </a:rPr>
            <a:t>教学培训</a:t>
          </a:r>
        </a:p>
      </dsp:txBody>
      <dsp:txXfrm rot="18000000">
        <a:off x="2341866" y="827025"/>
        <a:ext cx="1732532" cy="1732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269AEB-1CDB-4E2B-86A2-0BF89B3C3AE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07A265-3A06-4786-9C03-120E6E0E6FE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7CBE9-A8A6-4BD2-AA88-0074DF553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7CBE9-A8A6-4BD2-AA88-0074DF553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7CBE9-A8A6-4BD2-AA88-0074DF553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E880B-CAD3-4491-ABC1-E7874D890B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E880B-CAD3-4491-ABC1-E7874D890B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E880B-CAD3-4491-ABC1-E7874D890B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7CBE9-A8A6-4BD2-AA88-0074DF55389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3" y="2367094"/>
            <a:ext cx="10363827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6F79F-3CC9-4CB4-93AB-A22F100B2A0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image" Target="../media/image25.jpeg"/><Relationship Id="rId6" Type="http://schemas.openxmlformats.org/officeDocument/2006/relationships/tags" Target="../tags/tag13.xml"/><Relationship Id="rId5" Type="http://schemas.openxmlformats.org/officeDocument/2006/relationships/image" Target="../media/image24.jpeg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image" Target="../media/image23.jpeg"/><Relationship Id="rId14" Type="http://schemas.openxmlformats.org/officeDocument/2006/relationships/notesSlide" Target="../notesSlides/notesSlide5.xml"/><Relationship Id="rId13" Type="http://schemas.openxmlformats.org/officeDocument/2006/relationships/slideLayout" Target="../slideLayouts/slideLayout12.xml"/><Relationship Id="rId12" Type="http://schemas.openxmlformats.org/officeDocument/2006/relationships/image" Target="../media/image26.png"/><Relationship Id="rId11" Type="http://schemas.openxmlformats.org/officeDocument/2006/relationships/tags" Target="../tags/tag16.xml"/><Relationship Id="rId10" Type="http://schemas.openxmlformats.org/officeDocument/2006/relationships/image" Target="../media/image14.jpeg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7.xml"/><Relationship Id="rId1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2.png"/><Relationship Id="rId1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tags" Target="../tags/tag19.xml"/><Relationship Id="rId2" Type="http://schemas.openxmlformats.org/officeDocument/2006/relationships/image" Target="../media/image44.png"/><Relationship Id="rId1" Type="http://schemas.openxmlformats.org/officeDocument/2006/relationships/tags" Target="../tags/tag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2.xml"/><Relationship Id="rId1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23.xml"/><Relationship Id="rId1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1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49.png"/><Relationship Id="rId3" Type="http://schemas.openxmlformats.org/officeDocument/2006/relationships/tags" Target="../tags/tag24.xml"/><Relationship Id="rId2" Type="http://schemas.openxmlformats.org/officeDocument/2006/relationships/image" Target="../media/image48.jpeg"/><Relationship Id="rId1" Type="http://schemas.openxmlformats.org/officeDocument/2006/relationships/image" Target="../media/image47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3.png"/><Relationship Id="rId2" Type="http://schemas.openxmlformats.org/officeDocument/2006/relationships/image" Target="../media/image29.png"/><Relationship Id="rId1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0.png"/><Relationship Id="rId2" Type="http://schemas.openxmlformats.org/officeDocument/2006/relationships/tags" Target="../tags/tag3.xml"/><Relationship Id="rId1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6.jpeg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image" Target="../media/image21.jpeg"/><Relationship Id="rId7" Type="http://schemas.openxmlformats.org/officeDocument/2006/relationships/tags" Target="../tags/tag8.xml"/><Relationship Id="rId6" Type="http://schemas.openxmlformats.org/officeDocument/2006/relationships/image" Target="../media/image20.jpeg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2" Type="http://schemas.openxmlformats.org/officeDocument/2006/relationships/notesSlide" Target="../notesSlides/notesSlide4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22.jpeg"/><Relationship Id="rId1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489132" y="6023292"/>
            <a:ext cx="5344795" cy="556260"/>
          </a:xfrm>
          <a:prstGeom prst="rect">
            <a:avLst/>
          </a:prstGeom>
          <a:effectLst>
            <a:softEdge rad="317500"/>
          </a:effectLst>
        </p:spPr>
        <p:txBody>
          <a:bodyPr wrap="square">
            <a:noAutofit/>
          </a:bodyPr>
          <a:lstStyle/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en-US" altLang="zh-CN" sz="2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zh-CN" altLang="en-US" sz="2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南京医科大学医药实验动物中心饲养部</a:t>
            </a:r>
            <a:endParaRPr lang="zh-CN" altLang="en-US" sz="2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altLang="en-US" sz="2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</a:t>
            </a:r>
            <a:endParaRPr lang="zh-CN" altLang="en-US" sz="2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buClrTx/>
              <a:buSzTx/>
              <a:buNone/>
            </a:pPr>
            <a:endParaRPr lang="zh-CN" altLang="en-US" sz="2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 descr="b4a7d115fd2a4ae4447417f5dd93cf0b_3"/>
          <p:cNvPicPr>
            <a:picLocks noChangeAspect="1"/>
          </p:cNvPicPr>
          <p:nvPr/>
        </p:nvPicPr>
        <p:blipFill>
          <a:blip r:embed="rId1">
            <a:clrChange>
              <a:clrFrom>
                <a:srgbClr val="97A037">
                  <a:alpha val="100000"/>
                </a:srgbClr>
              </a:clrFrom>
              <a:clrTo>
                <a:srgbClr val="97A037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5720" y="1449705"/>
            <a:ext cx="9560560" cy="4678045"/>
          </a:xfrm>
          <a:prstGeom prst="rect">
            <a:avLst/>
          </a:prstGeom>
          <a:effectLst/>
        </p:spPr>
      </p:pic>
      <p:sp>
        <p:nvSpPr>
          <p:cNvPr id="3" name="文本框 2"/>
          <p:cNvSpPr txBox="1"/>
          <p:nvPr/>
        </p:nvSpPr>
        <p:spPr>
          <a:xfrm>
            <a:off x="1699260" y="127635"/>
            <a:ext cx="8793480" cy="11849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36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南京医科大学医药实验动物中心</a:t>
            </a:r>
            <a:endParaRPr lang="zh-CN" altLang="en-US" sz="4000" b="1" dirty="0"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zh-CN" altLang="en-US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使用设施准入培训</a:t>
            </a:r>
            <a:endParaRPr lang="zh-CN" altLang="en-US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王蕴\1项目部\宣传\新宣传册\原图\IMG_0064.JP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849" y="1821818"/>
            <a:ext cx="3199765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11"/>
          <p:cNvSpPr txBox="1"/>
          <p:nvPr>
            <p:custDataLst>
              <p:tags r:id="rId3"/>
            </p:custDataLst>
          </p:nvPr>
        </p:nvSpPr>
        <p:spPr>
          <a:xfrm>
            <a:off x="5599374" y="5724277"/>
            <a:ext cx="3021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6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江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宁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en-US" altLang="zh-CN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E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区</a:t>
            </a:r>
            <a:endParaRPr lang="zh-CN" altLang="en-US" sz="1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455" y="4163601"/>
            <a:ext cx="1957070" cy="13823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6519" y="180340"/>
            <a:ext cx="7506915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一、基本情况</a:t>
            </a:r>
            <a:r>
              <a:rPr lang="zh-CN" altLang="en-US" sz="36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——旋转式笼</a:t>
            </a:r>
            <a:r>
              <a:rPr lang="zh-CN" altLang="en-US" sz="3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器具</a:t>
            </a:r>
            <a:endParaRPr lang="zh-CN" altLang="en-US" sz="3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609" y="4163601"/>
            <a:ext cx="1945005" cy="1382395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2007125" y="5724277"/>
            <a:ext cx="30213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6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江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宁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B区、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常州</a:t>
            </a:r>
            <a:r>
              <a:rPr lang="en-US" altLang="zh-CN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J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区</a:t>
            </a:r>
            <a:endParaRPr lang="zh-CN" altLang="en-US" sz="1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" name="图片 5"/>
          <p:cNvPicPr/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594500" y="1823088"/>
            <a:ext cx="3289300" cy="19900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594500" y="4163601"/>
            <a:ext cx="2056130" cy="138239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94655" y="1067455"/>
            <a:ext cx="23198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ctr">
              <a:buClrTx/>
              <a:buSzTx/>
              <a:buFont typeface="Wingdings" panose="05000000000000000000" pitchFamily="2" charset="2"/>
              <a:buChar char="l"/>
            </a:pP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无网格，水瓶倒置</a:t>
            </a:r>
            <a:endParaRPr lang="en-US" altLang="zh-CN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2075" y="191770"/>
            <a:ext cx="5560695" cy="916940"/>
          </a:xfrm>
        </p:spPr>
        <p:txBody>
          <a:bodyPr/>
          <a:lstStyle/>
          <a:p>
            <a:pPr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二、开展动物实验的流程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4430" y="1242060"/>
            <a:ext cx="7327265" cy="487362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7951304" cy="821690"/>
          </a:xfrm>
        </p:spPr>
        <p:txBody>
          <a:bodyPr>
            <a:normAutofit fontScale="90000"/>
          </a:bodyPr>
          <a:lstStyle/>
          <a:p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——➊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实验计划《IACUC审批》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3950" y="3021965"/>
            <a:ext cx="5626735" cy="327279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9" name="组合 8"/>
          <p:cNvGrpSpPr/>
          <p:nvPr/>
        </p:nvGrpSpPr>
        <p:grpSpPr>
          <a:xfrm>
            <a:off x="327990" y="753745"/>
            <a:ext cx="5768009" cy="3426460"/>
            <a:chOff x="114" y="1187"/>
            <a:chExt cx="9486" cy="5396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" y="1187"/>
              <a:ext cx="9486" cy="539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5" name="直接箭头连接符 4"/>
            <p:cNvCxnSpPr/>
            <p:nvPr/>
          </p:nvCxnSpPr>
          <p:spPr>
            <a:xfrm flipH="1" flipV="1">
              <a:off x="6999" y="5334"/>
              <a:ext cx="632" cy="48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7" name="圆角矩形 6"/>
            <p:cNvSpPr/>
            <p:nvPr/>
          </p:nvSpPr>
          <p:spPr>
            <a:xfrm>
              <a:off x="5701" y="4896"/>
              <a:ext cx="1265" cy="50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圆角矩形 9"/>
          <p:cNvSpPr/>
          <p:nvPr/>
        </p:nvSpPr>
        <p:spPr>
          <a:xfrm>
            <a:off x="9463405" y="358775"/>
            <a:ext cx="2228215" cy="462915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质检部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301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16598" y="821690"/>
            <a:ext cx="5953167" cy="5909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 smtClean="0">
                <a:solidFill>
                  <a:srgbClr val="0070C0"/>
                </a:solidFill>
                <a:sym typeface="+mn-ea"/>
              </a:rPr>
              <a:t>省</a:t>
            </a:r>
            <a:r>
              <a:rPr lang="zh-CN" altLang="en-US" b="1" dirty="0">
                <a:solidFill>
                  <a:srgbClr val="0070C0"/>
                </a:solidFill>
                <a:sym typeface="+mn-ea"/>
              </a:rPr>
              <a:t>培训</a:t>
            </a:r>
            <a:r>
              <a:rPr lang="zh-CN" altLang="en-US" b="1" dirty="0" smtClean="0">
                <a:solidFill>
                  <a:srgbClr val="0070C0"/>
                </a:solidFill>
                <a:sym typeface="+mn-ea"/>
              </a:rPr>
              <a:t>记录卡过渡政策：</a:t>
            </a:r>
            <a:endParaRPr lang="zh-CN" altLang="en-US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ym typeface="+mn-ea"/>
              </a:rPr>
              <a:t>        </a:t>
            </a:r>
            <a:r>
              <a:rPr lang="zh-CN" altLang="en-US" dirty="0" smtClean="0">
                <a:sym typeface="+mn-ea"/>
              </a:rPr>
              <a:t>新生</a:t>
            </a:r>
            <a:r>
              <a:rPr lang="zh-CN" altLang="en-US" dirty="0">
                <a:sym typeface="+mn-ea"/>
              </a:rPr>
              <a:t>暂未获得《江苏省实验动物专业技能培训记录卡》，可凭《学生证》、《动物中心准入证》在饲养部备案，申请暂时进入动物房，保证半年内取得《江苏省培训记录卡》。</a:t>
            </a:r>
            <a:endParaRPr lang="zh-CN" altLang="en-US" dirty="0"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b="1" dirty="0">
              <a:solidFill>
                <a:srgbClr val="0070C0"/>
              </a:solidFill>
              <a:sym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rgbClr val="0070C0"/>
                </a:solidFill>
                <a:sym typeface="+mn-ea"/>
              </a:rPr>
              <a:t>准入证有效期管理：</a:t>
            </a:r>
            <a:endParaRPr lang="zh-CN" altLang="en-US" b="1" dirty="0">
              <a:solidFill>
                <a:srgbClr val="0070C0"/>
              </a:solidFill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ym typeface="+mn-ea"/>
              </a:rPr>
              <a:t>① </a:t>
            </a:r>
            <a:r>
              <a:rPr lang="zh-CN" altLang="en-US" dirty="0" smtClean="0">
                <a:sym typeface="+mn-ea"/>
              </a:rPr>
              <a:t>校</a:t>
            </a:r>
            <a:r>
              <a:rPr lang="zh-CN" altLang="en-US" dirty="0">
                <a:sym typeface="+mn-ea"/>
              </a:rPr>
              <a:t>内人员：有效期与学制或工作时限一致。若学籍或工作身份发生变更（如升学、入职），须及时凭新证件更新。如持证人连续</a:t>
            </a:r>
            <a:r>
              <a:rPr lang="en-US" altLang="zh-CN" dirty="0">
                <a:sym typeface="+mn-ea"/>
              </a:rPr>
              <a:t>6</a:t>
            </a:r>
            <a:r>
              <a:rPr lang="zh-CN" altLang="en-US" dirty="0">
                <a:sym typeface="+mn-ea"/>
              </a:rPr>
              <a:t>个月未在动物房开展实验，证件将临时失效，需通过补充培训或带教恢复。</a:t>
            </a:r>
            <a:endParaRPr lang="zh-CN" altLang="en-US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ym typeface="+mn-ea"/>
              </a:rPr>
              <a:t>②</a:t>
            </a:r>
            <a:r>
              <a:rPr lang="en-US" altLang="zh-CN" b="1" dirty="0" smtClean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校外人员：有效期为</a:t>
            </a:r>
            <a:r>
              <a:rPr lang="en-US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年。</a:t>
            </a:r>
            <a:endParaRPr lang="zh-CN" altLang="en-US" dirty="0"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b="1" dirty="0" smtClean="0">
                <a:sym typeface="+mn-ea"/>
              </a:rPr>
              <a:t>③</a:t>
            </a:r>
            <a:r>
              <a:rPr lang="en-US" altLang="zh-CN" dirty="0" smtClean="0">
                <a:sym typeface="+mn-ea"/>
              </a:rPr>
              <a:t> </a:t>
            </a:r>
            <a:r>
              <a:rPr lang="zh-CN" altLang="en-US" dirty="0">
                <a:sym typeface="+mn-ea"/>
              </a:rPr>
              <a:t>因违反《实验人员违规处理办法》被取消准入资格的，须重新参加考核。</a:t>
            </a:r>
            <a:endParaRPr lang="zh-CN" altLang="en-US" dirty="0">
              <a:sym typeface="+mn-ea"/>
            </a:endParaRPr>
          </a:p>
        </p:txBody>
      </p:sp>
      <p:sp>
        <p:nvSpPr>
          <p:cNvPr id="3" name="标题 1"/>
          <p:cNvSpPr>
            <a:spLocks noGrp="1"/>
          </p:cNvSpPr>
          <p:nvPr/>
        </p:nvSpPr>
        <p:spPr>
          <a:xfrm>
            <a:off x="-1" y="104140"/>
            <a:ext cx="8885583" cy="82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</a:t>
            </a:r>
            <a:r>
              <a:rPr lang="zh-CN" altLang="en-US" sz="2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流程</a:t>
            </a:r>
            <a:r>
              <a:rPr lang="en-US" altLang="zh-CN" sz="28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➋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《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实验人员双证齐全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》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24225" y="1600200"/>
            <a:ext cx="4667395" cy="34139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圆角矩形 10"/>
          <p:cNvSpPr/>
          <p:nvPr/>
        </p:nvSpPr>
        <p:spPr>
          <a:xfrm>
            <a:off x="9463405" y="358775"/>
            <a:ext cx="2228215" cy="462915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培训部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128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13991" t="16210" r="25272" b="52633"/>
          <a:stretch>
            <a:fillRect/>
          </a:stretch>
        </p:blipFill>
        <p:spPr>
          <a:xfrm>
            <a:off x="2044397" y="1067117"/>
            <a:ext cx="6212205" cy="20370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标题 1"/>
          <p:cNvSpPr>
            <a:spLocks noGrp="1"/>
          </p:cNvSpPr>
          <p:nvPr/>
        </p:nvSpPr>
        <p:spPr>
          <a:xfrm>
            <a:off x="0" y="120650"/>
            <a:ext cx="8070574" cy="82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➌ 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合同签订</a:t>
            </a:r>
            <a:endParaRPr lang="en-US" altLang="zh-CN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044397" y="3356292"/>
            <a:ext cx="6211570" cy="3182620"/>
            <a:chOff x="8463" y="4998"/>
            <a:chExt cx="9782" cy="5012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63" y="4998"/>
              <a:ext cx="9783" cy="501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圆角矩形 8"/>
            <p:cNvSpPr/>
            <p:nvPr/>
          </p:nvSpPr>
          <p:spPr>
            <a:xfrm>
              <a:off x="11003" y="7027"/>
              <a:ext cx="7065" cy="56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箭头连接符 9"/>
            <p:cNvCxnSpPr/>
            <p:nvPr/>
          </p:nvCxnSpPr>
          <p:spPr>
            <a:xfrm flipH="1">
              <a:off x="15684" y="6256"/>
              <a:ext cx="788" cy="66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</p:grpSp>
      <p:sp>
        <p:nvSpPr>
          <p:cNvPr id="23" name="圆角矩形 22"/>
          <p:cNvSpPr/>
          <p:nvPr/>
        </p:nvSpPr>
        <p:spPr>
          <a:xfrm>
            <a:off x="8501380" y="368935"/>
            <a:ext cx="3589655" cy="736600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江宁饲养部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113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五台饲养部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101/102办公室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/>
        </p:nvSpPr>
        <p:spPr>
          <a:xfrm>
            <a:off x="0" y="120650"/>
            <a:ext cx="8070574" cy="82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➌ 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合同签订</a:t>
            </a:r>
            <a:endParaRPr lang="en-US" altLang="zh-CN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82340" y="852253"/>
            <a:ext cx="5128260" cy="59131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圆角矩形 5"/>
          <p:cNvSpPr/>
          <p:nvPr/>
        </p:nvSpPr>
        <p:spPr>
          <a:xfrm>
            <a:off x="3891280" y="1296062"/>
            <a:ext cx="2481580" cy="870585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3782377" y="3390955"/>
            <a:ext cx="4528185" cy="1295400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3791999" y="5668327"/>
            <a:ext cx="4528820" cy="870585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/>
        </p:nvSpPr>
        <p:spPr>
          <a:xfrm>
            <a:off x="76199" y="120650"/>
            <a:ext cx="7547113" cy="82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➌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合同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签订</a:t>
            </a:r>
            <a:endParaRPr lang="en-US" altLang="zh-CN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r="2001" b="10597"/>
          <a:stretch>
            <a:fillRect/>
          </a:stretch>
        </p:blipFill>
        <p:spPr>
          <a:xfrm>
            <a:off x="3832860" y="775970"/>
            <a:ext cx="4277360" cy="5710555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3933190" y="1482725"/>
            <a:ext cx="4069080" cy="1211580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3933190" y="2694305"/>
            <a:ext cx="3034665" cy="803910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/>
        </p:nvSpPr>
        <p:spPr>
          <a:xfrm>
            <a:off x="76199" y="120650"/>
            <a:ext cx="7547113" cy="82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➌ 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合同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签订</a:t>
            </a:r>
            <a:endParaRPr lang="en-US" altLang="zh-CN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l="-166" t="-5" r="287" b="8088"/>
          <a:stretch>
            <a:fillRect/>
          </a:stretch>
        </p:blipFill>
        <p:spPr>
          <a:xfrm>
            <a:off x="4033520" y="805180"/>
            <a:ext cx="4334510" cy="5916295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4119245" y="1450975"/>
            <a:ext cx="4184015" cy="2459990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4119245" y="4139565"/>
            <a:ext cx="4183380" cy="1452245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4119245" y="5591175"/>
            <a:ext cx="4182745" cy="1108075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/>
        </p:nvSpPr>
        <p:spPr>
          <a:xfrm>
            <a:off x="0" y="0"/>
            <a:ext cx="9004852" cy="82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➍</a:t>
            </a:r>
            <a:r>
              <a:rPr lang="zh-CN" altLang="en-US" sz="28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《进动物申请》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（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1）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9463405" y="358775"/>
            <a:ext cx="2228215" cy="462915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113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5" name="图片 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209" y="1421794"/>
            <a:ext cx="5798295" cy="420878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351905" y="1262270"/>
            <a:ext cx="5662295" cy="42123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85750" indent="-285750" algn="l" defTabSz="26670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b="1" dirty="0">
                <a:sym typeface="+mn-ea"/>
              </a:rPr>
              <a:t>注意</a:t>
            </a:r>
            <a:r>
              <a:rPr lang="zh-CN" altLang="en-US" b="1" dirty="0" smtClean="0">
                <a:sym typeface="+mn-ea"/>
              </a:rPr>
              <a:t>事项：</a:t>
            </a:r>
            <a:endParaRPr lang="en-US" altLang="zh-CN" b="1" dirty="0" smtClean="0">
              <a:sym typeface="+mn-ea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  <a:buFont typeface="宋体" panose="02010600030101010101" pitchFamily="2" charset="-122"/>
              <a:buNone/>
            </a:pPr>
            <a:endParaRPr lang="zh-CN" altLang="en-US" sz="1600" dirty="0"/>
          </a:p>
          <a:p>
            <a:pPr indent="266700" defTabSz="266700">
              <a:spcBef>
                <a:spcPct val="0"/>
              </a:spcBef>
              <a:spcAft>
                <a:spcPct val="0"/>
              </a:spcAft>
              <a:buFont typeface="宋体" panose="02010600030101010101" pitchFamily="2" charset="-122"/>
              <a:buAutoNum type="circleNumDbPlain"/>
            </a:pPr>
            <a:r>
              <a:rPr lang="zh-CN" altLang="en-US" sz="1600" b="1" dirty="0" smtClean="0"/>
              <a:t>动物感染类实验</a:t>
            </a:r>
            <a:r>
              <a:rPr lang="zh-CN" altLang="en-US" sz="1600" dirty="0" smtClean="0"/>
              <a:t>，</a:t>
            </a:r>
            <a:r>
              <a:rPr lang="zh-CN" altLang="en-US" sz="1600" dirty="0"/>
              <a:t>需将《生物感染因子相关动物实验安全性评估备案表》以附件形式</a:t>
            </a:r>
            <a:r>
              <a:rPr lang="zh-CN" altLang="en-US" sz="1600" dirty="0">
                <a:highlight>
                  <a:srgbClr val="FFFF00"/>
                </a:highlight>
              </a:rPr>
              <a:t>通过</a:t>
            </a:r>
            <a:r>
              <a:rPr lang="zh-CN" altLang="en-US" sz="1600" b="1" dirty="0" smtClean="0">
                <a:highlight>
                  <a:srgbClr val="FFFF00"/>
                </a:highlight>
              </a:rPr>
              <a:t>邮件</a:t>
            </a:r>
            <a:r>
              <a:rPr lang="zh-CN" altLang="en-US" sz="1600" dirty="0" smtClean="0"/>
              <a:t>提交</a:t>
            </a:r>
            <a:r>
              <a:rPr lang="zh-CN" altLang="en-US" sz="1600" dirty="0">
                <a:highlight>
                  <a:srgbClr val="FFFF00"/>
                </a:highlight>
              </a:rPr>
              <a:t>（jdwsq@njmu.edu.cn）</a:t>
            </a:r>
            <a:r>
              <a:rPr lang="zh-CN" altLang="en-US" sz="1600" dirty="0" smtClean="0"/>
              <a:t>，</a:t>
            </a:r>
            <a:r>
              <a:rPr lang="zh-CN" altLang="en-US" sz="1600" dirty="0">
                <a:highlight>
                  <a:srgbClr val="FFFF00"/>
                </a:highlight>
              </a:rPr>
              <a:t>邮件主题：课题组+联系人+区域</a:t>
            </a:r>
            <a:r>
              <a:rPr lang="zh-CN" altLang="en-US" sz="1600" dirty="0"/>
              <a:t>。生物安全备案表</a:t>
            </a:r>
            <a:r>
              <a:rPr lang="zh-CN" altLang="en-US" sz="1600" b="1" dirty="0"/>
              <a:t>下载路径</a:t>
            </a:r>
            <a:r>
              <a:rPr lang="zh-CN" altLang="en-US" sz="1600" dirty="0"/>
              <a:t>：学校主页—组织机构—研究机构—医药实验动物中心—文件下载—饲养部文件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 marL="0" indent="266700" algn="l" defTabSz="266700">
              <a:spcBef>
                <a:spcPct val="0"/>
              </a:spcBef>
              <a:spcAft>
                <a:spcPct val="0"/>
              </a:spcAft>
              <a:buFont typeface="宋体" panose="02010600030101010101" pitchFamily="2" charset="-122"/>
              <a:buAutoNum type="circleNumDbPlain"/>
            </a:pPr>
            <a:endParaRPr lang="zh-CN" altLang="en-US" sz="1600" dirty="0"/>
          </a:p>
          <a:p>
            <a:pPr marL="0" indent="266700" algn="l" defTabSz="266700">
              <a:spcBef>
                <a:spcPct val="0"/>
              </a:spcBef>
              <a:spcAft>
                <a:spcPct val="0"/>
              </a:spcAft>
              <a:buFont typeface="宋体" panose="02010600030101010101" pitchFamily="2" charset="-122"/>
              <a:buAutoNum type="circleNumDbPlain"/>
            </a:pPr>
            <a:r>
              <a:rPr lang="zh-CN" altLang="en-US" sz="1600" dirty="0" smtClean="0"/>
              <a:t>自行</a:t>
            </a:r>
            <a:r>
              <a:rPr lang="zh-CN" altLang="en-US" sz="1600" b="1" dirty="0" smtClean="0"/>
              <a:t>确认有</a:t>
            </a:r>
            <a:r>
              <a:rPr lang="zh-CN" altLang="en-US" sz="1600" dirty="0"/>
              <a:t>对应的</a:t>
            </a:r>
            <a:r>
              <a:rPr lang="zh-CN" altLang="en-US" sz="1600" b="1" dirty="0"/>
              <a:t>伦理批件</a:t>
            </a:r>
            <a:r>
              <a:rPr lang="zh-CN" altLang="en-US" sz="1600" dirty="0"/>
              <a:t>，且在有效期内，实验名称、实验负责人、动物品种、品系、实验内容等信息与伦理</a:t>
            </a:r>
            <a:r>
              <a:rPr lang="zh-CN" altLang="en-US" sz="1600" dirty="0" smtClean="0"/>
              <a:t>一致；</a:t>
            </a:r>
            <a:endParaRPr lang="en-US" altLang="zh-CN" sz="1600" dirty="0" smtClean="0"/>
          </a:p>
          <a:p>
            <a:pPr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 smtClean="0"/>
              <a:t>确认</a:t>
            </a:r>
            <a:r>
              <a:rPr lang="zh-CN" altLang="en-US" sz="1600" b="1" dirty="0"/>
              <a:t>有</a:t>
            </a:r>
            <a:r>
              <a:rPr lang="zh-CN" altLang="en-US" sz="1600" dirty="0"/>
              <a:t>对应</a:t>
            </a:r>
            <a:r>
              <a:rPr lang="zh-CN" altLang="en-US" sz="1600" dirty="0" smtClean="0"/>
              <a:t>的</a:t>
            </a:r>
            <a:r>
              <a:rPr lang="zh-CN" altLang="en-US" sz="1600" b="1" dirty="0" smtClean="0"/>
              <a:t>合同</a:t>
            </a:r>
            <a:r>
              <a:rPr lang="zh-CN" altLang="en-US" sz="1600" dirty="0" smtClean="0"/>
              <a:t>，账户内有充足的</a:t>
            </a:r>
            <a:r>
              <a:rPr lang="zh-CN" altLang="en-US" sz="1600" b="1" dirty="0" smtClean="0"/>
              <a:t>经费</a:t>
            </a:r>
            <a:r>
              <a:rPr lang="zh-CN" altLang="en-US" sz="1600" dirty="0" smtClean="0"/>
              <a:t>支撑；</a:t>
            </a:r>
            <a:endParaRPr lang="en-US" altLang="zh-CN" sz="1600" dirty="0" smtClean="0"/>
          </a:p>
          <a:p>
            <a:pPr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 dirty="0" smtClean="0"/>
              <a:t>确认</a:t>
            </a:r>
            <a:r>
              <a:rPr lang="zh-CN" altLang="en-US" sz="1600" b="1" dirty="0"/>
              <a:t>有实验人</a:t>
            </a:r>
            <a:r>
              <a:rPr lang="zh-CN" altLang="en-US" sz="1600" dirty="0"/>
              <a:t>负责该批次动物</a:t>
            </a:r>
            <a:r>
              <a:rPr lang="zh-CN" altLang="en-US" sz="1600" dirty="0" smtClean="0"/>
              <a:t>；</a:t>
            </a:r>
            <a:endParaRPr lang="en-US" altLang="zh-CN" sz="1600" dirty="0" smtClean="0"/>
          </a:p>
          <a:p>
            <a:pPr defTabSz="266700">
              <a:spcBef>
                <a:spcPct val="0"/>
              </a:spcBef>
              <a:spcAft>
                <a:spcPct val="0"/>
              </a:spcAft>
            </a:pPr>
            <a:endParaRPr lang="en-US" altLang="zh-CN" sz="1600" b="1" dirty="0"/>
          </a:p>
          <a:p>
            <a:pPr marL="342900" indent="-342900" defTabSz="266700">
              <a:spcBef>
                <a:spcPct val="0"/>
              </a:spcBef>
              <a:spcAft>
                <a:spcPct val="0"/>
              </a:spcAft>
              <a:buFont typeface="+mj-ea"/>
              <a:buAutoNum type="circleNumDbPlain" startAt="3"/>
            </a:pPr>
            <a:r>
              <a:rPr lang="zh-CN" altLang="en-US" sz="1600" b="1" dirty="0" smtClean="0"/>
              <a:t>实验</a:t>
            </a:r>
            <a:r>
              <a:rPr lang="zh-CN" altLang="en-US" sz="1600" b="1" dirty="0"/>
              <a:t>内容</a:t>
            </a:r>
            <a:r>
              <a:rPr lang="zh-CN" altLang="en-US" sz="1600" dirty="0"/>
              <a:t>尽可能填写清楚、详细、完整，以便安排符合实验需求的饲养地点</a:t>
            </a:r>
            <a:r>
              <a:rPr lang="zh-CN" altLang="en-US" sz="1600" dirty="0" smtClean="0"/>
              <a:t>。</a:t>
            </a:r>
            <a:endParaRPr lang="en-US" altLang="zh-CN" sz="1600" dirty="0" smtClean="0"/>
          </a:p>
          <a:p>
            <a:pPr marL="0" indent="266700" algn="l" defTabSz="266700">
              <a:spcBef>
                <a:spcPct val="0"/>
              </a:spcBef>
              <a:spcAft>
                <a:spcPct val="0"/>
              </a:spcAft>
              <a:buFont typeface="宋体" panose="02010600030101010101" pitchFamily="2" charset="-122"/>
              <a:buAutoNum type="circleNumDbPlain" startAt="3"/>
            </a:pPr>
            <a:endParaRPr lang="zh-CN" altLang="en-US" sz="1600" dirty="0"/>
          </a:p>
          <a:p>
            <a:pPr marL="0" indent="266700" algn="l" defTabSz="266700">
              <a:spcBef>
                <a:spcPct val="0"/>
              </a:spcBef>
              <a:spcAft>
                <a:spcPct val="0"/>
              </a:spcAft>
              <a:buFont typeface="宋体" panose="02010600030101010101" pitchFamily="2" charset="-122"/>
              <a:buAutoNum type="circleNumDbPlain" startAt="3"/>
            </a:pPr>
            <a:r>
              <a:rPr lang="zh-CN" altLang="en-US" sz="1600" dirty="0" smtClean="0"/>
              <a:t>动物</a:t>
            </a:r>
            <a:r>
              <a:rPr lang="zh-CN" altLang="en-US" sz="1600" dirty="0"/>
              <a:t>来源：</a:t>
            </a:r>
            <a:r>
              <a:rPr lang="zh-CN" altLang="en-US" sz="1600" b="1" dirty="0"/>
              <a:t>繁育</a:t>
            </a:r>
            <a:r>
              <a:rPr lang="zh-CN" altLang="en-US" sz="1600" b="1" dirty="0" smtClean="0"/>
              <a:t>区</a:t>
            </a:r>
            <a:r>
              <a:rPr lang="zh-CN" altLang="en-US" sz="1600" dirty="0" smtClean="0"/>
              <a:t>需从净化</a:t>
            </a:r>
            <a:r>
              <a:rPr lang="zh-CN" altLang="en-US" sz="1600" dirty="0"/>
              <a:t>中心或</a:t>
            </a:r>
            <a:r>
              <a:rPr lang="zh-CN" altLang="en-US" sz="1600" dirty="0" smtClean="0"/>
              <a:t>隔离器采购；</a:t>
            </a:r>
            <a:r>
              <a:rPr lang="zh-CN" altLang="en-US" sz="1600" b="1" dirty="0" smtClean="0"/>
              <a:t>实验区</a:t>
            </a:r>
            <a:r>
              <a:rPr lang="zh-CN" altLang="en-US" sz="1600" dirty="0" smtClean="0"/>
              <a:t>从</a:t>
            </a:r>
            <a:r>
              <a:rPr lang="zh-CN" altLang="en-US" sz="1600" dirty="0"/>
              <a:t>经审查的供应商订购。</a:t>
            </a:r>
            <a:endParaRPr lang="zh-CN" altLang="en-US" sz="1600"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0" y="0"/>
            <a:ext cx="8865704" cy="82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➍</a:t>
            </a:r>
            <a:r>
              <a:rPr lang="zh-CN" altLang="en-US" sz="28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《进动物申请》（</a:t>
            </a:r>
            <a:r>
              <a:rPr lang="en-US" altLang="zh-CN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2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）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740" y="631825"/>
            <a:ext cx="3702050" cy="5996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905" y="593090"/>
            <a:ext cx="3860165" cy="612838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rcRect r="1962" b="5315"/>
          <a:stretch>
            <a:fillRect/>
          </a:stretch>
        </p:blipFill>
        <p:spPr>
          <a:xfrm>
            <a:off x="8338185" y="136525"/>
            <a:ext cx="3885565" cy="67214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/>
          <p:nvPr/>
        </p:nvGraphicFramePr>
        <p:xfrm>
          <a:off x="1381760" y="1187450"/>
          <a:ext cx="9281160" cy="50406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142875" y="77470"/>
            <a:ext cx="8423910" cy="93599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一、基本情况——动物中心主要业务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图片 1"/>
          <p:cNvPicPr>
            <a:picLocks noChangeAspect="1"/>
          </p:cNvPicPr>
          <p:nvPr/>
        </p:nvPicPr>
        <p:blipFill>
          <a:blip r:embed="rId1"/>
          <a:srcRect l="20303" t="10684" r="26589" b="19627"/>
          <a:stretch>
            <a:fillRect/>
          </a:stretch>
        </p:blipFill>
        <p:spPr>
          <a:xfrm>
            <a:off x="282574" y="1997848"/>
            <a:ext cx="5681360" cy="4224048"/>
          </a:xfrm>
          <a:prstGeom prst="rect">
            <a:avLst/>
          </a:prstGeom>
        </p:spPr>
      </p:pic>
      <p:sp>
        <p:nvSpPr>
          <p:cNvPr id="22" name="object 4"/>
          <p:cNvSpPr txBox="1"/>
          <p:nvPr/>
        </p:nvSpPr>
        <p:spPr>
          <a:xfrm>
            <a:off x="5834270" y="3269974"/>
            <a:ext cx="6013174" cy="2486881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0" indent="-285750" defTabSz="266700">
              <a:spcBef>
                <a:spcPts val="370"/>
              </a:spcBef>
              <a:buFont typeface="Wingdings" panose="05000000000000000000" pitchFamily="2" charset="2"/>
              <a:buChar char="Ø"/>
            </a:pPr>
            <a:r>
              <a:rPr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华文仿宋" panose="02010600040101010101" charset="-122"/>
              </a:rPr>
              <a:t>尸体</a:t>
            </a:r>
            <a:r>
              <a:rPr lang="zh-CN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华文仿宋" panose="02010600040101010101" charset="-122"/>
              </a:rPr>
              <a:t>回收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华文仿宋" panose="02010600040101010101" charset="-122"/>
            </a:endParaRPr>
          </a:p>
          <a:p>
            <a:pPr defTabSz="266700">
              <a:spcBef>
                <a:spcPts val="370"/>
              </a:spcBef>
            </a:pPr>
            <a:br>
              <a:rPr lang="zh-CN" altLang="en-US" sz="1400" dirty="0">
                <a:latin typeface="Calibri" panose="020F0502020204030204"/>
                <a:ea typeface="宋体" panose="02010600030101010101" pitchFamily="2" charset="-122"/>
              </a:rPr>
            </a:br>
            <a:r>
              <a:rPr lang="zh-CN" altLang="en-US" sz="1400" dirty="0" smtClean="0">
                <a:latin typeface="Calibri" panose="020F0502020204030204"/>
                <a:ea typeface="宋体" panose="02010600030101010101" pitchFamily="2" charset="-122"/>
              </a:rPr>
              <a:t>           </a:t>
            </a:r>
            <a:r>
              <a:rPr lang="zh-CN" altLang="en-US" sz="16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凡校内已备案</a:t>
            </a:r>
            <a:r>
              <a:rPr lang="zh-CN" altLang="en-US" sz="1600" dirty="0" smtClean="0">
                <a:latin typeface="Calibri" panose="020F0502020204030204"/>
                <a:ea typeface="宋体" panose="02010600030101010101" pitchFamily="2" charset="-122"/>
              </a:rPr>
              <a:t>的</a:t>
            </a:r>
            <a:r>
              <a:rPr lang="zh-CN" altLang="en-US" sz="1600" dirty="0">
                <a:latin typeface="Calibri" panose="020F0502020204030204"/>
                <a:ea typeface="宋体" panose="02010600030101010101" pitchFamily="2" charset="-122"/>
              </a:rPr>
              <a:t>实验活动</a:t>
            </a:r>
            <a:r>
              <a:rPr lang="zh-CN" altLang="en-US" sz="1600" dirty="0" smtClean="0">
                <a:latin typeface="Calibri" panose="020F0502020204030204"/>
                <a:ea typeface="宋体" panose="02010600030101010101" pitchFamily="2" charset="-122"/>
              </a:rPr>
              <a:t>，</a:t>
            </a:r>
            <a:r>
              <a:rPr lang="zh-CN" altLang="en-US" sz="1600" b="1" dirty="0" smtClean="0">
                <a:latin typeface="Calibri" panose="020F0502020204030204"/>
                <a:ea typeface="宋体" panose="02010600030101010101" pitchFamily="2" charset="-122"/>
              </a:rPr>
              <a:t>凭</a:t>
            </a:r>
            <a:r>
              <a:rPr lang="zh-CN" altLang="en-US" sz="1600" b="1" dirty="0">
                <a:ea typeface="宋体" panose="02010600030101010101" pitchFamily="2" charset="-122"/>
              </a:rPr>
              <a:t>备案</a:t>
            </a:r>
            <a:r>
              <a:rPr lang="zh-CN" altLang="en-US" sz="1600" b="1" dirty="0" smtClean="0">
                <a:ea typeface="宋体" panose="02010600030101010101" pitchFamily="2" charset="-122"/>
              </a:rPr>
              <a:t>单</a:t>
            </a:r>
            <a:r>
              <a:rPr lang="zh-CN" altLang="en-US" sz="1600" dirty="0" smtClean="0">
                <a:ea typeface="宋体" panose="02010600030101010101" pitchFamily="2" charset="-122"/>
              </a:rPr>
              <a:t>将动物尸体送至动物</a:t>
            </a:r>
            <a:r>
              <a:rPr lang="zh-CN" altLang="en-US" sz="1600" dirty="0" smtClean="0">
                <a:latin typeface="Calibri" panose="020F0502020204030204"/>
                <a:ea typeface="宋体" panose="02010600030101010101" pitchFamily="2" charset="-122"/>
              </a:rPr>
              <a:t>中心回收处，进行</a:t>
            </a:r>
            <a:r>
              <a:rPr lang="zh-CN" altLang="en-US" sz="1600" dirty="0">
                <a:latin typeface="Calibri" panose="020F0502020204030204"/>
                <a:ea typeface="宋体" panose="02010600030101010101" pitchFamily="2" charset="-122"/>
              </a:rPr>
              <a:t>规范</a:t>
            </a:r>
            <a:r>
              <a:rPr lang="zh-CN" altLang="en-US" sz="1600" dirty="0" smtClean="0">
                <a:latin typeface="Calibri" panose="020F0502020204030204"/>
                <a:ea typeface="宋体" panose="02010600030101010101" pitchFamily="2" charset="-122"/>
              </a:rPr>
              <a:t>处理。</a:t>
            </a:r>
            <a:endParaRPr lang="en-US" altLang="zh-CN" sz="1600" dirty="0" smtClean="0">
              <a:latin typeface="Calibri" panose="020F0502020204030204"/>
              <a:ea typeface="宋体" panose="02010600030101010101" pitchFamily="2" charset="-122"/>
            </a:endParaRPr>
          </a:p>
          <a:p>
            <a:pPr defTabSz="266700">
              <a:spcBef>
                <a:spcPts val="370"/>
              </a:spcBef>
            </a:pPr>
            <a:endParaRPr lang="zh-CN" altLang="en-US" sz="1400" dirty="0">
              <a:latin typeface="Calibri" panose="020F0502020204030204"/>
              <a:ea typeface="宋体" panose="02010600030101010101" pitchFamily="2" charset="-122"/>
            </a:endParaRPr>
          </a:p>
          <a:p>
            <a:pPr marL="12700" indent="0">
              <a:lnSpc>
                <a:spcPts val="3080"/>
              </a:lnSpc>
              <a:spcBef>
                <a:spcPts val="370"/>
              </a:spcBef>
              <a:buClr>
                <a:srgbClr val="C00000"/>
              </a:buClr>
              <a:buFont typeface="Wingdings" panose="05000000000000000000" pitchFamily="2" charset="2"/>
              <a:buNone/>
              <a:tabLst>
                <a:tab pos="332105" algn="l"/>
              </a:tabLst>
            </a:pPr>
            <a:endParaRPr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华文仿宋" panose="02010600040101010101" charset="-122"/>
            </a:endParaRPr>
          </a:p>
        </p:txBody>
      </p:sp>
      <p:sp>
        <p:nvSpPr>
          <p:cNvPr id="15" name="标题 1"/>
          <p:cNvSpPr>
            <a:spLocks noGrp="1"/>
          </p:cNvSpPr>
          <p:nvPr/>
        </p:nvSpPr>
        <p:spPr>
          <a:xfrm>
            <a:off x="0" y="29210"/>
            <a:ext cx="8829675" cy="8216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➎ 《</a:t>
            </a:r>
            <a:r>
              <a:rPr lang="zh-CN" altLang="en-US" sz="28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实验室动物进出备案</a:t>
            </a:r>
            <a:r>
              <a:rPr lang="en-US" altLang="zh-CN" sz="28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》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8829675" y="114935"/>
            <a:ext cx="3261360" cy="736600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江宁饲养部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113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五台饲养部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101/102办公室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82574" y="851535"/>
            <a:ext cx="95273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zh-CN" altLang="en-US" sz="2000" b="1" dirty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凡在校内非动物饲养设施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开展动物实验均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需备案，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适用于生产部、饲养部、外购的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所有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动物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。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除教学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活动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以</a:t>
            </a:r>
            <a:r>
              <a:rPr lang="en-US" altLang="zh-CN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《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教学动物订购单</a:t>
            </a:r>
            <a:r>
              <a:rPr lang="en-US" altLang="zh-CN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》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为</a:t>
            </a:r>
            <a:r>
              <a:rPr lang="zh-CN" altLang="en-US" sz="2000" b="1" dirty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准</a:t>
            </a:r>
            <a:r>
              <a:rPr lang="zh-CN" altLang="en-US" sz="2000" b="1" dirty="0" smtClean="0">
                <a:solidFill>
                  <a:srgbClr val="FF0000"/>
                </a:solidFill>
                <a:latin typeface="Calibri" panose="020F0502020204030204"/>
                <a:ea typeface="宋体" panose="02010600030101010101" pitchFamily="2" charset="-122"/>
              </a:rPr>
              <a:t>，其余均适用以下流程</a:t>
            </a:r>
            <a:r>
              <a:rPr lang="en-US" altLang="zh-CN" sz="2000" b="1" dirty="0" smtClean="0">
                <a:solidFill>
                  <a:srgbClr val="FF0000"/>
                </a:solidFill>
                <a:latin typeface="Calibri" panose="020F0502020204030204"/>
                <a:ea typeface="Calibri" panose="020F0502020204030204"/>
              </a:rPr>
              <a:t>:</a:t>
            </a:r>
            <a:endParaRPr lang="en-US" altLang="zh-CN" sz="2000" b="1" dirty="0">
              <a:solidFill>
                <a:srgbClr val="FF0000"/>
              </a:solidFill>
              <a:latin typeface="Calibri" panose="020F0502020204030204"/>
              <a:ea typeface="Calibri" panose="020F0502020204030204"/>
            </a:endParaRPr>
          </a:p>
        </p:txBody>
      </p:sp>
      <p:graphicFrame>
        <p:nvGraphicFramePr>
          <p:cNvPr id="28" name="表格 27"/>
          <p:cNvGraphicFramePr/>
          <p:nvPr>
            <p:custDataLst>
              <p:tags r:id="rId2"/>
            </p:custDataLst>
          </p:nvPr>
        </p:nvGraphicFramePr>
        <p:xfrm>
          <a:off x="5818187" y="4571503"/>
          <a:ext cx="6022975" cy="1285240"/>
        </p:xfrm>
        <a:graphic>
          <a:graphicData uri="http://schemas.openxmlformats.org/drawingml/2006/table">
            <a:tbl>
              <a:tblPr/>
              <a:tblGrid>
                <a:gridCol w="1897380"/>
                <a:gridCol w="1313180"/>
                <a:gridCol w="2812415"/>
              </a:tblGrid>
              <a:tr h="278765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sz="18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楷体" panose="02010609060101010101" pitchFamily="49" charset="-122"/>
                          <a:ea typeface="楷体" panose="02010609060101010101" pitchFamily="49" charset="-122"/>
                          <a:cs typeface="华文仿宋" panose="02010600040101010101" charset="-122"/>
                        </a:rPr>
                        <a:t>时间</a:t>
                      </a:r>
                      <a:endParaRPr sz="1800" b="1" dirty="0" err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楷体" panose="02010609060101010101" pitchFamily="49" charset="-122"/>
                        <a:ea typeface="楷体" panose="02010609060101010101" pitchFamily="49" charset="-122"/>
                        <a:cs typeface="华文仿宋" panose="02010600040101010101" charset="-122"/>
                      </a:endParaRPr>
                    </a:p>
                  </a:txBody>
                  <a:tcPr marL="68580" marR="68580" marT="0" marB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buClrTx/>
                        <a:buSzTx/>
                        <a:buFontTx/>
                      </a:pPr>
                      <a:r>
                        <a:rPr sz="18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楷体" panose="02010609060101010101" pitchFamily="49" charset="-122"/>
                          <a:ea typeface="楷体" panose="02010609060101010101" pitchFamily="49" charset="-122"/>
                          <a:cs typeface="华文仿宋" panose="02010600040101010101" charset="-122"/>
                        </a:rPr>
                        <a:t>对接人</a:t>
                      </a:r>
                      <a:endParaRPr sz="1800" b="1" dirty="0" err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楷体" panose="02010609060101010101" pitchFamily="49" charset="-122"/>
                        <a:ea typeface="楷体" panose="02010609060101010101" pitchFamily="49" charset="-122"/>
                        <a:cs typeface="华文仿宋" panose="02010600040101010101" charset="-122"/>
                      </a:endParaRPr>
                    </a:p>
                  </a:txBody>
                  <a:tcPr marL="68580" marR="68580" marT="0" marB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>
                        <a:buClrTx/>
                        <a:buSzTx/>
                        <a:buFontTx/>
                      </a:pPr>
                      <a:r>
                        <a:rPr lang="zh-CN" sz="1800" b="1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楷体" panose="02010609060101010101" pitchFamily="49" charset="-122"/>
                          <a:ea typeface="楷体" panose="02010609060101010101" pitchFamily="49" charset="-122"/>
                          <a:cs typeface="华文仿宋" panose="02010600040101010101" charset="-122"/>
                        </a:rPr>
                        <a:t>联系方式</a:t>
                      </a:r>
                      <a:endParaRPr lang="zh-CN" sz="1800" b="1" dirty="0" err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楷体" panose="02010609060101010101" pitchFamily="49" charset="-122"/>
                        <a:ea typeface="楷体" panose="02010609060101010101" pitchFamily="49" charset="-122"/>
                        <a:cs typeface="华文仿宋" panose="02010600040101010101" charset="-122"/>
                      </a:endParaRPr>
                    </a:p>
                  </a:txBody>
                  <a:tcPr marL="68580" marR="68580" marT="0" marB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410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b="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常规工作时间</a:t>
                      </a:r>
                      <a:endParaRPr lang="zh-CN" sz="1400" b="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饲养部</a:t>
                      </a:r>
                      <a:endParaRPr lang="zh-CN" sz="14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江宁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8686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71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58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五台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</a:rPr>
                        <a:t>86863184</a:t>
                      </a:r>
                      <a:endParaRPr lang="en-US" altLang="zh-CN" sz="1400" dirty="0"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37931"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zh-CN" sz="1400" b="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限流</a:t>
                      </a:r>
                      <a:r>
                        <a:rPr lang="zh-CN" altLang="zh-CN" sz="1400" b="0" dirty="0" smtClean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时间</a:t>
                      </a:r>
                      <a:endParaRPr lang="en-US" altLang="zh-CN" sz="1400" b="0" dirty="0" smtClean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 smtClean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（需避开</a:t>
                      </a:r>
                      <a:r>
                        <a:rPr lang="en-US" altLang="zh-CN" sz="1200" dirty="0" smtClean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18:00-18:40</a:t>
                      </a:r>
                      <a:r>
                        <a:rPr lang="zh-CN" altLang="en-US" sz="1200" dirty="0" smtClean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、</a:t>
                      </a:r>
                      <a:r>
                        <a:rPr lang="en-US" altLang="zh-CN" sz="1200" dirty="0" smtClean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20:00-20:40</a:t>
                      </a:r>
                      <a:r>
                        <a:rPr lang="zh-CN" altLang="en-US" sz="1200" dirty="0" smtClean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设施</a:t>
                      </a:r>
                      <a:r>
                        <a:rPr lang="zh-CN" altLang="zh-CN" sz="1200" dirty="0" smtClean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巡</a:t>
                      </a:r>
                      <a:r>
                        <a:rPr lang="zh-CN" altLang="en-US" sz="1200" dirty="0" smtClean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检时间</a:t>
                      </a:r>
                      <a:r>
                        <a:rPr lang="zh-CN" altLang="en-US" sz="1200" dirty="0" smtClean="0">
                          <a:latin typeface="Times New Roman" panose="02020603050405020304" pitchFamily="18" charset="0"/>
                          <a:ea typeface="楷体" panose="02010609060101010101" pitchFamily="49" charset="-122"/>
                          <a:cs typeface="Times New Roman" panose="02020603050405020304" pitchFamily="18" charset="0"/>
                          <a:sym typeface="+mn-ea"/>
                        </a:rPr>
                        <a:t>）</a:t>
                      </a:r>
                      <a:endParaRPr lang="zh-CN" altLang="zh-CN" sz="1400" b="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维保组</a:t>
                      </a:r>
                      <a:endParaRPr lang="zh-CN" altLang="zh-CN" sz="1400" dirty="0"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江宁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86867148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  <a:sym typeface="+mn-ea"/>
                        </a:rPr>
                        <a:t>/</a:t>
                      </a:r>
                      <a:r>
                        <a:rPr lang="zh-CN" sz="1400" dirty="0"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  <a:sym typeface="+mn-ea"/>
                        </a:rPr>
                        <a:t>五台</a:t>
                      </a:r>
                      <a:r>
                        <a:rPr lang="en-US" altLang="zh-CN" sz="1400" dirty="0">
                          <a:latin typeface="Times New Roman" panose="02020603050405020304" pitchFamily="18" charset="0"/>
                          <a:ea typeface="Calibri" panose="020F0502020204030204"/>
                          <a:cs typeface="Times New Roman" panose="02020603050405020304" pitchFamily="18" charset="0"/>
                          <a:sym typeface="+mn-ea"/>
                        </a:rPr>
                        <a:t>86863184</a:t>
                      </a:r>
                      <a:endParaRPr lang="en-US" altLang="zh-CN" sz="1400" dirty="0">
                        <a:latin typeface="Times New Roman" panose="02020603050405020304" pitchFamily="18" charset="0"/>
                        <a:ea typeface="Calibri" panose="020F0502020204030204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9" name="文本框 28"/>
          <p:cNvSpPr txBox="1"/>
          <p:nvPr/>
        </p:nvSpPr>
        <p:spPr>
          <a:xfrm>
            <a:off x="3710940" y="3759200"/>
            <a:ext cx="154495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1200" dirty="0" smtClean="0"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（含表型分析）</a:t>
            </a:r>
            <a:endParaRPr lang="zh-CN" altLang="en-US" sz="1200" dirty="0" smtClean="0">
              <a:highlight>
                <a:srgbClr val="FFFF00"/>
              </a:highlight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/>
        </p:nvSpPr>
        <p:spPr>
          <a:xfrm>
            <a:off x="184785" y="288925"/>
            <a:ext cx="6703562" cy="586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➏ 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动物订购</a:t>
            </a:r>
            <a:endParaRPr lang="zh-CN" altLang="en-US" sz="28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l">
              <a:buClrTx/>
              <a:buSzTx/>
              <a:buFontTx/>
            </a:pP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8501380" y="114935"/>
            <a:ext cx="3589655" cy="736600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江宁饲养部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113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五台饲养部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101/102办公室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053548" y="1685594"/>
            <a:ext cx="979004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仅在实验室执行的动物实验：</a:t>
            </a:r>
            <a:endParaRPr lang="en-US" altLang="zh-C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从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有实验动物生产许可证的单位</a:t>
            </a: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自行采购，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质量合格证</a:t>
            </a:r>
            <a:r>
              <a:rPr lang="en-US" altLang="zh-CN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的实验动物。</a:t>
            </a:r>
            <a:endParaRPr lang="en-US" altLang="zh-C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altLang="zh-C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在动物中心饲养的动物</a:t>
            </a: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endParaRPr lang="en-US" altLang="zh-CN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按实验级别对应的要求进行采购（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繁育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区：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动物中心净化中心或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隔离器；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实验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区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：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经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中心从已审查供应商处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订购），</a:t>
            </a: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实验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人在</a:t>
            </a:r>
            <a:r>
              <a:rPr lang="zh-CN" altLang="en-US" sz="20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约定</a:t>
            </a: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时间至中心</a:t>
            </a:r>
            <a:r>
              <a:rPr lang="zh-CN" altLang="en-US" sz="2000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核对</a:t>
            </a:r>
            <a:r>
              <a:rPr lang="zh-CN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动物</a:t>
            </a:r>
            <a:r>
              <a:rPr lang="zh-CN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数量、性别、状态，完成接收。</a:t>
            </a:r>
            <a:endParaRPr lang="en-US" altLang="zh-CN" sz="20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2800" dirty="0">
              <a:solidFill>
                <a:schemeClr val="tx1">
                  <a:lumMod val="95000"/>
                  <a:lumOff val="5000"/>
                </a:schemeClr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schemeClr val="tx1">
                  <a:lumMod val="95000"/>
                  <a:lumOff val="5000"/>
                </a:schemeClr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en-US" altLang="zh-CN" sz="2800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6" r="4470" b="60131"/>
          <a:stretch>
            <a:fillRect/>
          </a:stretch>
        </p:blipFill>
        <p:spPr>
          <a:xfrm>
            <a:off x="5279321" y="2593975"/>
            <a:ext cx="3494405" cy="221361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946440" y="5023650"/>
            <a:ext cx="9613182" cy="17500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0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特别注意：</a:t>
            </a:r>
            <a:endParaRPr lang="zh-CN" altLang="en-US" sz="20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dirty="0">
                <a:solidFill>
                  <a:srgbClr val="FF0000"/>
                </a:solidFill>
                <a:latin typeface="Calibri" panose="020F0502020204030204" pitchFamily="34" charset="0"/>
                <a:ea typeface="华文楷体" panose="02010600040101010101" pitchFamily="2" charset="-122"/>
              </a:rPr>
              <a:t>①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一个人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不能同时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进入</a:t>
            </a:r>
            <a:r>
              <a:rPr lang="en-US" altLang="zh-CN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个区域。</a:t>
            </a:r>
            <a:endParaRPr lang="zh-CN" altLang="en-US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华文楷体" panose="02010600040101010101" pitchFamily="2" charset="-122"/>
              </a:rPr>
              <a:t>②</a:t>
            </a:r>
            <a:r>
              <a:rPr lang="zh-CN" altLang="en-US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提前</a:t>
            </a:r>
            <a:r>
              <a:rPr lang="zh-CN" altLang="en-US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预约带教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确定</a:t>
            </a:r>
            <a:r>
              <a:rPr lang="en-US" altLang="zh-CN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8:25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或</a:t>
            </a:r>
            <a:r>
              <a:rPr lang="en-US" altLang="zh-CN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12:55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，按时间准时到场。</a:t>
            </a:r>
            <a:endParaRPr lang="zh-CN" altLang="en-US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dirty="0" smtClean="0">
                <a:solidFill>
                  <a:srgbClr val="FF0000"/>
                </a:solidFill>
                <a:latin typeface="Calibri" panose="020F0502020204030204" pitchFamily="34" charset="0"/>
                <a:ea typeface="华文楷体" panose="02010600040101010101" pitchFamily="2" charset="-122"/>
              </a:rPr>
              <a:t>③换区时，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以准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入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证登记日期</a:t>
            </a:r>
            <a:r>
              <a:rPr lang="zh-CN" altLang="en-US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为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准，顺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级当天调换，逆行间隔</a:t>
            </a:r>
            <a:r>
              <a:rPr lang="en-US" altLang="zh-CN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7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天（优先级别：繁育区</a:t>
            </a:r>
            <a:r>
              <a:rPr lang="en-US" altLang="zh-CN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&gt;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实验区</a:t>
            </a:r>
            <a:r>
              <a:rPr lang="en-US" altLang="zh-CN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&gt;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暂养区</a:t>
            </a:r>
            <a:r>
              <a:rPr lang="en-US" altLang="zh-CN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&gt;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普通区</a:t>
            </a:r>
            <a:r>
              <a:rPr lang="zh-CN" altLang="en-US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） 。</a:t>
            </a:r>
            <a:endParaRPr lang="zh-CN" altLang="en-US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102235" y="326390"/>
            <a:ext cx="8087608" cy="586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➐ 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动物实验</a:t>
            </a:r>
            <a:r>
              <a:rPr lang="en-US" altLang="zh-CN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 - </a:t>
            </a:r>
            <a:r>
              <a:rPr lang="zh-CN" altLang="en-US" sz="24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门禁权限</a:t>
            </a:r>
            <a:endParaRPr lang="zh-CN" altLang="en-US" sz="24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1401417" y="1384935"/>
            <a:ext cx="2316122" cy="84772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564571" y="1573212"/>
            <a:ext cx="1932940" cy="4057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携双证录入信息</a:t>
            </a:r>
            <a:endParaRPr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dirty="0"/>
          </a:p>
        </p:txBody>
      </p:sp>
      <p:sp>
        <p:nvSpPr>
          <p:cNvPr id="11" name="右箭头 10"/>
          <p:cNvSpPr/>
          <p:nvPr/>
        </p:nvSpPr>
        <p:spPr>
          <a:xfrm>
            <a:off x="3804534" y="1736090"/>
            <a:ext cx="675005" cy="130810"/>
          </a:xfrm>
          <a:prstGeom prst="rightArrow">
            <a:avLst/>
          </a:prstGeom>
          <a:gradFill>
            <a:gsLst>
              <a:gs pos="50000">
                <a:srgbClr val="1F5FBF"/>
              </a:gs>
              <a:gs pos="0">
                <a:srgbClr val="1486CB"/>
              </a:gs>
              <a:gs pos="100000">
                <a:srgbClr val="2A34B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域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预</a:t>
            </a:r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4566534" y="1384935"/>
            <a:ext cx="2372995" cy="81661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5202169" y="1416050"/>
            <a:ext cx="1399540" cy="7200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确定区域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预约带教</a:t>
            </a:r>
            <a:endParaRPr lang="zh-CN" altLang="en-US" dirty="0"/>
          </a:p>
        </p:txBody>
      </p:sp>
      <p:sp>
        <p:nvSpPr>
          <p:cNvPr id="15" name="右箭头 14"/>
          <p:cNvSpPr/>
          <p:nvPr/>
        </p:nvSpPr>
        <p:spPr>
          <a:xfrm>
            <a:off x="7026524" y="1736090"/>
            <a:ext cx="675005" cy="130810"/>
          </a:xfrm>
          <a:prstGeom prst="rightArrow">
            <a:avLst/>
          </a:prstGeom>
          <a:gradFill>
            <a:gsLst>
              <a:gs pos="50000">
                <a:srgbClr val="1F5FBF"/>
              </a:gs>
              <a:gs pos="0">
                <a:srgbClr val="1486CB"/>
              </a:gs>
              <a:gs pos="100000">
                <a:srgbClr val="2A34B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7788524" y="1384935"/>
            <a:ext cx="2428903" cy="81661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携《带教单》、双证、</a:t>
            </a:r>
            <a:r>
              <a:rPr lang="zh-CN" altLang="en-US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身份证，开通门禁</a:t>
            </a:r>
            <a:endParaRPr lang="zh-CN" altLang="en-US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pic>
        <p:nvPicPr>
          <p:cNvPr id="4" name="图片 1" descr="进入动物房学生信息收集表"/>
          <p:cNvPicPr>
            <a:picLocks noChangeAspect="1"/>
          </p:cNvPicPr>
          <p:nvPr/>
        </p:nvPicPr>
        <p:blipFill>
          <a:blip r:embed="rId2"/>
          <a:srcRect l="7309" t="8640" r="7255" b="8520"/>
          <a:stretch>
            <a:fillRect/>
          </a:stretch>
        </p:blipFill>
        <p:spPr>
          <a:xfrm>
            <a:off x="2417155" y="2630018"/>
            <a:ext cx="2033905" cy="175958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151407" y="4585652"/>
            <a:ext cx="256540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实验人</a:t>
            </a:r>
            <a:r>
              <a:rPr lang="zh-CN" altLang="en-US" sz="1600" b="1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信息登记表</a:t>
            </a:r>
            <a:r>
              <a:rPr lang="en-US" altLang="zh-CN" sz="1600" b="1" dirty="0" smtClean="0">
                <a:solidFill>
                  <a:schemeClr val="accent1">
                    <a:lumMod val="7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endParaRPr lang="zh-CN" altLang="en-US" sz="1600" b="1" dirty="0">
              <a:solidFill>
                <a:schemeClr val="accent1">
                  <a:lumMod val="7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8501380" y="176530"/>
            <a:ext cx="3589655" cy="736600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江宁饲养部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113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五台饲养部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101/102办公室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506896" y="728345"/>
            <a:ext cx="11002617" cy="449248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动物中心内</a:t>
            </a:r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转移</a:t>
            </a:r>
            <a:endParaRPr lang="zh-CN" altLang="en-US" sz="2000" b="1" dirty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按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各区域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微生物质量级别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由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高到低的顺序</a:t>
            </a: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转移（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区域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级别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以动物中心饲养部实时信息为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准</a:t>
            </a: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）</a:t>
            </a:r>
            <a:endParaRPr lang="zh-CN" altLang="en-US" sz="2000" dirty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不同区间转移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：</a:t>
            </a:r>
            <a:r>
              <a:rPr lang="zh-CN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遵从</a:t>
            </a:r>
            <a:r>
              <a:rPr lang="zh-CN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微生物质量由高到低顺序转移，提交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进动物申请</a:t>
            </a:r>
            <a:r>
              <a:rPr lang="en-US" altLang="zh-CN" sz="2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》</a:t>
            </a:r>
            <a:r>
              <a:rPr lang="zh-CN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，等待审核</a:t>
            </a:r>
            <a:r>
              <a:rPr lang="zh-CN" altLang="en-US" sz="2000" dirty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。</a:t>
            </a:r>
            <a:endParaRPr lang="zh-CN" altLang="en-US" sz="2000" dirty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同区</a:t>
            </a: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内转移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：</a:t>
            </a:r>
            <a:endParaRPr lang="en-US" altLang="zh-CN" sz="2000" dirty="0" smtClean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18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①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同一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课题组，区域组长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处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登记审核，通过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后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转移。</a:t>
            </a:r>
            <a:endParaRPr lang="en-US" altLang="zh-CN" sz="2000" dirty="0" smtClean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18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②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不同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课题组，需提交《实验伦理审批》《合同》《进动物申请》文件，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通过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后双方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课题组实验人员进入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设施在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区域组长处签转移单，完成转移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。</a:t>
            </a:r>
            <a:endParaRPr lang="en-US" altLang="zh-CN" sz="2000" dirty="0" smtClean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114300" indent="-342900">
              <a:buFont typeface="Wingdings" panose="05000000000000000000" pitchFamily="2" charset="2"/>
              <a:buChar char="Ø"/>
            </a:pPr>
            <a:r>
              <a:rPr lang="zh-CN" altLang="en-US" sz="20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转至国内其他设施</a:t>
            </a:r>
            <a:endParaRPr lang="zh-CN" altLang="en-US" sz="2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0">
              <a:buNone/>
            </a:pP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0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实验人提供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：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 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动物转出</a:t>
            </a:r>
            <a:r>
              <a:rPr lang="zh-CN" altLang="en-US" sz="20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申请；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 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对方设施接收</a:t>
            </a:r>
            <a:r>
              <a:rPr lang="zh-CN" altLang="en-US" sz="20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函</a:t>
            </a:r>
            <a:r>
              <a:rPr lang="en-US" altLang="zh-CN" sz="20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; c </a:t>
            </a:r>
            <a:r>
              <a:rPr lang="zh-CN" altLang="en-US" sz="20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接收设施《实验动物使用许可证》复印件。</a:t>
            </a:r>
            <a:endParaRPr lang="zh-CN" altLang="en-US" sz="2000" dirty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pPr marL="0" indent="0">
              <a:buFont typeface="Wingdings" panose="05000000000000000000" charset="0"/>
              <a:buNone/>
            </a:pP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</a:t>
            </a:r>
            <a:r>
              <a:rPr lang="en-US" altLang="zh-CN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）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饲养</a:t>
            </a:r>
            <a:r>
              <a:rPr lang="zh-CN" altLang="en-US" sz="20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部提供：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 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动物饲养证明；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 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饲养间动物质量监测报告；</a:t>
            </a:r>
            <a:r>
              <a:rPr lang="en-US" altLang="zh-CN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 </a:t>
            </a:r>
            <a:r>
              <a:rPr lang="zh-CN" altLang="en-US" sz="2000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设施《实验动物使用许可证》复印件</a:t>
            </a:r>
            <a:r>
              <a:rPr lang="zh-CN" altLang="en-US" sz="2000" dirty="0" smtClean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。</a:t>
            </a:r>
            <a:endParaRPr lang="zh-CN" altLang="en-US" sz="2000" dirty="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 marL="0" algn="l">
              <a:buClrTx/>
              <a:buSzTx/>
              <a:buFont typeface="Wingdings" panose="05000000000000000000" charset="0"/>
              <a:buNone/>
            </a:pPr>
            <a:endParaRPr lang="zh-CN" altLang="en-US" sz="2000" b="1" u="sng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/>
        </p:nvSpPr>
        <p:spPr>
          <a:xfrm>
            <a:off x="102235" y="326390"/>
            <a:ext cx="9419452" cy="5084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二、开展动物实验流程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➐ 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动物实验</a:t>
            </a:r>
            <a:r>
              <a:rPr lang="en-US" altLang="zh-CN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 - 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动物转移</a:t>
            </a:r>
            <a:endParaRPr lang="zh-CN" altLang="en-US" sz="24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l">
              <a:buClrTx/>
              <a:buSzTx/>
              <a:buFontTx/>
            </a:pPr>
            <a:endParaRPr lang="zh-CN" altLang="en-US" sz="24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23" name="圆角矩形 22"/>
          <p:cNvSpPr/>
          <p:nvPr/>
        </p:nvSpPr>
        <p:spPr>
          <a:xfrm>
            <a:off x="10349230" y="259080"/>
            <a:ext cx="1203325" cy="469265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饲养部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6896" y="5156104"/>
            <a:ext cx="90147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266700">
              <a:buFont typeface="Wingdings" panose="05000000000000000000" pitchFamily="2" charset="2"/>
              <a:buChar char="Ø"/>
            </a:pP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特别注意：</a:t>
            </a:r>
            <a:endParaRPr lang="en-US" altLang="zh-CN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342900" indent="-342900" defTabSz="266700">
              <a:buFont typeface="Arial" panose="020B0604020202020204" pitchFamily="34" charset="0"/>
              <a:buChar char="•"/>
            </a:pP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动物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转移须经饲养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部批准后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操作</a:t>
            </a:r>
            <a:r>
              <a:rPr lang="zh-CN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，禁止私移！！！</a:t>
            </a:r>
            <a:endParaRPr lang="en-US" altLang="zh-CN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marL="342900" indent="-342900" defTabSz="266700"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动物转移时</a:t>
            </a:r>
            <a:r>
              <a:rPr lang="zh-CN" altLang="en-US" sz="2000" dirty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使用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密封笼盒或运输笼盒</a:t>
            </a: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，装箱时要</a:t>
            </a:r>
            <a:r>
              <a:rPr lang="zh-CN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防止动物混淆、拥挤、暴露、逃逸、长途</a:t>
            </a:r>
            <a:r>
              <a:rPr lang="zh-CN" alt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饥渴</a:t>
            </a:r>
            <a:r>
              <a:rPr lang="zh-CN" altLang="en-US" sz="2000" dirty="0" smtClean="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  <a:r>
              <a:rPr lang="zh-CN" altLang="en-US" sz="20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运输盒需张贴封箱贴，标注操作人及日期。</a:t>
            </a:r>
            <a:endParaRPr lang="zh-CN" altLang="en-US" sz="2000" dirty="0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3030" y="140335"/>
            <a:ext cx="4552950" cy="660400"/>
          </a:xfrm>
        </p:spPr>
        <p:txBody>
          <a:bodyPr>
            <a:normAutofit/>
          </a:bodyPr>
          <a:lstStyle/>
          <a:p>
            <a:pPr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三、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动物</a:t>
            </a:r>
            <a:r>
              <a:rPr lang="zh-CN" altLang="en-US" sz="28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房开放时间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592957" y="1418430"/>
            <a:ext cx="5215752" cy="1849802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l" defTabSz="266700" fontAlgn="auto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限</a:t>
            </a:r>
            <a:r>
              <a:rPr lang="zh-CN" altLang="en-US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流时间</a:t>
            </a:r>
            <a:r>
              <a:rPr lang="zh-CN" altLang="en-US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进入申请：</a:t>
            </a:r>
            <a:endParaRPr lang="en-US" altLang="zh-CN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auto">
              <a:spcBef>
                <a:spcPct val="0"/>
              </a:spcBef>
              <a:spcAft>
                <a:spcPct val="0"/>
              </a:spcAft>
            </a:pPr>
            <a:r>
              <a:rPr lang="zh-CN" altLang="en-US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非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必要不申请，非必要不审批。</a:t>
            </a:r>
            <a:endParaRPr lang="zh-CN" altLang="en-US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266700"/>
            <a:r>
              <a:rPr lang="zh-CN" altLang="en-US" sz="1600" dirty="0" smtClean="0">
                <a:latin typeface="Times New Roman" panose="02020603050405020304"/>
                <a:ea typeface="宋体" panose="02010600030101010101" pitchFamily="2" charset="-122"/>
              </a:rPr>
              <a:t>导师确认确有需要</a:t>
            </a:r>
            <a:r>
              <a:rPr lang="zh-CN" altLang="en-US" sz="1600" dirty="0">
                <a:latin typeface="Times New Roman" panose="02020603050405020304"/>
                <a:ea typeface="宋体" panose="02010600030101010101" pitchFamily="2" charset="-122"/>
              </a:rPr>
              <a:t>者</a:t>
            </a:r>
            <a:r>
              <a:rPr lang="zh-CN" altLang="en-US" sz="1600" dirty="0" smtClean="0">
                <a:latin typeface="Times New Roman" panose="02020603050405020304"/>
                <a:ea typeface="宋体" panose="02010600030101010101" pitchFamily="2" charset="-122"/>
              </a:rPr>
              <a:t>，</a:t>
            </a:r>
            <a:r>
              <a:rPr lang="zh-CN" altLang="en-US" sz="1600" b="1" dirty="0" smtClean="0">
                <a:solidFill>
                  <a:srgbClr val="FF0000"/>
                </a:solidFill>
                <a:latin typeface="Times New Roman" panose="02020603050405020304"/>
                <a:ea typeface="宋体" panose="02010600030101010101" pitchFamily="2" charset="-122"/>
              </a:rPr>
              <a:t>至少</a:t>
            </a:r>
            <a:r>
              <a:rPr lang="zh-CN" altLang="en-US" sz="1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提前一天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zh-CN" altLang="en-US" sz="1600" dirty="0">
                <a:latin typeface="Times New Roman" panose="02020603050405020304"/>
                <a:ea typeface="宋体" panose="02010600030101010101" pitchFamily="2" charset="-122"/>
              </a:rPr>
              <a:t>“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今日校园</a:t>
            </a:r>
            <a:r>
              <a:rPr lang="zh-CN" altLang="en-US" sz="1600" dirty="0">
                <a:latin typeface="Times New Roman" panose="02020603050405020304"/>
                <a:ea typeface="宋体" panose="02010600030101010101" pitchFamily="2" charset="-122"/>
              </a:rPr>
              <a:t>”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或</a:t>
            </a:r>
            <a:r>
              <a:rPr lang="zh-CN" altLang="en-US" sz="1600" dirty="0" smtClean="0">
                <a:latin typeface="Times New Roman" panose="02020603050405020304"/>
                <a:ea typeface="宋体" panose="02010600030101010101" pitchFamily="2" charset="-122"/>
              </a:rPr>
              <a:t>“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网上办事大厅</a:t>
            </a:r>
            <a:r>
              <a:rPr lang="zh-CN" altLang="en-US" sz="1600" dirty="0" smtClean="0">
                <a:latin typeface="Times New Roman" panose="02020603050405020304"/>
                <a:ea typeface="宋体" panose="02010600030101010101" pitchFamily="2" charset="-122"/>
              </a:rPr>
              <a:t>”</a:t>
            </a:r>
            <a:r>
              <a:rPr lang="zh-CN" altLang="en-US" sz="1600" dirty="0" smtClean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1600" dirty="0" smtClean="0">
                <a:latin typeface="Times New Roman" panose="02020603050405020304"/>
                <a:ea typeface="宋体" panose="02010600030101010101" pitchFamily="2" charset="-122"/>
              </a:rPr>
              <a:t>申请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defTabSz="266700"/>
            <a:r>
              <a:rPr lang="zh-CN" altLang="en-US" sz="1600" dirty="0">
                <a:latin typeface="Times New Roman" panose="02020603050405020304"/>
                <a:ea typeface="宋体" panose="02010600030101010101" pitchFamily="2" charset="-122"/>
              </a:rPr>
              <a:t>饲养部将提前一天于</a:t>
            </a:r>
            <a:r>
              <a:rPr lang="en-US" altLang="zh-CN" sz="1600" dirty="0">
                <a:latin typeface="Times New Roman" panose="02020603050405020304"/>
                <a:ea typeface="Times New Roman" panose="02020603050405020304"/>
              </a:rPr>
              <a:t>17:00</a:t>
            </a:r>
            <a:r>
              <a:rPr lang="zh-CN" altLang="en-US" sz="1600" dirty="0">
                <a:latin typeface="Times New Roman" panose="02020603050405020304"/>
                <a:ea typeface="宋体" panose="02010600030101010101" pitchFamily="2" charset="-122"/>
              </a:rPr>
              <a:t>前集中</a:t>
            </a:r>
            <a:r>
              <a:rPr lang="zh-CN" altLang="en-US" sz="1600" dirty="0" smtClean="0">
                <a:latin typeface="Times New Roman" panose="02020603050405020304"/>
                <a:ea typeface="宋体" panose="02010600030101010101" pitchFamily="2" charset="-122"/>
              </a:rPr>
              <a:t>审批，次日实验人凭</a:t>
            </a:r>
            <a:r>
              <a:rPr lang="zh-CN" altLang="en-US" sz="1600" dirty="0">
                <a:latin typeface="Times New Roman" panose="02020603050405020304"/>
                <a:ea typeface="宋体" panose="02010600030101010101" pitchFamily="2" charset="-122"/>
              </a:rPr>
              <a:t>批示进入动物房，否则谢绝进入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92957" y="3268232"/>
            <a:ext cx="5562600" cy="2445732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12" name="表格 11"/>
          <p:cNvGraphicFramePr>
            <a:graphicFrameLocks noGrp="1"/>
          </p:cNvGraphicFramePr>
          <p:nvPr/>
        </p:nvGraphicFramePr>
        <p:xfrm>
          <a:off x="591933" y="2273195"/>
          <a:ext cx="5466162" cy="2900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9668"/>
                <a:gridCol w="586874"/>
                <a:gridCol w="683270"/>
                <a:gridCol w="683270"/>
                <a:gridCol w="683270"/>
                <a:gridCol w="683270"/>
                <a:gridCol w="683270"/>
                <a:gridCol w="683270"/>
              </a:tblGrid>
              <a:tr h="33980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星期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一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二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三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四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五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六</a:t>
                      </a:r>
                      <a:endParaRPr lang="zh-CN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日</a:t>
                      </a:r>
                      <a:endParaRPr lang="zh-CN" altLang="en-US" sz="1400" dirty="0"/>
                    </a:p>
                  </a:txBody>
                  <a:tcPr/>
                </a:tc>
              </a:tr>
              <a:tr h="612028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0</a:t>
                      </a:r>
                      <a:r>
                        <a:rPr lang="zh-CN" altLang="en-US" sz="1200" dirty="0" smtClean="0"/>
                        <a:t>：</a:t>
                      </a:r>
                      <a:r>
                        <a:rPr lang="en-US" altLang="zh-CN" sz="1200" dirty="0" smtClean="0"/>
                        <a:t>00</a:t>
                      </a:r>
                      <a:endParaRPr lang="en-US" altLang="zh-CN" sz="1200" dirty="0" smtClean="0"/>
                    </a:p>
                    <a:p>
                      <a:pPr algn="ctr"/>
                      <a:r>
                        <a:rPr lang="en-US" altLang="zh-CN" sz="1200" dirty="0" smtClean="0"/>
                        <a:t>——</a:t>
                      </a:r>
                      <a:endParaRPr lang="en-US" altLang="zh-CN" sz="1200" dirty="0" smtClean="0"/>
                    </a:p>
                    <a:p>
                      <a:r>
                        <a:rPr lang="en-US" altLang="zh-CN" sz="1200" dirty="0" smtClean="0"/>
                        <a:t>8</a:t>
                      </a:r>
                      <a:r>
                        <a:rPr lang="zh-CN" altLang="en-US" sz="1200" dirty="0" smtClean="0"/>
                        <a:t>：</a:t>
                      </a:r>
                      <a:r>
                        <a:rPr lang="en-US" altLang="zh-CN" sz="1200" dirty="0" smtClean="0"/>
                        <a:t>30</a:t>
                      </a:r>
                      <a:endParaRPr lang="zh-CN" altLang="en-US" sz="12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限流（申请进入）</a:t>
                      </a:r>
                      <a:endParaRPr lang="zh-CN" altLang="en-US" sz="14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12028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8</a:t>
                      </a:r>
                      <a:r>
                        <a:rPr lang="zh-CN" altLang="en-US" sz="1200" dirty="0" smtClean="0"/>
                        <a:t>：</a:t>
                      </a:r>
                      <a:r>
                        <a:rPr lang="en-US" altLang="zh-CN" sz="1200" dirty="0" smtClean="0"/>
                        <a:t>30</a:t>
                      </a:r>
                      <a:endParaRPr lang="en-US" altLang="zh-CN" sz="1200" dirty="0" smtClean="0"/>
                    </a:p>
                    <a:p>
                      <a:pPr algn="ctr"/>
                      <a:r>
                        <a:rPr lang="en-US" altLang="zh-CN" sz="1200" dirty="0" smtClean="0"/>
                        <a:t>——</a:t>
                      </a:r>
                      <a:endParaRPr lang="en-US" altLang="zh-CN" sz="1200" dirty="0" smtClean="0"/>
                    </a:p>
                    <a:p>
                      <a:r>
                        <a:rPr lang="en-US" altLang="zh-CN" sz="1200" dirty="0" smtClean="0"/>
                        <a:t>11</a:t>
                      </a:r>
                      <a:r>
                        <a:rPr lang="zh-CN" altLang="en-US" sz="1200" dirty="0" smtClean="0"/>
                        <a:t>：</a:t>
                      </a:r>
                      <a:r>
                        <a:rPr lang="en-US" altLang="zh-CN" sz="1200" dirty="0" smtClean="0"/>
                        <a:t>30</a:t>
                      </a:r>
                      <a:endParaRPr lang="zh-CN" altLang="en-US" sz="12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开放（刷卡进入）</a:t>
                      </a:r>
                      <a:endParaRPr lang="zh-CN" altLang="en-US" sz="140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61202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200" dirty="0" smtClean="0"/>
                        <a:t>11</a:t>
                      </a:r>
                      <a:r>
                        <a:rPr lang="zh-CN" altLang="en-US" sz="1200" dirty="0" smtClean="0"/>
                        <a:t>：</a:t>
                      </a:r>
                      <a:r>
                        <a:rPr lang="en-US" altLang="zh-CN" sz="1200" dirty="0" smtClean="0"/>
                        <a:t>30</a:t>
                      </a:r>
                      <a:endParaRPr lang="en-US" altLang="zh-CN" sz="1200" dirty="0" smtClean="0"/>
                    </a:p>
                    <a:p>
                      <a:pPr algn="ctr"/>
                      <a:r>
                        <a:rPr lang="en-US" altLang="zh-CN" sz="1200" dirty="0" smtClean="0"/>
                        <a:t>——</a:t>
                      </a:r>
                      <a:endParaRPr lang="en-US" altLang="zh-CN" sz="1200" dirty="0" smtClean="0"/>
                    </a:p>
                    <a:p>
                      <a:pPr algn="ctr"/>
                      <a:r>
                        <a:rPr lang="en-US" altLang="zh-CN" sz="1200" dirty="0" smtClean="0"/>
                        <a:t>16</a:t>
                      </a:r>
                      <a:r>
                        <a:rPr lang="zh-CN" altLang="en-US" sz="1200" dirty="0" smtClean="0"/>
                        <a:t>：</a:t>
                      </a:r>
                      <a:r>
                        <a:rPr lang="en-US" altLang="zh-CN" sz="1200" dirty="0" smtClean="0"/>
                        <a:t>30</a:t>
                      </a:r>
                      <a:endParaRPr lang="zh-CN" altLang="en-US" sz="1200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开放（刷卡进入）</a:t>
                      </a:r>
                      <a:endParaRPr lang="zh-CN" altLang="en-US" sz="1400" dirty="0"/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限流（申请进入）</a:t>
                      </a:r>
                      <a:endParaRPr lang="zh-CN" altLang="en-US" sz="14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633542">
                <a:tc>
                  <a:txBody>
                    <a:bodyPr/>
                    <a:lstStyle/>
                    <a:p>
                      <a:r>
                        <a:rPr lang="en-US" altLang="zh-CN" sz="1200" dirty="0" smtClean="0"/>
                        <a:t>16</a:t>
                      </a:r>
                      <a:r>
                        <a:rPr lang="zh-CN" altLang="en-US" sz="1200" dirty="0" smtClean="0"/>
                        <a:t>：</a:t>
                      </a:r>
                      <a:r>
                        <a:rPr lang="en-US" altLang="zh-CN" sz="1200" dirty="0" smtClean="0"/>
                        <a:t>30</a:t>
                      </a:r>
                      <a:endParaRPr lang="en-US" altLang="zh-CN" sz="1200" dirty="0" smtClean="0"/>
                    </a:p>
                    <a:p>
                      <a:pPr algn="ctr"/>
                      <a:r>
                        <a:rPr lang="en-US" altLang="zh-CN" sz="1200" dirty="0" smtClean="0"/>
                        <a:t>——</a:t>
                      </a:r>
                      <a:endParaRPr lang="en-US" altLang="zh-CN" sz="1200" dirty="0" smtClean="0"/>
                    </a:p>
                    <a:p>
                      <a:r>
                        <a:rPr lang="en-US" altLang="zh-CN" sz="1200" dirty="0" smtClean="0"/>
                        <a:t>24</a:t>
                      </a:r>
                      <a:r>
                        <a:rPr lang="zh-CN" altLang="en-US" sz="1200" dirty="0" smtClean="0"/>
                        <a:t>：</a:t>
                      </a:r>
                      <a:r>
                        <a:rPr lang="en-US" altLang="zh-CN" sz="1200" dirty="0" smtClean="0"/>
                        <a:t>00</a:t>
                      </a:r>
                      <a:endParaRPr lang="zh-CN" altLang="en-US" sz="120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/>
                        <a:t>限流（申请进入）</a:t>
                      </a:r>
                      <a:endParaRPr lang="zh-CN" altLang="en-US" sz="1400" dirty="0"/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63575" y="935355"/>
            <a:ext cx="10987405" cy="5740400"/>
          </a:xfrm>
          <a:prstGeom prst="rect">
            <a:avLst/>
          </a:prstGeom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49225" y="116840"/>
            <a:ext cx="6445250" cy="660400"/>
          </a:xfrm>
        </p:spPr>
        <p:txBody>
          <a:bodyPr>
            <a:normAutofit/>
          </a:bodyPr>
          <a:lstStyle/>
          <a:p>
            <a:pPr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四、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《实验人员违规处理办法》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405130" y="2123167"/>
          <a:ext cx="3834374" cy="2670810"/>
        </p:xfrm>
        <a:graphic>
          <a:graphicData uri="http://schemas.openxmlformats.org/drawingml/2006/table">
            <a:tbl>
              <a:tblPr firstRow="1" firstCol="1" bandRow="1"/>
              <a:tblGrid>
                <a:gridCol w="285115"/>
                <a:gridCol w="466090"/>
                <a:gridCol w="385190"/>
                <a:gridCol w="645795"/>
                <a:gridCol w="2052184"/>
              </a:tblGrid>
              <a:tr h="167640"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繁殖笼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9400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笼号</a:t>
                      </a:r>
                      <a:r>
                        <a:rPr lang="zh-CN" sz="16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：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品系编号：</a:t>
                      </a:r>
                      <a:endParaRPr lang="zh-CN" sz="1100" kern="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生仔记录</a:t>
                      </a:r>
                      <a:endParaRPr lang="zh-CN" sz="1100" kern="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384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代数：</a:t>
                      </a:r>
                      <a:endParaRPr lang="zh-CN" sz="1100" kern="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buNone/>
                      </a:pPr>
                      <a:r>
                        <a:rPr lang="zh-CN" altLang="zh-CN" sz="1100" kern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Arial" panose="020B0604020202020204" pitchFamily="34" charset="0"/>
                        </a:rPr>
                        <a:t>品系名称：</a:t>
                      </a:r>
                      <a:endParaRPr lang="zh-CN" altLang="en-US" sz="1100" kern="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7">
                  <a:txBody>
                    <a:bodyPr/>
                    <a:lstStyle/>
                    <a:p>
                      <a:r>
                        <a:rPr lang="en-US" altLang="zh-CN" sz="1100" kern="10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 </a:t>
                      </a:r>
                      <a:endParaRPr lang="en-US" alt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编号</a:t>
                      </a:r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性别</a:t>
                      </a:r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2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生日</a:t>
                      </a:r>
                      <a:endParaRPr lang="zh-CN" sz="12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基因型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/>
                </a:tc>
              </a:tr>
              <a:tr h="182880">
                <a:tc>
                  <a:txBody>
                    <a:bodyPr/>
                    <a:lstStyle/>
                    <a:p>
                      <a:endParaRPr lang="zh-CN" sz="12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/>
                </a:tc>
              </a:tr>
              <a:tr h="182880">
                <a:tc>
                  <a:txBody>
                    <a:bodyPr/>
                    <a:lstStyle/>
                    <a:p>
                      <a:endParaRPr lang="zh-CN" sz="12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2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/>
                </a:tc>
              </a:tr>
              <a:tr h="182880">
                <a:tc>
                  <a:txBody>
                    <a:bodyPr/>
                    <a:lstStyle/>
                    <a:p>
                      <a:endParaRPr lang="zh-CN" sz="12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2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/>
                </a:tc>
              </a:tr>
              <a:tr h="508000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2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合笼</a:t>
                      </a:r>
                      <a:endParaRPr lang="zh-CN" sz="1200" ker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2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日期：</a:t>
                      </a:r>
                      <a:endParaRPr lang="zh-CN" sz="12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2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负责人：</a:t>
                      </a:r>
                      <a:endParaRPr lang="zh-CN" sz="12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vMerge="1">
                  <a:tcPr/>
                </a:tc>
              </a:tr>
              <a:tr h="167640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备注：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vMerge="1">
                  <a:tcPr/>
                </a:tc>
              </a:tr>
              <a:tr h="335280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所属实验室：</a:t>
                      </a:r>
                      <a:r>
                        <a:rPr lang="en-US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                            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buNone/>
                      </a:pPr>
                      <a:r>
                        <a:rPr lang="zh-CN" sz="1100" kern="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联系电话：</a:t>
                      </a:r>
                      <a:endParaRPr lang="zh-CN" altLang="en-US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4348480" y="2117725"/>
          <a:ext cx="3426143" cy="2719705"/>
        </p:xfrm>
        <a:graphic>
          <a:graphicData uri="http://schemas.openxmlformats.org/drawingml/2006/table">
            <a:tbl>
              <a:tblPr firstRow="1" firstCol="1" bandRow="1"/>
              <a:tblGrid>
                <a:gridCol w="793115"/>
                <a:gridCol w="331470"/>
                <a:gridCol w="512445"/>
                <a:gridCol w="76835"/>
                <a:gridCol w="766128"/>
                <a:gridCol w="508635"/>
                <a:gridCol w="437515"/>
              </a:tblGrid>
              <a:tr h="179070">
                <a:tc grid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库存笼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79070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品系编号：</a:t>
                      </a:r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品系名称：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负责人：</a:t>
                      </a:r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</a:tr>
              <a:tr h="3454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小鼠编号</a:t>
                      </a:r>
                      <a:r>
                        <a:rPr lang="en-US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/</a:t>
                      </a: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数量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性别</a:t>
                      </a:r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生日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基因型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代数</a:t>
                      </a:r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父母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50825">
                <a:tc>
                  <a:txBody>
                    <a:bodyPr/>
                    <a:lstStyle/>
                    <a:p>
                      <a:endParaRPr lang="zh-CN" sz="16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75260">
                <a:tc gridSpan="7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备注：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35280">
                <a:tc gridSpan="4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所属实验室：</a:t>
                      </a:r>
                      <a:r>
                        <a:rPr lang="en-US" sz="11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                    </a:t>
                      </a:r>
                      <a:endParaRPr lang="zh-CN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buNone/>
                      </a:pPr>
                      <a:r>
                        <a:rPr lang="zh-CN" sz="1100" kern="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联系电话：</a:t>
                      </a:r>
                      <a:endParaRPr lang="zh-CN" altLang="en-US" sz="11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7931150" y="2117725"/>
          <a:ext cx="3822700" cy="2676525"/>
        </p:xfrm>
        <a:graphic>
          <a:graphicData uri="http://schemas.openxmlformats.org/drawingml/2006/table">
            <a:tbl>
              <a:tblPr firstRow="1" firstCol="1" bandRow="1"/>
              <a:tblGrid>
                <a:gridCol w="1108710"/>
                <a:gridCol w="802640"/>
                <a:gridCol w="942340"/>
                <a:gridCol w="969010"/>
              </a:tblGrid>
              <a:tr h="253365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16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实验笼</a:t>
                      </a:r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2533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2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品系编号：</a:t>
                      </a:r>
                      <a:endParaRPr lang="zh-CN" sz="1200" ker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2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品系名称：</a:t>
                      </a:r>
                      <a:endParaRPr lang="zh-CN" sz="1200" kern="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200" ker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负责人：</a:t>
                      </a:r>
                      <a:endParaRPr lang="zh-CN" sz="1200" ker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663065">
                <a:tc gridSpan="4">
                  <a:txBody>
                    <a:bodyPr/>
                    <a:lstStyle/>
                    <a:p>
                      <a:endParaRPr lang="zh-CN" sz="1600" kern="10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506730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sz="12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所属实验室：</a:t>
                      </a:r>
                      <a:r>
                        <a:rPr lang="en-US" sz="1200" kern="0" dirty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</a:rPr>
                        <a:t>                            </a:t>
                      </a:r>
                      <a:endParaRPr lang="en-US" sz="1200" kern="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buNone/>
                      </a:pPr>
                      <a:r>
                        <a:rPr lang="zh-CN" sz="1200" kern="0" dirty="0"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宋体" panose="02010600030101010101" pitchFamily="2" charset="-122"/>
                          <a:sym typeface="+mn-ea"/>
                        </a:rPr>
                        <a:t>联系电话：</a:t>
                      </a:r>
                      <a:endParaRPr lang="zh-CN" altLang="en-US" sz="1200" kern="0" dirty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marL="51435" marR="51435" marT="0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7310" y="280670"/>
            <a:ext cx="3271520" cy="57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>
              <a:buClrTx/>
              <a:buSzTx/>
              <a:buNone/>
            </a:pPr>
            <a:r>
              <a:rPr lang="zh-CN" altLang="en-US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五、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设施使用</a:t>
            </a:r>
            <a:r>
              <a:rPr lang="en-US" altLang="zh-CN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-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笼牌</a:t>
            </a:r>
            <a:endParaRPr lang="zh-CN" altLang="en-US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内容占位符 4"/>
          <p:cNvGraphicFramePr>
            <a:graphicFrameLocks noGrp="1"/>
          </p:cNvGraphicFramePr>
          <p:nvPr>
            <p:ph sz="quarter" idx="13"/>
          </p:nvPr>
        </p:nvGraphicFramePr>
        <p:xfrm>
          <a:off x="2462758" y="1763487"/>
          <a:ext cx="7380514" cy="4140997"/>
        </p:xfrm>
        <a:graphic>
          <a:graphicData uri="http://schemas.openxmlformats.org/drawingml/2006/table">
            <a:tbl>
              <a:tblPr/>
              <a:tblGrid>
                <a:gridCol w="3486558"/>
                <a:gridCol w="326865"/>
                <a:gridCol w="3567091"/>
              </a:tblGrid>
              <a:tr h="130566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小鼠死亡</a:t>
                      </a:r>
                      <a:endParaRPr lang="zh-CN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需剪脚趾</a:t>
                      </a:r>
                      <a:endParaRPr lang="zh-CN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日期：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日期：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0566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需分笼</a:t>
                      </a:r>
                      <a:endParaRPr lang="zh-CN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特殊护理</a:t>
                      </a:r>
                      <a:endParaRPr lang="zh-CN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日期：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日期：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0566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特殊饲料</a:t>
                      </a:r>
                      <a:endParaRPr lang="zh-CN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zh-CN" altLang="en-US" sz="2400" b="1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异常小鼠</a:t>
                      </a:r>
                      <a:endParaRPr lang="zh-CN" altLang="en-US" sz="2400" b="1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9694"/>
                    </a:solidFill>
                  </a:tcPr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  <a:tr h="13056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日期：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zh-CN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日期：</a:t>
                      </a:r>
                      <a:endParaRPr lang="zh-CN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A9694"/>
                    </a:solidFill>
                  </a:tcPr>
                </a:tc>
              </a:tr>
              <a:tr h="130566">
                <a:tc vMerge="1"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5633" marR="5633" marT="56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/>
                </a:tc>
              </a:tr>
            </a:tbl>
          </a:graphicData>
        </a:graphic>
      </p:graphicFrame>
      <p:sp>
        <p:nvSpPr>
          <p:cNvPr id="2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7310" y="290830"/>
            <a:ext cx="5000625" cy="57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>
              <a:buClrTx/>
              <a:buSzTx/>
              <a:buNone/>
            </a:pP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四、设施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使用</a:t>
            </a:r>
            <a:r>
              <a:rPr lang="en-US" altLang="zh-CN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-</a:t>
            </a:r>
            <a:r>
              <a:rPr lang="zh-CN" altLang="en-US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提醒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卡</a:t>
            </a:r>
            <a:endParaRPr lang="zh-CN" altLang="en-US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0" algn="l">
              <a:buClrTx/>
              <a:buSzTx/>
              <a:buNone/>
            </a:pP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sz="quarter" idx="13"/>
          </p:nvPr>
        </p:nvPicPr>
        <p:blipFill>
          <a:blip r:embed="rId1"/>
          <a:stretch>
            <a:fillRect/>
          </a:stretch>
        </p:blipFill>
        <p:spPr>
          <a:xfrm>
            <a:off x="2377982" y="3627376"/>
            <a:ext cx="6676190" cy="2428571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73403" y="866540"/>
            <a:ext cx="112788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电脑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仅作科研使用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，禁做数据保存与娱乐。</a:t>
            </a:r>
            <a:endParaRPr lang="en-US" altLang="zh-CN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不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擅自下载，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不登录风险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网站。</a:t>
            </a:r>
            <a:endParaRPr lang="en-US" altLang="zh-CN" sz="2000" dirty="0" smtClean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不暴力使用，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每次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使用后登记，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每日结束时关机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7310" y="209550"/>
            <a:ext cx="7088505" cy="57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>
              <a:buClrTx/>
              <a:buSzTx/>
              <a:buNone/>
            </a:pP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四、设施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使用</a:t>
            </a:r>
            <a:r>
              <a:rPr lang="en-US" altLang="zh-CN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-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共用仪器</a:t>
            </a:r>
            <a:endParaRPr lang="zh-CN" altLang="en-US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0" algn="l">
              <a:buClrTx/>
              <a:buSzTx/>
              <a:buNone/>
            </a:pP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/>
          <a:srcRect b="35334"/>
          <a:stretch>
            <a:fillRect/>
          </a:stretch>
        </p:blipFill>
        <p:spPr>
          <a:xfrm>
            <a:off x="2103935" y="3429000"/>
            <a:ext cx="7984765" cy="2449286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861846" y="1046688"/>
            <a:ext cx="92268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冰箱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仅用于实验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试剂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暂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存，实验</a:t>
            </a: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结束后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，及时清理。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宋体" panose="02010600030101010101" pitchFamily="2" charset="-122"/>
                <a:ea typeface="宋体" panose="02010600030101010101" pitchFamily="2" charset="-122"/>
              </a:rPr>
              <a:t>标记清楚</a:t>
            </a: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、包装密封整洁、自用自管、不煽动他人物品。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latin typeface="宋体" panose="02010600030101010101" pitchFamily="2" charset="-122"/>
                <a:ea typeface="宋体" panose="02010600030101010101" pitchFamily="2" charset="-122"/>
              </a:rPr>
              <a:t>每个季度最后一个星期五，集中清理无主、长期、洒溢物品。</a:t>
            </a:r>
            <a:endParaRPr lang="zh-CN" altLang="en-US" sz="20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67310" y="209550"/>
            <a:ext cx="7088505" cy="57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>
              <a:buClrTx/>
              <a:buSzTx/>
              <a:buNone/>
            </a:pP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四、设施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使用</a:t>
            </a:r>
            <a:r>
              <a:rPr lang="en-US" altLang="zh-CN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-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共用仪器</a:t>
            </a:r>
            <a:endParaRPr lang="zh-CN" altLang="en-US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9876" y="1602722"/>
            <a:ext cx="3719202" cy="3051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http://www.njmu.edu.cn/_upload/article/images/8a/80/dbc6c0be449ab44cbd11079376fe/3e7789cb-282d-4c43-9390-4b1b1dffcc0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585" r="-965" b="14498"/>
          <a:stretch>
            <a:fillRect/>
          </a:stretch>
        </p:blipFill>
        <p:spPr bwMode="auto">
          <a:xfrm>
            <a:off x="5307496" y="1672484"/>
            <a:ext cx="5601808" cy="2981891"/>
          </a:xfrm>
          <a:prstGeom prst="rect">
            <a:avLst/>
          </a:prstGeom>
          <a:noFill/>
          <a:effectLst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内容占位符 2"/>
          <p:cNvSpPr txBox="1"/>
          <p:nvPr/>
        </p:nvSpPr>
        <p:spPr>
          <a:xfrm>
            <a:off x="2411095" y="4902200"/>
            <a:ext cx="8234680" cy="1731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cap="none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设施地址：南京市江宁区龙眠大道101号医药实验动物中心</a:t>
            </a:r>
            <a:endParaRPr lang="zh-CN" altLang="en-US" cap="none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buSzTx/>
            </a:pPr>
            <a:r>
              <a:rPr lang="zh-CN" altLang="en-US" cap="none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办公地点：江宁</a:t>
            </a:r>
            <a:r>
              <a:rPr lang="zh-CN" altLang="en-US" cap="none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动物中心</a:t>
            </a:r>
            <a:r>
              <a:rPr lang="zh-CN" altLang="en-US" cap="none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综合楼113办公室</a:t>
            </a:r>
            <a:endParaRPr lang="zh-CN" altLang="en-US" cap="none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buSzTx/>
            </a:pPr>
            <a:r>
              <a:rPr lang="zh-CN" altLang="en-US" cap="none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办公电话：</a:t>
            </a:r>
            <a:r>
              <a:rPr lang="zh-CN" altLang="en-US" cap="none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025-86867161</a:t>
            </a:r>
            <a:endParaRPr lang="zh-CN" altLang="en-US" cap="none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buSzTx/>
            </a:pP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37845" y="213995"/>
            <a:ext cx="7764780" cy="921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Tx/>
              <a:buSzTx/>
              <a:buFontTx/>
              <a:defRPr/>
            </a:pPr>
            <a:r>
              <a:rPr lang="zh-CN" altLang="en-US" sz="4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一、基本情况</a:t>
            </a:r>
            <a:r>
              <a:rPr lang="en-US" altLang="zh-CN" sz="40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——</a:t>
            </a:r>
            <a:r>
              <a:rPr lang="zh-CN" altLang="en-US" sz="4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饲养部介绍（江宁）</a:t>
            </a:r>
            <a:endParaRPr lang="zh-CN" altLang="en-US" sz="4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499" y="3766502"/>
            <a:ext cx="3547110" cy="2569845"/>
          </a:xfrm>
          <a:prstGeom prst="rect">
            <a:avLst/>
          </a:prstGeom>
        </p:spPr>
      </p:pic>
      <p:sp>
        <p:nvSpPr>
          <p:cNvPr id="50" name="矩形 49"/>
          <p:cNvSpPr/>
          <p:nvPr/>
        </p:nvSpPr>
        <p:spPr>
          <a:xfrm>
            <a:off x="5844540" y="5051425"/>
            <a:ext cx="5509260" cy="167005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2400" b="1" dirty="0">
                <a:latin typeface="Calibri" panose="020F0502020204030204"/>
                <a:ea typeface="宋体" panose="02010600030101010101" pitchFamily="2" charset="-122"/>
              </a:rPr>
              <a:t>常备耗材与工具：</a:t>
            </a:r>
            <a:endParaRPr lang="en-US" altLang="zh-CN" sz="2400" b="1" dirty="0">
              <a:latin typeface="Calibri" panose="020F0502020204030204"/>
              <a:ea typeface="宋体" panose="02010600030101010101" pitchFamily="2" charset="-122"/>
            </a:endParaRPr>
          </a:p>
          <a:p>
            <a:pPr indent="457200"/>
            <a:r>
              <a:rPr lang="en-US" altLang="zh-CN" sz="2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EP</a:t>
            </a:r>
            <a:r>
              <a:rPr lang="zh-CN" altLang="en-US" sz="2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管、酒精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棉球、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1mL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注射器</a:t>
            </a:r>
            <a:r>
              <a:rPr lang="zh-CN" altLang="en-US" sz="2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2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EP</a:t>
            </a:r>
            <a:r>
              <a:rPr lang="zh-CN" altLang="en-US" sz="2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管架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000" dirty="0" smtClean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剪刀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、镊子、</a:t>
            </a:r>
            <a:r>
              <a:rPr lang="zh-CN" altLang="en-US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游标卡尺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(</a:t>
            </a:r>
            <a:r>
              <a:rPr lang="en-US" altLang="zh-CN" sz="2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C\D\K\L\M)</a:t>
            </a:r>
            <a:endParaRPr lang="en-US" altLang="zh-CN" sz="2000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64" y="1089988"/>
            <a:ext cx="3547745" cy="2461895"/>
          </a:xfrm>
          <a:prstGeom prst="rect">
            <a:avLst/>
          </a:prstGeom>
        </p:spPr>
      </p:pic>
      <p:sp>
        <p:nvSpPr>
          <p:cNvPr id="4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67310" y="209550"/>
            <a:ext cx="7088505" cy="5784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>
              <a:buClrTx/>
              <a:buSzTx/>
              <a:buNone/>
            </a:pP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四、设施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使用</a:t>
            </a:r>
            <a:r>
              <a:rPr lang="en-US" altLang="zh-CN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-</a:t>
            </a:r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其他仪器设备及实验用品</a:t>
            </a:r>
            <a:endParaRPr lang="zh-CN" altLang="en-US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marL="0" algn="l">
              <a:buClrTx/>
              <a:buSzTx/>
              <a:buNone/>
            </a:pPr>
            <a:endParaRPr lang="zh-CN" altLang="en-US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44540" y="859156"/>
            <a:ext cx="5133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266700"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latin typeface="Calibri" panose="020F0502020204030204"/>
                <a:ea typeface="宋体" panose="02010600030101010101" pitchFamily="2" charset="-122"/>
              </a:rPr>
              <a:t>常用仪器配备情况</a:t>
            </a:r>
            <a:r>
              <a:rPr lang="zh-CN" altLang="en-US" sz="2400" b="1" dirty="0">
                <a:latin typeface="Calibri" panose="020F0502020204030204"/>
                <a:ea typeface="宋体" panose="02010600030101010101" pitchFamily="2" charset="-122"/>
              </a:rPr>
              <a:t>：</a:t>
            </a:r>
            <a:endParaRPr lang="zh-CN" altLang="en-US" sz="2400" b="1" dirty="0"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4540" y="1355090"/>
            <a:ext cx="5509260" cy="344741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5497826" y="3322330"/>
            <a:ext cx="453703" cy="2360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3030" y="333375"/>
            <a:ext cx="3602990" cy="660400"/>
          </a:xfrm>
        </p:spPr>
        <p:txBody>
          <a:bodyPr>
            <a:normAutofit/>
          </a:bodyPr>
          <a:lstStyle/>
          <a:p>
            <a:pPr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五、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饲养费用结算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8501380" y="176530"/>
            <a:ext cx="3589655" cy="736600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江宁饲养部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113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zh-CN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五台饲养部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101/102办公室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>
          <a:xfrm>
            <a:off x="8656512" y="6354988"/>
            <a:ext cx="2697288" cy="366488"/>
          </a:xfrm>
        </p:spPr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/>
          <a:srcRect b="39980"/>
          <a:stretch>
            <a:fillRect/>
          </a:stretch>
        </p:blipFill>
        <p:spPr>
          <a:xfrm>
            <a:off x="1148884" y="1406796"/>
            <a:ext cx="9561506" cy="1828221"/>
          </a:xfrm>
          <a:prstGeom prst="rect">
            <a:avLst/>
          </a:prstGeom>
        </p:spPr>
      </p:pic>
      <p:sp>
        <p:nvSpPr>
          <p:cNvPr id="38" name="圆角矩形 37"/>
          <p:cNvSpPr/>
          <p:nvPr/>
        </p:nvSpPr>
        <p:spPr>
          <a:xfrm>
            <a:off x="8502015" y="945515"/>
            <a:ext cx="3589020" cy="3683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财务缴费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——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江宁</a:t>
            </a:r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106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  <a:sym typeface="+mn-ea"/>
              </a:rPr>
              <a:t>办公室</a:t>
            </a:r>
            <a:endParaRPr lang="en-US" altLang="zh-CN" b="1" dirty="0">
              <a:solidFill>
                <a:schemeClr val="tx1">
                  <a:lumMod val="85000"/>
                  <a:lumOff val="15000"/>
                </a:schemeClr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2397760" y="3314700"/>
            <a:ext cx="7063105" cy="3433445"/>
            <a:chOff x="883939" y="3558392"/>
            <a:chExt cx="7063338" cy="3596222"/>
          </a:xfrm>
        </p:grpSpPr>
        <p:cxnSp>
          <p:nvCxnSpPr>
            <p:cNvPr id="13" name="直接箭头连接符 12"/>
            <p:cNvCxnSpPr/>
            <p:nvPr/>
          </p:nvCxnSpPr>
          <p:spPr>
            <a:xfrm>
              <a:off x="883939" y="4238399"/>
              <a:ext cx="7063338" cy="18614"/>
            </a:xfrm>
            <a:prstGeom prst="straightConnector1">
              <a:avLst/>
            </a:prstGeom>
            <a:ln w="38100"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" name="组合 34"/>
            <p:cNvGrpSpPr/>
            <p:nvPr/>
          </p:nvGrpSpPr>
          <p:grpSpPr>
            <a:xfrm>
              <a:off x="965316" y="3558392"/>
              <a:ext cx="6788590" cy="3596222"/>
              <a:chOff x="965316" y="2966335"/>
              <a:chExt cx="7083106" cy="4224997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1746131" y="3826696"/>
                <a:ext cx="515035" cy="11413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b="1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饲养</a:t>
                </a:r>
                <a:endParaRPr lang="en-US" altLang="zh-CN" sz="1600" b="1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3723098" y="4143194"/>
                <a:ext cx="441458" cy="188441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pPr algn="ctr"/>
                <a:r>
                  <a:rPr lang="zh-CN" altLang="en-US" sz="1600" b="1" dirty="0" smtClean="0">
                    <a:solidFill>
                      <a:schemeClr val="accent1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发</a:t>
                </a:r>
                <a:r>
                  <a:rPr lang="en-US" altLang="zh-CN" sz="1600" b="1" dirty="0" smtClean="0">
                    <a:solidFill>
                      <a:schemeClr val="accent1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《N</a:t>
                </a:r>
                <a:r>
                  <a:rPr lang="zh-CN" altLang="en-US" sz="1600" b="1" dirty="0" smtClean="0">
                    <a:solidFill>
                      <a:schemeClr val="accent1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月的明细</a:t>
                </a:r>
                <a:r>
                  <a:rPr lang="en-US" altLang="zh-CN" sz="1600" b="1" dirty="0" smtClean="0">
                    <a:solidFill>
                      <a:schemeClr val="accent1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》</a:t>
                </a:r>
                <a:endParaRPr lang="en-US" altLang="zh-CN" sz="1600" b="1" dirty="0">
                  <a:solidFill>
                    <a:schemeClr val="accent1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4726342" y="4028668"/>
                <a:ext cx="516409" cy="12515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b="1" dirty="0">
                    <a:solidFill>
                      <a:srgbClr val="00B05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完成缴费</a:t>
                </a:r>
                <a:endParaRPr lang="en-US" altLang="zh-CN" sz="1600" b="1" dirty="0">
                  <a:solidFill>
                    <a:srgbClr val="00B05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4" name="矩形 13"/>
              <p:cNvSpPr/>
              <p:nvPr/>
            </p:nvSpPr>
            <p:spPr>
              <a:xfrm>
                <a:off x="965316" y="2981604"/>
                <a:ext cx="2076666" cy="76899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</a:t>
                </a:r>
                <a:r>
                  <a:rPr lang="zh-CN" alt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月</a:t>
                </a:r>
                <a:endPara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3076006" y="2966335"/>
                <a:ext cx="1998828" cy="768999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N+1</a:t>
                </a:r>
                <a:r>
                  <a:rPr lang="zh-CN" alt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月</a:t>
                </a:r>
                <a:endPara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5019598" y="2966347"/>
                <a:ext cx="2358671" cy="765711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N+2</a:t>
                </a:r>
                <a:r>
                  <a:rPr lang="zh-CN" altLang="en-US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月</a:t>
                </a:r>
                <a:endParaRPr lang="zh-CN" altLang="en-US" dirty="0">
                  <a:solidFill>
                    <a:schemeClr val="tx1">
                      <a:lumMod val="95000"/>
                      <a:lumOff val="5000"/>
                    </a:schemeClr>
                  </a:solidFill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7135105" y="3946350"/>
                <a:ext cx="481107" cy="85092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wordArtVertRtl" rtlCol="0" anchor="ctr"/>
              <a:lstStyle/>
              <a:p>
                <a:r>
                  <a:rPr lang="zh-CN" altLang="en-US" sz="1600" b="1" dirty="0" smtClean="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失信</a:t>
                </a:r>
                <a:endParaRPr lang="en-US" altLang="zh-CN" sz="1600" b="1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矩形 26"/>
              <p:cNvSpPr/>
              <p:nvPr/>
            </p:nvSpPr>
            <p:spPr>
              <a:xfrm>
                <a:off x="6562466" y="3511693"/>
                <a:ext cx="815802" cy="23224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b="1" dirty="0">
                    <a:solidFill>
                      <a:schemeClr val="tx1"/>
                    </a:solidFill>
                  </a:rPr>
                  <a:t>第</a:t>
                </a:r>
                <a:r>
                  <a:rPr lang="en-US" altLang="zh-CN" sz="1400" b="1" dirty="0">
                    <a:solidFill>
                      <a:schemeClr val="tx1"/>
                    </a:solidFill>
                  </a:rPr>
                  <a:t>20</a:t>
                </a:r>
                <a:r>
                  <a:rPr lang="zh-CN" altLang="en-US" sz="1400" b="1" dirty="0">
                    <a:solidFill>
                      <a:schemeClr val="tx1"/>
                    </a:solidFill>
                  </a:rPr>
                  <a:t>日</a:t>
                </a:r>
                <a:endParaRPr lang="zh-CN" altLang="en-U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4991155" y="3511087"/>
                <a:ext cx="687669" cy="23024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b="1" dirty="0">
                    <a:solidFill>
                      <a:schemeClr val="tx1"/>
                    </a:solidFill>
                  </a:rPr>
                  <a:t>第</a:t>
                </a:r>
                <a:r>
                  <a:rPr lang="en-US" altLang="zh-CN" sz="1400" b="1" dirty="0">
                    <a:solidFill>
                      <a:schemeClr val="tx1"/>
                    </a:solidFill>
                  </a:rPr>
                  <a:t>5</a:t>
                </a:r>
                <a:r>
                  <a:rPr lang="zh-CN" altLang="en-US" sz="1400" b="1" dirty="0">
                    <a:solidFill>
                      <a:schemeClr val="tx1"/>
                    </a:solidFill>
                  </a:rPr>
                  <a:t>日</a:t>
                </a:r>
                <a:endParaRPr lang="zh-CN" altLang="en-US" sz="14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29" name="直接连接符 28"/>
              <p:cNvCxnSpPr/>
              <p:nvPr/>
            </p:nvCxnSpPr>
            <p:spPr>
              <a:xfrm>
                <a:off x="5666813" y="3734146"/>
                <a:ext cx="12012" cy="416699"/>
              </a:xfrm>
              <a:prstGeom prst="line">
                <a:avLst/>
              </a:prstGeom>
              <a:ln w="28575">
                <a:solidFill>
                  <a:schemeClr val="accent1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矩形 29"/>
              <p:cNvSpPr/>
              <p:nvPr/>
            </p:nvSpPr>
            <p:spPr>
              <a:xfrm>
                <a:off x="5423178" y="3921420"/>
                <a:ext cx="487268" cy="14660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b="1" dirty="0">
                    <a:solidFill>
                      <a:srgbClr val="FFC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催缴</a:t>
                </a:r>
                <a:r>
                  <a:rPr lang="zh-CN" altLang="en-US" sz="1600" b="1" dirty="0" smtClean="0">
                    <a:solidFill>
                      <a:srgbClr val="FFC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告知</a:t>
                </a:r>
                <a:endParaRPr lang="en-US" altLang="zh-CN" sz="1600" b="1" dirty="0">
                  <a:solidFill>
                    <a:srgbClr val="FFC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3057269" y="3511036"/>
                <a:ext cx="898033" cy="24425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b="1" dirty="0">
                    <a:solidFill>
                      <a:schemeClr val="tx1"/>
                    </a:solidFill>
                  </a:rPr>
                  <a:t>第</a:t>
                </a:r>
                <a:r>
                  <a:rPr lang="en-US" altLang="zh-CN" sz="1400" b="1" dirty="0">
                    <a:solidFill>
                      <a:schemeClr val="tx1"/>
                    </a:solidFill>
                  </a:rPr>
                  <a:t>15</a:t>
                </a:r>
                <a:r>
                  <a:rPr lang="zh-CN" altLang="en-US" sz="1400" b="1" dirty="0">
                    <a:solidFill>
                      <a:schemeClr val="tx1"/>
                    </a:solidFill>
                  </a:rPr>
                  <a:t>日</a:t>
                </a:r>
                <a:endParaRPr lang="zh-CN" altLang="en-U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3974128" y="3511036"/>
                <a:ext cx="1005322" cy="24425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b="1" dirty="0">
                    <a:solidFill>
                      <a:schemeClr val="tx1"/>
                    </a:solidFill>
                  </a:rPr>
                  <a:t>月底前</a:t>
                </a:r>
                <a:endParaRPr lang="zh-CN" altLang="en-U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矩形 45"/>
              <p:cNvSpPr/>
              <p:nvPr/>
            </p:nvSpPr>
            <p:spPr>
              <a:xfrm>
                <a:off x="6958620" y="4733742"/>
                <a:ext cx="373425" cy="245759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r>
                  <a:rPr lang="zh-CN" altLang="en-US" dirty="0" smtClean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动物</a:t>
                </a:r>
                <a:r>
                  <a:rPr lang="zh-CN" altLang="en-US" dirty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做</a:t>
                </a:r>
                <a:r>
                  <a:rPr lang="zh-CN" altLang="en-US" dirty="0" smtClean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无</a:t>
                </a:r>
                <a:r>
                  <a:rPr lang="zh-CN" altLang="en-US" dirty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主处理</a:t>
                </a:r>
                <a:endParaRPr lang="en-US" altLang="zh-CN" dirty="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7150549" y="4750913"/>
                <a:ext cx="585939" cy="168832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r>
                  <a:rPr lang="zh-CN" altLang="en-US" dirty="0" smtClean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债务</a:t>
                </a:r>
                <a:r>
                  <a:rPr lang="zh-CN" altLang="en-US" dirty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追缴</a:t>
                </a:r>
                <a:endParaRPr lang="en-US" altLang="zh-CN" dirty="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7504921" y="4701850"/>
                <a:ext cx="543501" cy="24669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eaVert" rtlCol="0" anchor="ctr"/>
              <a:lstStyle/>
              <a:p>
                <a:r>
                  <a:rPr lang="zh-CN" altLang="en-US" dirty="0" smtClean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一年内</a:t>
                </a:r>
                <a:r>
                  <a:rPr lang="zh-CN" altLang="en-US" dirty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不</a:t>
                </a:r>
                <a:r>
                  <a:rPr lang="zh-CN" altLang="en-US" dirty="0" smtClean="0">
                    <a:solidFill>
                      <a:schemeClr val="tx1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接受申请</a:t>
                </a:r>
                <a:endParaRPr lang="en-US" altLang="zh-CN" dirty="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  <p:sp>
            <p:nvSpPr>
              <p:cNvPr id="52" name="矩形 51"/>
              <p:cNvSpPr/>
              <p:nvPr/>
            </p:nvSpPr>
            <p:spPr>
              <a:xfrm>
                <a:off x="5693379" y="3511693"/>
                <a:ext cx="855201" cy="232240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400" b="1" dirty="0">
                    <a:solidFill>
                      <a:schemeClr val="tx1"/>
                    </a:solidFill>
                  </a:rPr>
                  <a:t>第</a:t>
                </a:r>
                <a:r>
                  <a:rPr lang="en-US" altLang="zh-CN" sz="1400" b="1" dirty="0">
                    <a:solidFill>
                      <a:schemeClr val="tx1"/>
                    </a:solidFill>
                  </a:rPr>
                  <a:t>10</a:t>
                </a:r>
                <a:r>
                  <a:rPr lang="zh-CN" altLang="en-US" sz="1400" b="1" dirty="0">
                    <a:solidFill>
                      <a:schemeClr val="tx1"/>
                    </a:solidFill>
                  </a:rPr>
                  <a:t>日</a:t>
                </a:r>
                <a:endParaRPr lang="zh-CN" altLang="en-U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矩形 53"/>
              <p:cNvSpPr/>
              <p:nvPr/>
            </p:nvSpPr>
            <p:spPr>
              <a:xfrm>
                <a:off x="6361756" y="4011472"/>
                <a:ext cx="420188" cy="69082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sz="1600" b="1" dirty="0">
                    <a:solidFill>
                      <a:srgbClr val="FF00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禁入</a:t>
                </a:r>
                <a:endParaRPr lang="en-US" altLang="zh-CN" sz="16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" name="右大括号 5"/>
              <p:cNvSpPr/>
              <p:nvPr/>
            </p:nvSpPr>
            <p:spPr>
              <a:xfrm rot="16200000">
                <a:off x="6448945" y="4370926"/>
                <a:ext cx="215309" cy="698190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6056070" y="4996544"/>
                <a:ext cx="386310" cy="138578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rgbClr val="FF0000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全组人员禁入</a:t>
                </a:r>
                <a:endParaRPr lang="zh-CN" altLang="en-US" dirty="0">
                  <a:solidFill>
                    <a:srgbClr val="FF0000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  <p:sp>
            <p:nvSpPr>
              <p:cNvPr id="36" name="矩形 35"/>
              <p:cNvSpPr/>
              <p:nvPr/>
            </p:nvSpPr>
            <p:spPr>
              <a:xfrm>
                <a:off x="6378695" y="4734536"/>
                <a:ext cx="386310" cy="163917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rgbClr val="FF0000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暂停进动</a:t>
                </a:r>
                <a:r>
                  <a:rPr lang="zh-CN" altLang="en-US" dirty="0" smtClean="0">
                    <a:solidFill>
                      <a:srgbClr val="FF0000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物</a:t>
                </a:r>
                <a:endParaRPr lang="zh-CN" altLang="en-US" dirty="0">
                  <a:solidFill>
                    <a:srgbClr val="FF0000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6684721" y="4906166"/>
                <a:ext cx="386310" cy="105954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CN" altLang="en-US" dirty="0">
                    <a:solidFill>
                      <a:srgbClr val="FF0000"/>
                    </a:soli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暂停代繁</a:t>
                </a:r>
                <a:endParaRPr lang="zh-CN" altLang="en-US" dirty="0">
                  <a:solidFill>
                    <a:srgbClr val="FF0000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  <p:cxnSp>
            <p:nvCxnSpPr>
              <p:cNvPr id="49" name="直接连接符 48"/>
              <p:cNvCxnSpPr/>
              <p:nvPr/>
            </p:nvCxnSpPr>
            <p:spPr>
              <a:xfrm>
                <a:off x="4964462" y="3747281"/>
                <a:ext cx="12012" cy="416699"/>
              </a:xfrm>
              <a:prstGeom prst="line">
                <a:avLst/>
              </a:prstGeom>
              <a:ln w="28575">
                <a:solidFill>
                  <a:schemeClr val="accent1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6544587" y="3713071"/>
                <a:ext cx="12012" cy="416699"/>
              </a:xfrm>
              <a:prstGeom prst="line">
                <a:avLst/>
              </a:prstGeom>
              <a:ln w="28575">
                <a:solidFill>
                  <a:schemeClr val="accent1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 flipH="1">
                <a:off x="7378268" y="3769522"/>
                <a:ext cx="6502" cy="358905"/>
              </a:xfrm>
              <a:prstGeom prst="line">
                <a:avLst/>
              </a:prstGeom>
              <a:ln w="28575">
                <a:solidFill>
                  <a:schemeClr val="accent1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3943827" y="3750603"/>
                <a:ext cx="12012" cy="416699"/>
              </a:xfrm>
              <a:prstGeom prst="line">
                <a:avLst/>
              </a:prstGeom>
              <a:ln w="28575">
                <a:solidFill>
                  <a:schemeClr val="accent1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右大括号 56"/>
              <p:cNvSpPr/>
              <p:nvPr/>
            </p:nvSpPr>
            <p:spPr>
              <a:xfrm rot="16200000">
                <a:off x="7341091" y="4366051"/>
                <a:ext cx="187610" cy="698190"/>
              </a:xfrm>
              <a:prstGeom prst="rightBrac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58" name="直接连接符 57"/>
              <p:cNvCxnSpPr/>
              <p:nvPr/>
            </p:nvCxnSpPr>
            <p:spPr>
              <a:xfrm>
                <a:off x="1991637" y="3753417"/>
                <a:ext cx="12012" cy="416699"/>
              </a:xfrm>
              <a:prstGeom prst="line">
                <a:avLst/>
              </a:prstGeom>
              <a:ln w="28575">
                <a:solidFill>
                  <a:schemeClr val="accent1">
                    <a:lumMod val="60000"/>
                    <a:lumOff val="4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sz="quarter" idx="13"/>
          </p:nvPr>
        </p:nvSpPr>
        <p:spPr>
          <a:xfrm>
            <a:off x="1280469" y="1419226"/>
            <a:ext cx="3294334" cy="5492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动物发票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3" name="内容占位符 5"/>
          <p:cNvSpPr txBox="1"/>
          <p:nvPr/>
        </p:nvSpPr>
        <p:spPr>
          <a:xfrm>
            <a:off x="1280160" y="3816350"/>
            <a:ext cx="10013950" cy="1513205"/>
          </a:xfrm>
          <a:prstGeom prst="rect">
            <a:avLst/>
          </a:prstGeom>
        </p:spPr>
        <p:txBody>
          <a:bodyPr vert="horz">
            <a:no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 panose="05000000000000000000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 panose="05000000000000000000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anose="05000000000000000000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anose="05000000000000000000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anose="05000000000000000000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anose="05000000000000000000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SzPct val="100000"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饲料</a:t>
            </a:r>
            <a:r>
              <a:rPr lang="en-US" altLang="zh-CN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/</a:t>
            </a:r>
            <a:r>
              <a:rPr lang="zh-CN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垫料发票</a:t>
            </a:r>
            <a:endParaRPr lang="en-US" altLang="zh-CN" sz="2800" b="1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45720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需提供辐照证明，质量合格证以及有符合要求的使用地点证明，例如高脂饲料的动物中心使用证明、公卫设施使用证明。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+mj-cs"/>
            </a:endParaRP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113030" y="236220"/>
            <a:ext cx="3602990" cy="660400"/>
          </a:xfrm>
        </p:spPr>
        <p:txBody>
          <a:bodyPr>
            <a:normAutofit/>
          </a:bodyPr>
          <a:lstStyle/>
          <a:p>
            <a:pPr algn="l" defTabSz="457200">
              <a:lnSpc>
                <a:spcPct val="100000"/>
              </a:lnSpc>
              <a:buClrTx/>
              <a:buSzTx/>
              <a:buFontTx/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六、</a:t>
            </a: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发票审核</a:t>
            </a:r>
            <a:endParaRPr lang="zh-CN" altLang="en-US" sz="28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8748395" y="176530"/>
            <a:ext cx="3168015" cy="500380"/>
          </a:xfrm>
          <a:prstGeom prst="roundRect">
            <a:avLst/>
          </a:prstGeom>
          <a:gradFill>
            <a:gsLst>
              <a:gs pos="0">
                <a:srgbClr val="BDD4F6"/>
              </a:gs>
              <a:gs pos="100000">
                <a:srgbClr val="4D8DE5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江宁饲养部</a:t>
            </a:r>
            <a:r>
              <a:rPr lang="en-US" altLang="zh-CN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113</a:t>
            </a:r>
            <a:r>
              <a:rPr lang="zh-CN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华文行楷" panose="02010800040101010101" pitchFamily="2" charset="-122"/>
                <a:cs typeface="Times New Roman" panose="02020603050405020304" pitchFamily="18" charset="0"/>
              </a:rPr>
              <a:t>办公室</a:t>
            </a:r>
            <a:endParaRPr lang="en-US" altLang="zh-CN" sz="20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ea typeface="华文行楷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9" name="图片 29"/>
          <p:cNvPicPr>
            <a:picLocks noChangeAspect="1"/>
          </p:cNvPicPr>
          <p:nvPr/>
        </p:nvPicPr>
        <p:blipFill>
          <a:blip r:embed="rId1"/>
          <a:srcRect l="11610" t="50304" r="26545" b="15168"/>
          <a:stretch>
            <a:fillRect/>
          </a:stretch>
        </p:blipFill>
        <p:spPr>
          <a:xfrm>
            <a:off x="1460500" y="1968500"/>
            <a:ext cx="6543675" cy="1717040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99" name="矩形 3"/>
          <p:cNvSpPr>
            <a:spLocks noChangeArrowheads="1"/>
          </p:cNvSpPr>
          <p:nvPr/>
        </p:nvSpPr>
        <p:spPr bwMode="auto">
          <a:xfrm>
            <a:off x="1526540" y="164465"/>
            <a:ext cx="8725535" cy="5118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noAutofit/>
          </a:bodyPr>
          <a:lstStyle/>
          <a:p>
            <a:pPr algn="ctr" eaLnBrk="0" hangingPunct="0"/>
            <a:r>
              <a:rPr lang="zh-CN" altLang="en-US" sz="3200" b="1" dirty="0">
                <a:solidFill>
                  <a:srgbClr val="0070C0"/>
                </a:solidFill>
                <a:latin typeface="hakuyoxingshu7000" pitchFamily="2" charset="-122"/>
                <a:ea typeface="hakuyoxingshu7000" pitchFamily="2" charset="-122"/>
                <a:cs typeface="hakuyoxingshu7000" pitchFamily="2" charset="-122"/>
              </a:rPr>
              <a:t>疑问求解</a:t>
            </a:r>
            <a:endParaRPr lang="en-US" altLang="zh-CN" sz="3200" b="1" dirty="0">
              <a:solidFill>
                <a:srgbClr val="0070C0"/>
              </a:solidFill>
              <a:latin typeface="hakuyoxingshu7000" pitchFamily="2" charset="-122"/>
              <a:ea typeface="hakuyoxingshu7000" pitchFamily="2" charset="-122"/>
              <a:cs typeface="hakuyoxingshu7000" pitchFamily="2" charset="-122"/>
            </a:endParaRPr>
          </a:p>
          <a:p>
            <a:pPr algn="ctr" eaLnBrk="0" hangingPunct="0"/>
            <a:r>
              <a:rPr lang="en-US" altLang="zh-CN" sz="3200" b="1" dirty="0">
                <a:solidFill>
                  <a:srgbClr val="0070C0"/>
                </a:solidFill>
                <a:latin typeface="Arial Unicode MS" panose="020B0604020202020204" charset="-122"/>
                <a:ea typeface="Arial Unicode MS" panose="020B0604020202020204" charset="-122"/>
                <a:cs typeface="Arial Unicode MS" panose="020B0604020202020204" charset="-122"/>
              </a:rPr>
              <a:t>https://iacuc.njmu.edu.cn/</a:t>
            </a:r>
            <a:endParaRPr lang="en-US" altLang="zh-CN" sz="3200" b="1" dirty="0">
              <a:solidFill>
                <a:srgbClr val="0070C0"/>
              </a:solidFill>
              <a:latin typeface="Arial Unicode MS" panose="020B0604020202020204" charset="-122"/>
              <a:ea typeface="Arial Unicode MS" panose="020B0604020202020204" charset="-122"/>
              <a:cs typeface="Arial Unicode MS" panose="020B0604020202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467" y="4972113"/>
            <a:ext cx="9584923" cy="174655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01874" y="1308735"/>
            <a:ext cx="5701361" cy="3491866"/>
            <a:chOff x="114" y="1187"/>
            <a:chExt cx="9486" cy="5396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" y="1187"/>
              <a:ext cx="9486" cy="539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8" name="直接箭头连接符 7"/>
            <p:cNvCxnSpPr/>
            <p:nvPr/>
          </p:nvCxnSpPr>
          <p:spPr>
            <a:xfrm flipH="1" flipV="1">
              <a:off x="6999" y="5334"/>
              <a:ext cx="632" cy="48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0" name="圆角矩形 9"/>
            <p:cNvSpPr/>
            <p:nvPr/>
          </p:nvSpPr>
          <p:spPr>
            <a:xfrm>
              <a:off x="5701" y="4896"/>
              <a:ext cx="1265" cy="504"/>
            </a:xfrm>
            <a:prstGeom prst="round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5413" y="1299211"/>
            <a:ext cx="5611666" cy="350139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99390" y="53340"/>
            <a:ext cx="7764780" cy="921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Tx/>
              <a:buSzTx/>
              <a:buFontTx/>
              <a:defRPr/>
            </a:pPr>
            <a:r>
              <a:rPr lang="zh-CN" altLang="en-US" sz="3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一、基本情况——</a:t>
            </a:r>
            <a:r>
              <a:rPr lang="zh-CN" altLang="en-US" sz="3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饲养部（江宁）</a:t>
            </a:r>
            <a:endParaRPr lang="zh-CN" altLang="en-US" sz="3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209165" y="1136015"/>
            <a:ext cx="7653655" cy="4136374"/>
            <a:chOff x="2403" y="1659"/>
            <a:chExt cx="12712" cy="6678"/>
          </a:xfrm>
        </p:grpSpPr>
        <p:pic>
          <p:nvPicPr>
            <p:cNvPr id="101" name="图片 100"/>
            <p:cNvPicPr/>
            <p:nvPr/>
          </p:nvPicPr>
          <p:blipFill>
            <a:blip r:embed="rId2"/>
            <a:srcRect l="8477" t="6319" r="8667" b="6838"/>
            <a:stretch>
              <a:fillRect/>
            </a:stretch>
          </p:blipFill>
          <p:spPr>
            <a:xfrm>
              <a:off x="2483" y="5050"/>
              <a:ext cx="6350" cy="328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03" y="1659"/>
              <a:ext cx="6541" cy="3391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rcRect l="1534" r="3113"/>
            <a:stretch>
              <a:fillRect/>
            </a:stretch>
          </p:blipFill>
          <p:spPr>
            <a:xfrm>
              <a:off x="8833" y="5050"/>
              <a:ext cx="6282" cy="3287"/>
            </a:xfrm>
            <a:prstGeom prst="rect">
              <a:avLst/>
            </a:prstGeom>
          </p:spPr>
        </p:pic>
      </p:grpSp>
      <p:sp>
        <p:nvSpPr>
          <p:cNvPr id="9" name="内容占位符 8"/>
          <p:cNvSpPr>
            <a:spLocks noGrp="1"/>
          </p:cNvSpPr>
          <p:nvPr>
            <p:ph sz="quarter" idx="13"/>
          </p:nvPr>
        </p:nvSpPr>
        <p:spPr>
          <a:xfrm>
            <a:off x="2050774" y="5771852"/>
            <a:ext cx="7931426" cy="613189"/>
          </a:xfrm>
        </p:spPr>
        <p:txBody>
          <a:bodyPr>
            <a:normAutofit fontScale="95000"/>
          </a:bodyPr>
          <a:lstStyle/>
          <a:p>
            <a:pPr>
              <a:lnSpc>
                <a:spcPct val="150000"/>
              </a:lnSpc>
              <a:buClr>
                <a:srgbClr val="00B050"/>
              </a:buClr>
              <a:buSzPct val="80000"/>
              <a:buFont typeface="Wingdings" panose="05000000000000000000" charset="0"/>
              <a:buChar char="Ø"/>
            </a:pPr>
            <a:r>
              <a:rPr lang="zh-CN" altLang="en-US" sz="2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可饲养动物种类</a:t>
            </a:r>
            <a:r>
              <a:rPr lang="zh-CN" altLang="en-US" sz="20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：大</a:t>
            </a:r>
            <a:r>
              <a:rPr lang="zh-CN" altLang="en-US" sz="2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鼠、小鼠、猴、犬、兔子、豚鼠、仓鼠、猪、树鼩</a:t>
            </a:r>
            <a:endParaRPr lang="zh-CN" altLang="en-US" sz="2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  <p:pic>
        <p:nvPicPr>
          <p:cNvPr id="5" name="图片 4" descr="8b04db8b-2d1f-4036-99dd-0faf9f5140c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7435" y="1136015"/>
            <a:ext cx="3715385" cy="20878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435" y="1649095"/>
            <a:ext cx="4176395" cy="2703830"/>
          </a:xfrm>
          <a:prstGeom prst="rect">
            <a:avLst/>
          </a:prstGeom>
        </p:spPr>
      </p:pic>
      <p:sp>
        <p:nvSpPr>
          <p:cNvPr id="4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12395" y="233680"/>
            <a:ext cx="7764780" cy="921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Tx/>
              <a:buSzTx/>
              <a:buFontTx/>
              <a:defRPr/>
            </a:pPr>
            <a:r>
              <a:rPr lang="zh-CN" altLang="en-US" sz="4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一、基本情况——</a:t>
            </a:r>
            <a:r>
              <a:rPr lang="zh-CN" altLang="en-US" sz="4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饲养部介绍（五台）</a:t>
            </a:r>
            <a:endParaRPr lang="zh-CN" altLang="en-US" sz="4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5335" y="1644015"/>
            <a:ext cx="4506595" cy="2713355"/>
          </a:xfrm>
          <a:prstGeom prst="rect">
            <a:avLst/>
          </a:prstGeom>
        </p:spPr>
      </p:pic>
      <p:sp>
        <p:nvSpPr>
          <p:cNvPr id="7" name="内容占位符 2"/>
          <p:cNvSpPr>
            <a:spLocks noGrp="1"/>
          </p:cNvSpPr>
          <p:nvPr/>
        </p:nvSpPr>
        <p:spPr>
          <a:xfrm>
            <a:off x="2541270" y="4911725"/>
            <a:ext cx="7820660" cy="10934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设施地址：南京市鼓楼区峨嵋岭15-2 </a:t>
            </a:r>
            <a:endParaRPr lang="zh-CN" altLang="en-US" sz="2000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l">
              <a:buClrTx/>
              <a:buSzTx/>
            </a:pPr>
            <a:r>
              <a:rPr lang="zh-CN" altLang="en-US" sz="2000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办公地点：五台峨嵋岭动物中心101/102办公室</a:t>
            </a:r>
            <a:endParaRPr lang="zh-CN" altLang="en-US" sz="2000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  <a:p>
            <a:pPr algn="l">
              <a:buClrTx/>
              <a:buSzTx/>
            </a:pPr>
            <a:r>
              <a:rPr lang="zh-CN" altLang="en-US" sz="2000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办公电话：025-86863184/86862784</a:t>
            </a:r>
            <a:endParaRPr lang="zh-CN" altLang="en-US" sz="2000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12395" y="233680"/>
            <a:ext cx="7764780" cy="921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buClrTx/>
              <a:buSzTx/>
              <a:buFontTx/>
              <a:defRPr/>
            </a:pPr>
            <a:r>
              <a:rPr lang="zh-CN" altLang="en-US" sz="4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一、基本情况——</a:t>
            </a:r>
            <a:r>
              <a:rPr lang="zh-CN" altLang="en-US" sz="4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饲养部介绍（五台）</a:t>
            </a:r>
            <a:endParaRPr lang="zh-CN" altLang="en-US" sz="4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326515" y="1656080"/>
            <a:ext cx="9373870" cy="2973070"/>
            <a:chOff x="924" y="2989"/>
            <a:chExt cx="16956" cy="586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92" y="3005"/>
              <a:ext cx="7988" cy="5850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4" y="3005"/>
              <a:ext cx="8441" cy="585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92" y="2989"/>
              <a:ext cx="7988" cy="585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4" y="2989"/>
              <a:ext cx="8441" cy="5851"/>
            </a:xfrm>
            <a:prstGeom prst="rect">
              <a:avLst/>
            </a:prstGeom>
          </p:spPr>
        </p:pic>
      </p:grpSp>
      <p:sp>
        <p:nvSpPr>
          <p:cNvPr id="12" name="内容占位符 11"/>
          <p:cNvSpPr>
            <a:spLocks noGrp="1"/>
          </p:cNvSpPr>
          <p:nvPr>
            <p:ph sz="quarter" idx="13"/>
          </p:nvPr>
        </p:nvSpPr>
        <p:spPr>
          <a:xfrm>
            <a:off x="1520688" y="5387534"/>
            <a:ext cx="9084364" cy="575945"/>
          </a:xfrm>
        </p:spPr>
        <p:txBody>
          <a:bodyPr>
            <a:normAutofit fontScale="95000"/>
          </a:bodyPr>
          <a:lstStyle/>
          <a:p>
            <a:pPr>
              <a:lnSpc>
                <a:spcPct val="150000"/>
              </a:lnSpc>
              <a:buClr>
                <a:srgbClr val="00B050"/>
              </a:buClr>
              <a:buSzPct val="80000"/>
              <a:buFont typeface="Wingdings" panose="05000000000000000000" charset="0"/>
              <a:buChar char="Ø"/>
            </a:pPr>
            <a:r>
              <a:rPr lang="zh-CN" altLang="en-US" sz="2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可饲养动物种类</a:t>
            </a:r>
            <a:r>
              <a:rPr lang="zh-CN" altLang="en-US" sz="20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：大</a:t>
            </a:r>
            <a:r>
              <a:rPr lang="zh-CN" altLang="en-US" sz="2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鼠、小鼠、兔子、豚鼠</a:t>
            </a:r>
            <a:endParaRPr lang="zh-CN" altLang="en-US" sz="2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1"/>
          <p:cNvSpPr>
            <a:spLocks noGrp="1"/>
          </p:cNvSpPr>
          <p:nvPr>
            <p:ph type="title"/>
          </p:nvPr>
        </p:nvSpPr>
        <p:spPr>
          <a:xfrm>
            <a:off x="112395" y="0"/>
            <a:ext cx="6711315" cy="1045845"/>
          </a:xfrm>
        </p:spPr>
        <p:txBody>
          <a:bodyPr>
            <a:normAutofit fontScale="90000"/>
          </a:bodyPr>
          <a:lstStyle/>
          <a:p>
            <a:pPr algn="ctr">
              <a:buClrTx/>
              <a:buSzTx/>
              <a:buFontTx/>
              <a:defRPr/>
            </a:pPr>
            <a:r>
              <a:rPr lang="zh-CN" altLang="en-US" sz="4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一、基本情况——</a:t>
            </a:r>
            <a:r>
              <a:rPr lang="zh-CN" altLang="en-US" sz="40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饲养部介绍</a:t>
            </a:r>
            <a:endParaRPr lang="zh-CN" altLang="en-US" sz="40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quarter" idx="13"/>
          </p:nvPr>
        </p:nvSpPr>
        <p:spPr>
          <a:xfrm>
            <a:off x="1125220" y="1045845"/>
            <a:ext cx="8088630" cy="107251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五台、江宁、常州共14个屏障系统，笼位：55000</a:t>
            </a:r>
            <a:r>
              <a:rPr lang="zh-CN" altLang="en-US" sz="2000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笼</a:t>
            </a:r>
            <a:endParaRPr lang="en-US" altLang="zh-CN" sz="2000" dirty="0" smtClean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zh-CN" altLang="en-US" sz="2000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CN" altLang="en-US" sz="2000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饲养条件：屏障环境 + IVC/ EVC</a:t>
            </a:r>
            <a:r>
              <a:rPr lang="zh-CN" altLang="en-US" sz="2000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/隔离</a:t>
            </a:r>
            <a:r>
              <a:rPr lang="zh-CN" altLang="en-US" sz="2000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包</a:t>
            </a:r>
            <a:endParaRPr lang="zh-CN" altLang="en-US" sz="24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600325" y="2411730"/>
            <a:ext cx="6995795" cy="3590925"/>
            <a:chOff x="4095" y="3798"/>
            <a:chExt cx="11017" cy="565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708" y="6703"/>
              <a:ext cx="5405" cy="2719"/>
            </a:xfrm>
            <a:prstGeom prst="rect">
              <a:avLst/>
            </a:prstGeom>
          </p:spPr>
        </p:pic>
        <p:pic>
          <p:nvPicPr>
            <p:cNvPr id="2" name="图片 1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9708" y="3798"/>
              <a:ext cx="5405" cy="2717"/>
            </a:xfrm>
            <a:prstGeom prst="rect">
              <a:avLst/>
            </a:prstGeom>
          </p:spPr>
        </p:pic>
        <p:pic>
          <p:nvPicPr>
            <p:cNvPr id="12" name="图片 11" descr="03E42B092C08D053BD5C2A71CD0088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95" y="3798"/>
              <a:ext cx="5073" cy="2716"/>
            </a:xfrm>
            <a:prstGeom prst="rect">
              <a:avLst/>
            </a:prstGeom>
          </p:spPr>
        </p:pic>
        <p:pic>
          <p:nvPicPr>
            <p:cNvPr id="5" name="图片 4" descr="e27c847805ed795ce167ae56cfb522e0"/>
            <p:cNvPicPr>
              <a:picLocks noChangeAspect="1"/>
            </p:cNvPicPr>
            <p:nvPr/>
          </p:nvPicPr>
          <p:blipFill>
            <a:blip r:embed="rId4"/>
            <a:srcRect t="12935" r="535"/>
            <a:stretch>
              <a:fillRect/>
            </a:stretch>
          </p:blipFill>
          <p:spPr>
            <a:xfrm>
              <a:off x="4095" y="6703"/>
              <a:ext cx="5073" cy="2750"/>
            </a:xfrm>
            <a:prstGeom prst="rect">
              <a:avLst/>
            </a:prstGeom>
          </p:spPr>
        </p:pic>
      </p:grp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80E3E-43DC-4E3A-9F7F-5FCC184A1D6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980" y="65405"/>
            <a:ext cx="10515600" cy="756920"/>
          </a:xfrm>
        </p:spPr>
        <p:txBody>
          <a:bodyPr/>
          <a:lstStyle/>
          <a:p>
            <a:pPr algn="l" defTabSz="457200" fontAlgn="base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3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一、基本情况——实验分区</a:t>
            </a:r>
            <a:endParaRPr lang="zh-CN" altLang="en-US" sz="3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AC77-7C66-424F-861C-31F17B273F1D}" type="slidenum">
              <a:rPr lang="zh-CN" altLang="en-US" smtClean="0"/>
            </a:fld>
            <a:endParaRPr lang="zh-CN" altLang="en-US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60780" y="1295400"/>
          <a:ext cx="10193020" cy="42665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1660"/>
                <a:gridCol w="1208405"/>
                <a:gridCol w="1466215"/>
                <a:gridCol w="1620520"/>
                <a:gridCol w="1557020"/>
                <a:gridCol w="1175385"/>
                <a:gridCol w="1313815"/>
              </a:tblGrid>
              <a:tr h="48704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动物品种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功能定位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设施类型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江宁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五台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常州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洁净等级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小鼠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ts val="3000"/>
                        </a:lnSpc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净化保种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正压屏障环境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dirty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——</a:t>
                      </a:r>
                      <a:endParaRPr lang="en-US" altLang="zh-CN" sz="2800" b="1" dirty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dirty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——</a:t>
                      </a:r>
                      <a:endParaRPr lang="en-US" altLang="zh-CN" sz="2800" b="1" dirty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8"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高</a:t>
                      </a:r>
                      <a:r>
                        <a:rPr lang="en-US" altLang="zh-CN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——————————</a:t>
                      </a:r>
                      <a:r>
                        <a:rPr lang="zh-CN" altLang="en-US" sz="18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低</a:t>
                      </a:r>
                      <a:endParaRPr lang="zh-CN" altLang="en-US" sz="18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vert="eaVert" anchor="ctr">
                    <a:gradFill>
                      <a:gsLst>
                        <a:gs pos="50000">
                          <a:srgbClr val="29B6F4"/>
                        </a:gs>
                        <a:gs pos="0">
                          <a:srgbClr val="82D1F6"/>
                        </a:gs>
                        <a:gs pos="99000">
                          <a:srgbClr val="0089CD"/>
                        </a:gs>
                      </a:gsLst>
                      <a:lin ang="16200000" scaled="0"/>
                    </a:gra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小鼠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ts val="3000"/>
                        </a:lnSpc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保种繁育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正压屏障环境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N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4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H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 anchor="ctr"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大鼠、小鼠、地鼠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洁净实验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正压屏障环境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C/F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1/3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K/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M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1/3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I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4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vMerge="1">
                  <a:tcPr anchor="ctr">
                    <a:solidFill>
                      <a:schemeClr val="bg1"/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大鼠、小鼠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 fontAlgn="auto">
                        <a:lnSpc>
                          <a:spcPts val="3000"/>
                        </a:lnSpc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返回实验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正压屏障环境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1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L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G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大鼠、小鼠、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地鼠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6858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感染实验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负压屏障</a:t>
                      </a: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环境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D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3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dirty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——</a:t>
                      </a:r>
                      <a:endParaRPr lang="en-US" altLang="zh-CN" sz="2800" b="1" dirty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J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4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en-US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犬、猪、猴</a:t>
                      </a:r>
                      <a:endParaRPr lang="en-US" altLang="zh-CN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6858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实验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普通环境设施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X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、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Z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1/3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</a:t>
                      </a: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)</a:t>
                      </a:r>
                      <a:endParaRPr lang="en-US" altLang="zh-CN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dirty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——</a:t>
                      </a:r>
                      <a:endParaRPr lang="en-US" altLang="zh-CN" sz="2800" b="1" dirty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V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1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en-US" altLang="zh-CN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anchor="ctr">
                    <a:gradFill>
                      <a:gsLst>
                        <a:gs pos="8000">
                          <a:srgbClr val="29B6F4">
                            <a:lumMod val="0"/>
                            <a:lumOff val="100000"/>
                          </a:srgbClr>
                        </a:gs>
                        <a:gs pos="0">
                          <a:srgbClr val="82D1F6"/>
                        </a:gs>
                        <a:gs pos="99000">
                          <a:srgbClr val="0089CD"/>
                        </a:gs>
                      </a:gsLst>
                      <a:lin ang="16200000" scaled="0"/>
                    </a:gradFill>
                  </a:tcPr>
                </a:tc>
              </a:tr>
              <a:tr h="472440"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兔、豚鼠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R="0" indent="0" algn="ctr" defTabSz="6858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实验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普通环境设施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Y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区（</a:t>
                      </a:r>
                      <a:r>
                        <a:rPr lang="en-US" altLang="zh-CN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2</a:t>
                      </a:r>
                      <a:r>
                        <a:rPr lang="zh-CN" altLang="en-US" sz="1600" dirty="0"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楼）</a:t>
                      </a:r>
                      <a:endParaRPr lang="zh-CN" altLang="en-US" sz="1600" dirty="0"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W</a:t>
                      </a: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区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anchor="ctr">
                    <a:gradFill>
                      <a:gsLst>
                        <a:gs pos="8000">
                          <a:srgbClr val="29B6F4">
                            <a:lumMod val="0"/>
                            <a:lumOff val="100000"/>
                          </a:srgbClr>
                        </a:gs>
                        <a:gs pos="0">
                          <a:srgbClr val="82D1F6"/>
                        </a:gs>
                        <a:gs pos="99000">
                          <a:srgbClr val="0089CD"/>
                        </a:gs>
                      </a:gsLst>
                      <a:lin ang="16200000" scaled="0"/>
                    </a:gradFill>
                  </a:tcPr>
                </a:tc>
              </a:tr>
              <a:tr h="472440"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羊</a:t>
                      </a:r>
                      <a:endParaRPr lang="zh-CN" altLang="en-US" sz="1600" dirty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6858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实验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6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+mn-ea"/>
                        </a:rPr>
                        <a:t>普通环境设施</a:t>
                      </a:r>
                      <a:endParaRPr lang="zh-CN" altLang="en-US" sz="16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dirty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——</a:t>
                      </a:r>
                      <a:endParaRPr lang="en-US" altLang="zh-CN" sz="2800" b="1" dirty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0" indent="0" algn="ctr" defTabSz="914400" rtl="0" fontAlgn="auto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b="1" dirty="0">
                          <a:solidFill>
                            <a:schemeClr val="tx1"/>
                          </a:solidFill>
                          <a:uFillTx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  <a:sym typeface="+mn-ea"/>
                        </a:rPr>
                        <a:t>——</a:t>
                      </a:r>
                      <a:endParaRPr lang="en-US" altLang="zh-CN" sz="2800" b="1" dirty="0">
                        <a:solidFill>
                          <a:schemeClr val="tx1"/>
                        </a:solidFill>
                        <a:uFillTx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cPr anchor="ctr">
                    <a:gradFill>
                      <a:gsLst>
                        <a:gs pos="8000">
                          <a:srgbClr val="29B6F4">
                            <a:lumMod val="0"/>
                            <a:lumOff val="100000"/>
                          </a:srgbClr>
                        </a:gs>
                        <a:gs pos="0">
                          <a:srgbClr val="82D1F6"/>
                        </a:gs>
                        <a:gs pos="99000">
                          <a:srgbClr val="0089CD"/>
                        </a:gs>
                      </a:gsLst>
                      <a:lin ang="16200000" scaled="0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39" b="7435"/>
          <a:stretch>
            <a:fillRect/>
          </a:stretch>
        </p:blipFill>
        <p:spPr>
          <a:xfrm>
            <a:off x="1201806" y="1791019"/>
            <a:ext cx="3057525" cy="199072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038777" y="1124179"/>
            <a:ext cx="3605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buFont typeface="Wingdings" panose="05000000000000000000" pitchFamily="2" charset="2"/>
              <a:buChar char="l"/>
              <a:defRPr b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后通气型</a:t>
            </a:r>
            <a:endParaRPr lang="zh-CN" altLang="en-US" dirty="0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3" t="2014"/>
          <a:stretch>
            <a:fillRect/>
          </a:stretch>
        </p:blipFill>
        <p:spPr>
          <a:xfrm>
            <a:off x="1201806" y="4260399"/>
            <a:ext cx="1939925" cy="13823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96519" y="180340"/>
            <a:ext cx="7805089" cy="6463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一、基本情况</a:t>
            </a:r>
            <a:r>
              <a:rPr lang="zh-CN" altLang="en-US" sz="36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——矩形笼</a:t>
            </a:r>
            <a:r>
              <a:rPr lang="zh-CN" altLang="en-US" sz="3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器具</a:t>
            </a:r>
            <a:endParaRPr lang="zh-CN" altLang="en-US" sz="3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7" t="24286" r="13809" b="3016"/>
          <a:stretch>
            <a:fillRect/>
          </a:stretch>
        </p:blipFill>
        <p:spPr>
          <a:xfrm>
            <a:off x="3369820" y="4298950"/>
            <a:ext cx="1972310" cy="1381125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627495" y="1124179"/>
            <a:ext cx="2885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上通气型</a:t>
            </a:r>
            <a:endParaRPr lang="en-US" altLang="zh-CN" b="1" dirty="0" smtClean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" t="3380" r="18402" b="23651"/>
          <a:stretch>
            <a:fillRect/>
          </a:stretch>
        </p:blipFill>
        <p:spPr>
          <a:xfrm>
            <a:off x="8971280" y="4305123"/>
            <a:ext cx="1896745" cy="135191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601" y="1758228"/>
            <a:ext cx="2900060" cy="19908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18821" r="13059" b="18694"/>
          <a:stretch>
            <a:fillRect/>
          </a:stretch>
        </p:blipFill>
        <p:spPr>
          <a:xfrm>
            <a:off x="6691601" y="4290879"/>
            <a:ext cx="2069465" cy="1351915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6698615" y="5849937"/>
            <a:ext cx="4169410" cy="365125"/>
          </a:xfrm>
        </p:spPr>
        <p:txBody>
          <a:bodyPr/>
          <a:lstStyle/>
          <a:p>
            <a:pPr algn="ctr"/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江宁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16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1600" b="1" dirty="0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 区</a:t>
            </a:r>
            <a:endParaRPr lang="zh-CN" altLang="en-US" sz="1600" b="1" dirty="0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8838" y="5847834"/>
            <a:ext cx="461585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江宁A</a:t>
            </a:r>
            <a:r>
              <a:rPr lang="en-US" altLang="zh-CN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zh-CN" altLang="en-US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F区、五台K/L/M/N区</a:t>
            </a:r>
            <a:r>
              <a:rPr lang="zh-CN" altLang="en-US" sz="1600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、常州</a:t>
            </a:r>
            <a:r>
              <a:rPr lang="en-US" altLang="zh-CN" sz="16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G/H/I</a:t>
            </a:r>
            <a:endParaRPr lang="zh-CN" altLang="en-US" sz="1600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DIAGRAM_VIRTUALLY_FRAME" val="{&quot;height&quot;:412.35,&quot;left&quot;:70.3,&quot;top&quot;:83.8,&quot;width&quot;:866.85}"/>
</p:tagLst>
</file>

<file path=ppt/tags/tag11.xml><?xml version="1.0" encoding="utf-8"?>
<p:tagLst xmlns:p="http://schemas.openxmlformats.org/presentationml/2006/main">
  <p:tag name="KSO_WM_DIAGRAM_VIRTUALLY_FRAME" val="{&quot;height&quot;:412.35,&quot;left&quot;:70.3,&quot;top&quot;:83.8,&quot;width&quot;:866.85}"/>
</p:tagLst>
</file>

<file path=ppt/tags/tag12.xml><?xml version="1.0" encoding="utf-8"?>
<p:tagLst xmlns:p="http://schemas.openxmlformats.org/presentationml/2006/main">
  <p:tag name="KSO_WM_DIAGRAM_VIRTUALLY_FRAME" val="{&quot;height&quot;:412.35,&quot;left&quot;:70.3,&quot;top&quot;:83.8,&quot;width&quot;:866.85}"/>
</p:tagLst>
</file>

<file path=ppt/tags/tag13.xml><?xml version="1.0" encoding="utf-8"?>
<p:tagLst xmlns:p="http://schemas.openxmlformats.org/presentationml/2006/main">
  <p:tag name="KSO_WM_DIAGRAM_VIRTUALLY_FRAME" val="{&quot;height&quot;:412.35,&quot;left&quot;:70.3,&quot;top&quot;:83.8,&quot;width&quot;:866.85}"/>
</p:tagLst>
</file>

<file path=ppt/tags/tag14.xml><?xml version="1.0" encoding="utf-8"?>
<p:tagLst xmlns:p="http://schemas.openxmlformats.org/presentationml/2006/main">
  <p:tag name="KSO_WM_DIAGRAM_VIRTUALLY_FRAME" val="{&quot;height&quot;:412.35,&quot;left&quot;:70.3,&quot;top&quot;:83.8,&quot;width&quot;:866.85}"/>
</p:tagLst>
</file>

<file path=ppt/tags/tag15.xml><?xml version="1.0" encoding="utf-8"?>
<p:tagLst xmlns:p="http://schemas.openxmlformats.org/presentationml/2006/main">
  <p:tag name="KSO_WM_DIAGRAM_VIRTUALLY_FRAME" val="{&quot;height&quot;:412.35,&quot;left&quot;:70.3,&quot;top&quot;:83.8,&quot;width&quot;:866.85}"/>
</p:tagLst>
</file>

<file path=ppt/tags/tag16.xml><?xml version="1.0" encoding="utf-8"?>
<p:tagLst xmlns:p="http://schemas.openxmlformats.org/presentationml/2006/main">
  <p:tag name="KSO_WM_DIAGRAM_VIRTUALLY_FRAME" val="{&quot;height&quot;:412.35,&quot;left&quot;:70.3,&quot;top&quot;:83.8,&quot;width&quot;:866.85}"/>
</p:tagLst>
</file>

<file path=ppt/tags/tag17.xml><?xml version="1.0" encoding="utf-8"?>
<p:tagLst xmlns:p="http://schemas.openxmlformats.org/presentationml/2006/main">
  <p:tag name="TABLE_ENDDRAG_ORIGIN_RECT" val="474*101"/>
  <p:tag name="TABLE_ENDDRAG_RECT" val="442*312*474*101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COMMONDATA" val="eyJoZGlkIjoiNTJjYTg1ZTRhZjRmOGUyYTM3OWY3Zjg2ZDIwNGJhMzYifQ=="/>
  <p:tag name="RESOURCE_RECORD_KEY" val="{&quot;13&quot;:[19951220]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TABLE_ENDDRAG_ORIGIN_RECT" val="872*319"/>
  <p:tag name="TABLE_ENDDRAG_RECT" val="66*103*872*319"/>
</p:tagLst>
</file>

<file path=ppt/tags/tag6.xml><?xml version="1.0" encoding="utf-8"?>
<p:tagLst xmlns:p="http://schemas.openxmlformats.org/presentationml/2006/main">
  <p:tag name="KSO_WM_DIAGRAM_VIRTUALLY_FRAME" val="{&quot;height&quot;:412.35,&quot;left&quot;:339.15,&quot;top&quot;:83.8,&quot;width&quot;:598}"/>
</p:tagLst>
</file>

<file path=ppt/tags/tag7.xml><?xml version="1.0" encoding="utf-8"?>
<p:tagLst xmlns:p="http://schemas.openxmlformats.org/presentationml/2006/main">
  <p:tag name="KSO_WM_DIAGRAM_VIRTUALLY_FRAME" val="{&quot;height&quot;:412.35,&quot;left&quot;:339.15,&quot;top&quot;:83.8,&quot;width&quot;:598}"/>
</p:tagLst>
</file>

<file path=ppt/tags/tag8.xml><?xml version="1.0" encoding="utf-8"?>
<p:tagLst xmlns:p="http://schemas.openxmlformats.org/presentationml/2006/main">
  <p:tag name="KSO_WM_DIAGRAM_VIRTUALLY_FRAME" val="{&quot;height&quot;:412.35,&quot;left&quot;:339.15,&quot;top&quot;:83.8,&quot;width&quot;:598}"/>
</p:tagLst>
</file>

<file path=ppt/tags/tag9.xml><?xml version="1.0" encoding="utf-8"?>
<p:tagLst xmlns:p="http://schemas.openxmlformats.org/presentationml/2006/main">
  <p:tag name="KSO_WM_DIAGRAM_VIRTUALLY_FRAME" val="{&quot;height&quot;:412.35,&quot;left&quot;:339.15,&quot;top&quot;:83.8,&quot;width&quot;:598}"/>
</p:tagLst>
</file>

<file path=ppt/theme/theme1.xml><?xml version="1.0" encoding="utf-8"?>
<a:theme xmlns:a="http://schemas.openxmlformats.org/drawingml/2006/main" name="Office Theme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4361</Words>
  <Application>WPS 演示</Application>
  <PresentationFormat>宽屏</PresentationFormat>
  <Paragraphs>848</Paragraphs>
  <Slides>33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56" baseType="lpstr">
      <vt:lpstr>Arial</vt:lpstr>
      <vt:lpstr>宋体</vt:lpstr>
      <vt:lpstr>Wingdings</vt:lpstr>
      <vt:lpstr>Times New Roman</vt:lpstr>
      <vt:lpstr>微软雅黑</vt:lpstr>
      <vt:lpstr>楷体</vt:lpstr>
      <vt:lpstr>Calibri</vt:lpstr>
      <vt:lpstr>Wingdings</vt:lpstr>
      <vt:lpstr>Arial Unicode MS</vt:lpstr>
      <vt:lpstr>等线 Light</vt:lpstr>
      <vt:lpstr>Calibri Light</vt:lpstr>
      <vt:lpstr>等线</vt:lpstr>
      <vt:lpstr>华文行楷</vt:lpstr>
      <vt:lpstr>华文仿宋</vt:lpstr>
      <vt:lpstr>Calibri</vt:lpstr>
      <vt:lpstr>华文楷体</vt:lpstr>
      <vt:lpstr>Times New Roman</vt:lpstr>
      <vt:lpstr>Wingdings</vt:lpstr>
      <vt:lpstr>Wingdings 2</vt:lpstr>
      <vt:lpstr>hakuyoxingshu7000</vt:lpstr>
      <vt:lpstr>hakuyoxingshu7000</vt:lpstr>
      <vt:lpstr>Segoe Print</vt:lpstr>
      <vt:lpstr>Office Theme</vt:lpstr>
      <vt:lpstr>PowerPoint 演示文稿</vt:lpstr>
      <vt:lpstr>一、基本情况——动物中心主要业务</vt:lpstr>
      <vt:lpstr>PowerPoint 演示文稿</vt:lpstr>
      <vt:lpstr>PowerPoint 演示文稿</vt:lpstr>
      <vt:lpstr>PowerPoint 演示文稿</vt:lpstr>
      <vt:lpstr>PowerPoint 演示文稿</vt:lpstr>
      <vt:lpstr>一、基本情况——饲养部介绍</vt:lpstr>
      <vt:lpstr>一、基本情况——实验分区</vt:lpstr>
      <vt:lpstr>PowerPoint 演示文稿</vt:lpstr>
      <vt:lpstr>PowerPoint 演示文稿</vt:lpstr>
      <vt:lpstr>二、开展动物实验的流程</vt:lpstr>
      <vt:lpstr>二、开展动物实验流程——➊ 实验计划《IACUC审批》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三、动物房开放时间</vt:lpstr>
      <vt:lpstr>四、《实验人员违规处理办法》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五、饲养费用结算</vt:lpstr>
      <vt:lpstr>六、发票审核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Mi 阳阳 Ni</cp:lastModifiedBy>
  <cp:revision>209</cp:revision>
  <dcterms:created xsi:type="dcterms:W3CDTF">2023-10-31T08:20:00Z</dcterms:created>
  <dcterms:modified xsi:type="dcterms:W3CDTF">2026-04-16T08:27:11Z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CDBCDD664C984DEAAD317AC776651390_13</vt:lpwstr>
  </property>
  <property fmtid="{D5CDD505-2E9C-101B-9397-08002B2CF9AE}" pid="3" name="KSOProductBuildVer">
    <vt:lpwstr>2052-12.1.0.25225</vt:lpwstr>
  </property>
</Properties>
</file>