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7"/>
  </p:notesMasterIdLst>
  <p:sldIdLst>
    <p:sldId id="546" r:id="rId4"/>
    <p:sldId id="1345" r:id="rId5"/>
    <p:sldId id="1347" r:id="rId6"/>
    <p:sldId id="1346" r:id="rId8"/>
    <p:sldId id="1348" r:id="rId9"/>
    <p:sldId id="1349" r:id="rId10"/>
    <p:sldId id="1644" r:id="rId11"/>
    <p:sldId id="1716" r:id="rId12"/>
    <p:sldId id="1717" r:id="rId13"/>
    <p:sldId id="1350" r:id="rId14"/>
    <p:sldId id="1351" r:id="rId15"/>
    <p:sldId id="1352" r:id="rId16"/>
    <p:sldId id="1353" r:id="rId17"/>
    <p:sldId id="1354" r:id="rId18"/>
    <p:sldId id="1355" r:id="rId19"/>
    <p:sldId id="1356" r:id="rId20"/>
    <p:sldId id="1357" r:id="rId21"/>
    <p:sldId id="1358" r:id="rId22"/>
    <p:sldId id="1359" r:id="rId23"/>
    <p:sldId id="1360" r:id="rId24"/>
    <p:sldId id="1361" r:id="rId25"/>
    <p:sldId id="1362" r:id="rId26"/>
    <p:sldId id="1363" r:id="rId27"/>
    <p:sldId id="1364" r:id="rId28"/>
    <p:sldId id="1365" r:id="rId29"/>
    <p:sldId id="1552" r:id="rId30"/>
    <p:sldId id="1789" r:id="rId31"/>
    <p:sldId id="1366" r:id="rId32"/>
    <p:sldId id="1367" r:id="rId33"/>
    <p:sldId id="1369" r:id="rId34"/>
    <p:sldId id="1370" r:id="rId35"/>
    <p:sldId id="1371" r:id="rId36"/>
    <p:sldId id="1372" r:id="rId37"/>
    <p:sldId id="1373" r:id="rId38"/>
    <p:sldId id="1374" r:id="rId39"/>
    <p:sldId id="1375" r:id="rId40"/>
    <p:sldId id="1376" r:id="rId41"/>
    <p:sldId id="1377" r:id="rId42"/>
    <p:sldId id="1381" r:id="rId43"/>
    <p:sldId id="1382" r:id="rId44"/>
    <p:sldId id="1384" r:id="rId45"/>
    <p:sldId id="1385" r:id="rId46"/>
    <p:sldId id="1605" r:id="rId47"/>
    <p:sldId id="1386" r:id="rId48"/>
    <p:sldId id="1387" r:id="rId49"/>
    <p:sldId id="1388" r:id="rId50"/>
    <p:sldId id="1389" r:id="rId51"/>
    <p:sldId id="1390" r:id="rId52"/>
    <p:sldId id="1391" r:id="rId53"/>
    <p:sldId id="1392" r:id="rId54"/>
    <p:sldId id="1558" r:id="rId55"/>
    <p:sldId id="1395" r:id="rId56"/>
    <p:sldId id="1396" r:id="rId57"/>
    <p:sldId id="1397" r:id="rId58"/>
    <p:sldId id="1398" r:id="rId59"/>
    <p:sldId id="1399" r:id="rId60"/>
    <p:sldId id="1400" r:id="rId61"/>
    <p:sldId id="1401" r:id="rId62"/>
    <p:sldId id="1402" r:id="rId63"/>
    <p:sldId id="1403" r:id="rId64"/>
    <p:sldId id="1404" r:id="rId65"/>
    <p:sldId id="1405" r:id="rId66"/>
    <p:sldId id="1406" r:id="rId67"/>
    <p:sldId id="1407" r:id="rId68"/>
    <p:sldId id="1408" r:id="rId69"/>
    <p:sldId id="1409" r:id="rId70"/>
    <p:sldId id="1410" r:id="rId71"/>
    <p:sldId id="1790" r:id="rId72"/>
    <p:sldId id="1791" r:id="rId73"/>
    <p:sldId id="1792" r:id="rId74"/>
    <p:sldId id="1794" r:id="rId75"/>
    <p:sldId id="1795" r:id="rId76"/>
    <p:sldId id="1432" r:id="rId77"/>
    <p:sldId id="1433" r:id="rId78"/>
    <p:sldId id="1434" r:id="rId79"/>
    <p:sldId id="1435" r:id="rId80"/>
    <p:sldId id="1796" r:id="rId81"/>
    <p:sldId id="1436" r:id="rId82"/>
    <p:sldId id="1437" r:id="rId83"/>
    <p:sldId id="1438" r:id="rId84"/>
    <p:sldId id="1715" r:id="rId85"/>
    <p:sldId id="764" r:id="rId86"/>
    <p:sldId id="1554" r:id="rId87"/>
  </p:sldIdLst>
  <p:sldSz cx="12192000" cy="6858000"/>
  <p:notesSz cx="6858000" cy="9144000"/>
  <p:custDataLst>
    <p:tags r:id="rId92"/>
  </p:custDataLst>
  <p:defaultTextStyle>
    <a:defPPr>
      <a:defRPr lang="zh-CN"/>
    </a:defPPr>
    <a:lvl1pPr algn="l" rtl="0" eaLnBrk="0" fontAlgn="base" hangingPunct="0">
      <a:spcBef>
        <a:spcPct val="0"/>
      </a:spcBef>
      <a:spcAft>
        <a:spcPct val="0"/>
      </a:spcAft>
      <a:defRPr kern="1200">
        <a:solidFill>
          <a:schemeClr val="tx1"/>
        </a:solidFill>
        <a:latin typeface="Franklin Gothic Book" panose="020B05030201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Franklin Gothic Book" panose="020B05030201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Franklin Gothic Book" panose="020B05030201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Franklin Gothic Book" panose="020B05030201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Franklin Gothic Book" panose="020B05030201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va" initials="a" lastIdx="1" clrIdx="0"/>
  <p:cmAuthor id="1" name="su ming" initials="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A9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4" d="100"/>
          <a:sy n="114" d="100"/>
        </p:scale>
        <p:origin x="36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2" Type="http://schemas.openxmlformats.org/officeDocument/2006/relationships/tags" Target="tags/tag204.xml"/><Relationship Id="rId91" Type="http://schemas.openxmlformats.org/officeDocument/2006/relationships/commentAuthors" Target="commentAuthors.xml"/><Relationship Id="rId90" Type="http://schemas.openxmlformats.org/officeDocument/2006/relationships/tableStyles" Target="tableStyles.xml"/><Relationship Id="rId9" Type="http://schemas.openxmlformats.org/officeDocument/2006/relationships/slide" Target="slides/slide5.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notesMaster" Target="notesMasters/notesMaster1.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5" Type="http://schemas.openxmlformats.org/officeDocument/2006/relationships/image" Target="../media/image25.wmf"/><Relationship Id="rId4" Type="http://schemas.openxmlformats.org/officeDocument/2006/relationships/image" Target="../media/image24.wmf"/><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13873BC3-AF40-4E5B-85D0-EE07DBCFB11F}"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二级</a:t>
            </a:r>
            <a:endParaRPr lang="zh-CN" altLang="en-US" noProof="0"/>
          </a:p>
          <a:p>
            <a:pPr lvl="2"/>
            <a:r>
              <a:rPr lang="zh-CN" altLang="en-US" noProof="0"/>
              <a:t>三级</a:t>
            </a:r>
            <a:endParaRPr lang="zh-CN" altLang="en-US" noProof="0"/>
          </a:p>
          <a:p>
            <a:pPr lvl="3"/>
            <a:r>
              <a:rPr lang="zh-CN" altLang="en-US" noProof="0"/>
              <a:t>四级</a:t>
            </a:r>
            <a:endParaRPr lang="zh-CN" altLang="en-US" noProof="0"/>
          </a:p>
          <a:p>
            <a:pPr lvl="4"/>
            <a:r>
              <a:rPr lang="zh-CN" altLang="en-US" noProof="0"/>
              <a:t>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1949D631-6748-46B8-9269-70DC59C3015A}" type="slidenum">
              <a:rPr lang="zh-CN" altLang="en-US"/>
            </a:fld>
            <a:endParaRPr lang="zh-CN"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等线" panose="02010600030101010101" charset="-122"/>
      </a:defRPr>
    </a:lvl1pPr>
    <a:lvl2pPr marL="457200" algn="l" rtl="0" eaLnBrk="0" fontAlgn="base" hangingPunct="0">
      <a:spcBef>
        <a:spcPct val="30000"/>
      </a:spcBef>
      <a:spcAft>
        <a:spcPct val="0"/>
      </a:spcAft>
      <a:defRPr sz="1200" kern="1200">
        <a:solidFill>
          <a:schemeClr val="tx1"/>
        </a:solidFill>
        <a:latin typeface="+mn-lt"/>
        <a:ea typeface="+mn-ea"/>
        <a:cs typeface="等线" panose="02010600030101010101" charset="-122"/>
      </a:defRPr>
    </a:lvl2pPr>
    <a:lvl3pPr marL="914400" algn="l" rtl="0" eaLnBrk="0" fontAlgn="base" hangingPunct="0">
      <a:spcBef>
        <a:spcPct val="30000"/>
      </a:spcBef>
      <a:spcAft>
        <a:spcPct val="0"/>
      </a:spcAft>
      <a:defRPr sz="1200" kern="1200">
        <a:solidFill>
          <a:schemeClr val="tx1"/>
        </a:solidFill>
        <a:latin typeface="+mn-lt"/>
        <a:ea typeface="+mn-ea"/>
        <a:cs typeface="等线" panose="02010600030101010101" charset="-122"/>
      </a:defRPr>
    </a:lvl3pPr>
    <a:lvl4pPr marL="1371600" algn="l" rtl="0" eaLnBrk="0" fontAlgn="base" hangingPunct="0">
      <a:spcBef>
        <a:spcPct val="30000"/>
      </a:spcBef>
      <a:spcAft>
        <a:spcPct val="0"/>
      </a:spcAft>
      <a:defRPr sz="1200" kern="1200">
        <a:solidFill>
          <a:schemeClr val="tx1"/>
        </a:solidFill>
        <a:latin typeface="+mn-lt"/>
        <a:ea typeface="+mn-ea"/>
        <a:cs typeface="等线" panose="02010600030101010101" charset="-122"/>
      </a:defRPr>
    </a:lvl4pPr>
    <a:lvl5pPr marL="1828800" algn="l" rtl="0" eaLnBrk="0" fontAlgn="base" hangingPunct="0">
      <a:spcBef>
        <a:spcPct val="30000"/>
      </a:spcBef>
      <a:spcAft>
        <a:spcPct val="0"/>
      </a:spcAft>
      <a:defRPr sz="1200" kern="1200">
        <a:solidFill>
          <a:schemeClr val="tx1"/>
        </a:solidFill>
        <a:latin typeface="+mn-lt"/>
        <a:ea typeface="+mn-ea"/>
        <a:cs typeface="等线" panose="0201060003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22530"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22531"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en-US" altLang="zh-CN" sz="1200" dirty="0"/>
            </a:fld>
            <a:endParaRPr lang="en-US" altLang="zh-CN" sz="1200" dirty="0"/>
          </a:p>
        </p:txBody>
      </p:sp>
      <p:sp>
        <p:nvSpPr>
          <p:cNvPr id="98306" name="Rectangle 2"/>
          <p:cNvSpPr>
            <a:spLocks noGrp="1" noRot="1" noChangeAspect="1" noTextEdit="1"/>
          </p:cNvSpPr>
          <p:nvPr>
            <p:ph type="sldImg"/>
          </p:nvPr>
        </p:nvSpPr>
        <p:spPr>
          <a:xfrm>
            <a:off x="685800" y="1143000"/>
            <a:ext cx="5486400" cy="3086100"/>
          </a:xfrm>
          <a:ln>
            <a:solidFill>
              <a:srgbClr val="000000"/>
            </a:solidFill>
            <a:miter/>
          </a:ln>
        </p:spPr>
      </p:sp>
      <p:sp>
        <p:nvSpPr>
          <p:cNvPr id="98307" name="Rectangle 3"/>
          <p:cNvSpPr>
            <a:spLocks noGrp="1"/>
          </p:cNvSpPr>
          <p:nvPr>
            <p:ph type="body"/>
          </p:nvPr>
        </p:nvSpPr>
        <p:spPr>
          <a:noFill/>
          <a:ln>
            <a:noFill/>
          </a:ln>
        </p:spPr>
        <p:txBody>
          <a:bodyPr wrap="square" lIns="91440" tIns="45720" rIns="91440" bIns="45720" anchor="t"/>
          <a:lstStyle/>
          <a:p>
            <a:pPr lvl="0" eaLnBrk="1" hangingPunct="1">
              <a:spcBef>
                <a:spcPct val="0"/>
              </a:spcBef>
            </a:pPr>
            <a:r>
              <a:rPr lang="zh-CN" altLang="en-US" dirty="0"/>
              <a:t>照片。</a:t>
            </a: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86018"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6019"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96258"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96259"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en-US" altLang="zh-CN" sz="1200" dirty="0"/>
            </a:fld>
            <a:endParaRPr lang="en-US" altLang="zh-CN"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R26 CRE-ERT2</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9458"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9459"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en-US" altLang="zh-CN" sz="1200" dirty="0"/>
            </a:fld>
            <a:endParaRPr lang="en-US" altLang="zh-CN" sz="1200" dirty="0"/>
          </a:p>
        </p:txBody>
      </p:sp>
      <p:sp>
        <p:nvSpPr>
          <p:cNvPr id="58370" name="Rectangle 2"/>
          <p:cNvSpPr>
            <a:spLocks noGrp="1" noRot="1" noChangeAspect="1" noTextEdit="1"/>
          </p:cNvSpPr>
          <p:nvPr>
            <p:ph type="sldImg"/>
          </p:nvPr>
        </p:nvSpPr>
        <p:spPr>
          <a:xfrm>
            <a:off x="685800" y="1143000"/>
            <a:ext cx="5486400" cy="3086100"/>
          </a:xfrm>
          <a:ln>
            <a:solidFill>
              <a:srgbClr val="000000"/>
            </a:solidFill>
            <a:miter/>
          </a:ln>
        </p:spPr>
      </p:sp>
      <p:sp>
        <p:nvSpPr>
          <p:cNvPr id="58371" name="Rectangle 3"/>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56322"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r>
              <a:rPr lang="zh-CN" altLang="en-US" b="1" dirty="0">
                <a:solidFill>
                  <a:srgbClr val="FF0000"/>
                </a:solidFill>
              </a:rPr>
              <a:t>说明： </a:t>
            </a:r>
            <a:r>
              <a:rPr lang="en-US" altLang="zh-CN" b="1" dirty="0">
                <a:solidFill>
                  <a:srgbClr val="FF0000"/>
                </a:solidFill>
              </a:rPr>
              <a:t>OB</a:t>
            </a:r>
            <a:r>
              <a:rPr lang="zh-CN" altLang="en-US" b="1" dirty="0">
                <a:solidFill>
                  <a:srgbClr val="FF0000"/>
                </a:solidFill>
              </a:rPr>
              <a:t>，</a:t>
            </a:r>
            <a:r>
              <a:rPr lang="en-US" altLang="zh-CN" b="1" dirty="0">
                <a:solidFill>
                  <a:srgbClr val="FF0000"/>
                </a:solidFill>
              </a:rPr>
              <a:t>DB</a:t>
            </a:r>
            <a:r>
              <a:rPr lang="zh-CN" altLang="en-US" b="1" dirty="0">
                <a:solidFill>
                  <a:srgbClr val="FF0000"/>
                </a:solidFill>
              </a:rPr>
              <a:t>都是通过杂合子互配的方式繁育（纯合子不育），后代出现纯合子的几率理论为</a:t>
            </a:r>
            <a:r>
              <a:rPr lang="en-US" altLang="zh-CN" b="1" dirty="0">
                <a:solidFill>
                  <a:srgbClr val="FF0000"/>
                </a:solidFill>
              </a:rPr>
              <a:t>1/4,</a:t>
            </a:r>
            <a:r>
              <a:rPr lang="zh-CN" altLang="en-US" b="1" dirty="0">
                <a:solidFill>
                  <a:srgbClr val="FF0000"/>
                </a:solidFill>
              </a:rPr>
              <a:t>而实际用于代谢研究时，大部分都用雄鼠做实验，则实际获得可用于实验的鼠的几率为</a:t>
            </a:r>
            <a:r>
              <a:rPr lang="en-US" altLang="zh-CN" b="1" dirty="0">
                <a:solidFill>
                  <a:srgbClr val="FF0000"/>
                </a:solidFill>
              </a:rPr>
              <a:t>1/8.</a:t>
            </a:r>
            <a:endParaRPr lang="en-US" altLang="zh-CN" b="1" dirty="0">
              <a:solidFill>
                <a:srgbClr val="FF0000"/>
              </a:solidFill>
            </a:endParaRPr>
          </a:p>
          <a:p>
            <a:pPr lvl="0" eaLnBrk="1" hangingPunct="1">
              <a:spcBef>
                <a:spcPct val="0"/>
              </a:spcBef>
            </a:pPr>
            <a:r>
              <a:rPr lang="en-US" altLang="zh-CN" b="1" dirty="0">
                <a:solidFill>
                  <a:srgbClr val="FF0000"/>
                </a:solidFill>
              </a:rPr>
              <a:t>Nu/Nu </a:t>
            </a:r>
            <a:r>
              <a:rPr lang="zh-CN" altLang="en-US" b="1" dirty="0">
                <a:solidFill>
                  <a:srgbClr val="FF0000"/>
                </a:solidFill>
              </a:rPr>
              <a:t>用雄性纯合子配雌性杂合子，获得纯合子的几率为</a:t>
            </a:r>
            <a:r>
              <a:rPr lang="en-US" altLang="zh-CN" b="1" dirty="0">
                <a:solidFill>
                  <a:srgbClr val="FF0000"/>
                </a:solidFill>
              </a:rPr>
              <a:t>1/2.</a:t>
            </a:r>
            <a:endParaRPr lang="zh-CN" altLang="en-US" b="1" dirty="0">
              <a:solidFill>
                <a:srgbClr val="FF0000"/>
              </a:solidFill>
            </a:endParaRPr>
          </a:p>
        </p:txBody>
      </p:sp>
      <p:sp>
        <p:nvSpPr>
          <p:cNvPr id="56323"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en-US" altLang="zh-CN" sz="1200" dirty="0"/>
            </a:fld>
            <a:endParaRPr lang="en-US" alt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7782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77827"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en-US" altLang="zh-CN" sz="1200" dirty="0"/>
            </a:fld>
            <a:endParaRPr lang="en-US" altLang="zh-CN"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80898"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en-US" altLang="zh-CN" dirty="0"/>
          </a:p>
          <a:p>
            <a:pPr lvl="0" eaLnBrk="1" hangingPunct="1">
              <a:spcBef>
                <a:spcPct val="0"/>
              </a:spcBef>
            </a:pPr>
            <a:endParaRPr lang="zh-CN" altLang="en-US" dirty="0"/>
          </a:p>
        </p:txBody>
      </p:sp>
      <p:sp>
        <p:nvSpPr>
          <p:cNvPr id="80899"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en-US" altLang="zh-CN" sz="1200" dirty="0"/>
            </a:fld>
            <a:endParaRPr lang="en-US" altLang="zh-CN"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83970"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83971"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en-US" altLang="zh-CN" sz="1200" dirty="0"/>
            </a:fld>
            <a:endParaRPr lang="en-US" altLang="zh-CN"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en-US" altLang="zh-CN" sz="1200" dirty="0"/>
            </a:fld>
            <a:endParaRPr lang="en-US" altLang="zh-CN" sz="1200" dirty="0"/>
          </a:p>
        </p:txBody>
      </p:sp>
      <p:sp>
        <p:nvSpPr>
          <p:cNvPr id="73730" name="Rectangle 2"/>
          <p:cNvSpPr>
            <a:spLocks noGrp="1" noRot="1" noChangeAspect="1" noTextEdit="1"/>
          </p:cNvSpPr>
          <p:nvPr>
            <p:ph type="sldImg"/>
          </p:nvPr>
        </p:nvSpPr>
        <p:spPr>
          <a:xfrm>
            <a:off x="685800" y="1143000"/>
            <a:ext cx="5486400" cy="3086100"/>
          </a:xfrm>
          <a:ln>
            <a:solidFill>
              <a:srgbClr val="000000"/>
            </a:solidFill>
            <a:miter/>
          </a:ln>
        </p:spPr>
      </p:sp>
      <p:sp>
        <p:nvSpPr>
          <p:cNvPr id="73731" name="Rectangle 3"/>
          <p:cNvSpPr>
            <a:spLocks noGrp="1"/>
          </p:cNvSpPr>
          <p:nvPr>
            <p:ph type="body"/>
          </p:nvPr>
        </p:nvSpPr>
        <p:spPr>
          <a:noFill/>
          <a:ln>
            <a:noFill/>
          </a:ln>
        </p:spPr>
        <p:txBody>
          <a:bodyPr wrap="square" lIns="91440" tIns="45720" rIns="91440" bIns="45720" anchor="t"/>
          <a:lstStyle/>
          <a:p>
            <a:pPr lvl="0" eaLnBrk="1" hangingPunct="1">
              <a:spcBef>
                <a:spcPct val="0"/>
              </a:spcBef>
            </a:pPr>
            <a:r>
              <a:rPr lang="zh-CN" altLang="en-US" dirty="0"/>
              <a:t>照片。</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75778"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75779"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en-US" altLang="zh-CN" sz="1200" dirty="0"/>
            </a:fld>
            <a:endParaRPr lang="en-US" alt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image" Target="../media/image3.png"/><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Rectangle 19"/>
          <p:cNvSpPr>
            <a:spLocks noGrp="1" noChangeArrowheads="1"/>
          </p:cNvSpPr>
          <p:nvPr>
            <p:ph type="sldNum" sz="quarter" idx="10"/>
          </p:nvPr>
        </p:nvSpPr>
        <p:spPr/>
        <p:txBody>
          <a:bodyPr/>
          <a:lstStyle>
            <a:lvl1pPr>
              <a:defRPr/>
            </a:lvl1pPr>
          </a:lstStyle>
          <a:p>
            <a:pPr>
              <a:defRPr/>
            </a:pPr>
            <a:fld id="{2383E115-5133-4D16-8738-9242D17B2F77}" type="slidenum">
              <a:rPr lang="zh-CN" altLang="en-US"/>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9"/>
          <p:cNvSpPr>
            <a:spLocks noGrp="1" noChangeArrowheads="1"/>
          </p:cNvSpPr>
          <p:nvPr>
            <p:ph type="sldNum" sz="quarter" idx="10"/>
          </p:nvPr>
        </p:nvSpPr>
        <p:spPr/>
        <p:txBody>
          <a:bodyPr/>
          <a:lstStyle>
            <a:lvl1pPr>
              <a:defRPr/>
            </a:lvl1pPr>
          </a:lstStyle>
          <a:p>
            <a:pPr>
              <a:defRPr/>
            </a:pPr>
            <a:fld id="{F05F6F11-0ACD-4FC5-98A5-64756CD61AC6}" type="slidenum">
              <a:rPr lang="zh-CN" altLang="en-US"/>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44000" y="1"/>
            <a:ext cx="3048000" cy="612616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0" y="1"/>
            <a:ext cx="8940800" cy="61261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9"/>
          <p:cNvSpPr>
            <a:spLocks noGrp="1" noChangeArrowheads="1"/>
          </p:cNvSpPr>
          <p:nvPr>
            <p:ph type="sldNum" sz="quarter" idx="10"/>
          </p:nvPr>
        </p:nvSpPr>
        <p:spPr/>
        <p:txBody>
          <a:bodyPr/>
          <a:lstStyle>
            <a:lvl1pPr>
              <a:defRPr/>
            </a:lvl1pPr>
          </a:lstStyle>
          <a:p>
            <a:pPr>
              <a:defRPr/>
            </a:pPr>
            <a:fld id="{B871F314-8C11-4885-B33D-7783B0FF4006}" type="slidenum">
              <a:rPr lang="zh-CN" altLang="en-US"/>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tretch>
            <a:fillRect/>
          </a:stretch>
        </p:blipFill>
        <p:spPr>
          <a:xfrm>
            <a:off x="0" y="6177281"/>
            <a:ext cx="12192000" cy="1165911"/>
          </a:xfrm>
          <a:prstGeom prst="rect">
            <a:avLst/>
          </a:prstGeom>
        </p:spPr>
      </p:pic>
      <p:pic>
        <p:nvPicPr>
          <p:cNvPr id="6" name="图片 5"/>
          <p:cNvPicPr>
            <a:picLocks noChangeAspect="1"/>
          </p:cNvPicPr>
          <p:nvPr userDrawn="1">
            <p:custDataLst>
              <p:tags r:id="rId4"/>
            </p:custDataLst>
          </p:nvPr>
        </p:nvPicPr>
        <p:blipFill>
          <a:blip r:embed="rId5"/>
          <a:stretch>
            <a:fillRect/>
          </a:stretch>
        </p:blipFill>
        <p:spPr>
          <a:xfrm>
            <a:off x="0" y="35560"/>
            <a:ext cx="12192000" cy="2046605"/>
          </a:xfrm>
          <a:prstGeom prst="rect">
            <a:avLst/>
          </a:prstGeom>
        </p:spPr>
      </p:pic>
      <p:sp>
        <p:nvSpPr>
          <p:cNvPr id="2" name="标题 1"/>
          <p:cNvSpPr>
            <a:spLocks noGrp="1"/>
          </p:cNvSpPr>
          <p:nvPr>
            <p:ph type="title" hasCustomPrompt="1"/>
            <p:custDataLst>
              <p:tags r:id="rId6"/>
            </p:custDataLst>
          </p:nvPr>
        </p:nvSpPr>
        <p:spPr>
          <a:xfrm>
            <a:off x="3125639" y="2588856"/>
            <a:ext cx="5940723" cy="1002476"/>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4050" b="1" i="0" u="none" strike="noStrike" kern="1200" cap="none" spc="600" normalizeH="0" baseline="0" noProof="1" dirty="0">
                <a:solidFill>
                  <a:schemeClr val="accent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7"/>
            </p:custDataLst>
          </p:nvPr>
        </p:nvSpPr>
        <p:spPr>
          <a:xfrm>
            <a:off x="879743" y="6389433"/>
            <a:ext cx="2700000" cy="2376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6000" y="6389433"/>
            <a:ext cx="3960000" cy="237600"/>
          </a:xfrm>
        </p:spPr>
        <p:txBody>
          <a:bodyPr/>
          <a:lstStyle/>
          <a:p>
            <a:endParaRPr lang="zh-CN" altLang="en-US"/>
          </a:p>
        </p:txBody>
      </p:sp>
      <p:sp>
        <p:nvSpPr>
          <p:cNvPr id="5" name="灯片编号占位符 4"/>
          <p:cNvSpPr>
            <a:spLocks noGrp="1"/>
          </p:cNvSpPr>
          <p:nvPr>
            <p:ph type="sldNum" sz="quarter" idx="12"/>
            <p:custDataLst>
              <p:tags r:id="rId9"/>
            </p:custDataLst>
          </p:nvPr>
        </p:nvSpPr>
        <p:spPr>
          <a:xfrm>
            <a:off x="8610600" y="6389433"/>
            <a:ext cx="2700000" cy="237600"/>
          </a:xfrm>
        </p:spPr>
        <p:txBody>
          <a:bodyPr/>
          <a:lstStyle/>
          <a:p>
            <a:fld id="{49AE70B2-8BF9-45C0-BB95-33D1B9D3A854}" type="slidenum">
              <a:rPr lang="zh-CN" altLang="en-US" smtClean="0"/>
            </a:fld>
            <a:endParaRPr lang="zh-CN" altLang="en-US"/>
          </a:p>
        </p:txBody>
      </p:sp>
      <p:pic>
        <p:nvPicPr>
          <p:cNvPr id="9" name="图片 8"/>
          <p:cNvPicPr>
            <a:picLocks noChangeAspect="1"/>
          </p:cNvPicPr>
          <p:nvPr userDrawn="1">
            <p:custDataLst>
              <p:tags r:id="rId10"/>
            </p:custDataLst>
          </p:nvPr>
        </p:nvPicPr>
        <p:blipFill rotWithShape="1">
          <a:blip r:embed="rId11"/>
          <a:srcRect/>
          <a:stretch>
            <a:fillRect/>
          </a:stretch>
        </p:blipFill>
        <p:spPr>
          <a:xfrm>
            <a:off x="0" y="-3"/>
            <a:ext cx="12192000" cy="1704978"/>
          </a:xfrm>
          <a:prstGeom prst="rect">
            <a:avLst/>
          </a:prstGeom>
        </p:spPr>
      </p:pic>
      <p:sp>
        <p:nvSpPr>
          <p:cNvPr id="13" name="文本占位符 12"/>
          <p:cNvSpPr>
            <a:spLocks noGrp="1"/>
          </p:cNvSpPr>
          <p:nvPr>
            <p:ph type="body" sz="quarter" idx="13" hasCustomPrompt="1"/>
            <p:custDataLst>
              <p:tags r:id="rId12"/>
            </p:custDataLst>
          </p:nvPr>
        </p:nvSpPr>
        <p:spPr>
          <a:xfrm>
            <a:off x="4632701" y="4478548"/>
            <a:ext cx="1302101" cy="363964"/>
          </a:xfrm>
          <a:solidFill>
            <a:schemeClr val="accent1"/>
          </a:solidFill>
        </p:spPr>
        <p:txBody>
          <a:bodyPr/>
          <a:lstStyle>
            <a:lvl1pPr marL="0" indent="0" algn="r">
              <a:buNone/>
              <a:defRPr>
                <a:solidFill>
                  <a:schemeClr val="bg1"/>
                </a:solidFill>
              </a:defRPr>
            </a:lvl1pPr>
            <a:lvl2pPr marL="257175" indent="0">
              <a:buNone/>
              <a:defRPr/>
            </a:lvl2pPr>
            <a:lvl3pPr marL="514350" indent="0">
              <a:buNone/>
              <a:defRPr/>
            </a:lvl3pPr>
            <a:lvl4pPr marL="771525" indent="0">
              <a:buNone/>
              <a:defRPr/>
            </a:lvl4pPr>
            <a:lvl5pPr marL="1028700" indent="0">
              <a:buNone/>
              <a:defRPr/>
            </a:lvl5pPr>
          </a:lstStyle>
          <a:p>
            <a:pPr lvl="0"/>
            <a:r>
              <a:rPr lang="zh-CN" altLang="en-US" dirty="0"/>
              <a:t>编辑文本</a:t>
            </a:r>
            <a:endParaRPr lang="zh-CN" altLang="en-US" dirty="0"/>
          </a:p>
        </p:txBody>
      </p:sp>
      <p:sp>
        <p:nvSpPr>
          <p:cNvPr id="15" name="文本占位符 14"/>
          <p:cNvSpPr>
            <a:spLocks noGrp="1"/>
          </p:cNvSpPr>
          <p:nvPr>
            <p:ph type="body" sz="quarter" idx="14" hasCustomPrompt="1"/>
            <p:custDataLst>
              <p:tags r:id="rId13"/>
            </p:custDataLst>
          </p:nvPr>
        </p:nvSpPr>
        <p:spPr>
          <a:xfrm>
            <a:off x="6257197" y="4478548"/>
            <a:ext cx="1302103" cy="363964"/>
          </a:xfrm>
          <a:ln>
            <a:solidFill>
              <a:schemeClr val="accent1"/>
            </a:solidFill>
          </a:ln>
        </p:spPr>
        <p:txBody>
          <a:bodyPr/>
          <a:lstStyle>
            <a:lvl1pPr marL="0" indent="0">
              <a:buNone/>
              <a:defRPr>
                <a:solidFill>
                  <a:schemeClr val="accent1"/>
                </a:solidFill>
              </a:defRPr>
            </a:lvl1pPr>
            <a:lvl2pPr marL="257175" indent="0">
              <a:buNone/>
              <a:defRPr/>
            </a:lvl2pPr>
            <a:lvl3pPr marL="514350" indent="0">
              <a:buNone/>
              <a:defRPr/>
            </a:lvl3pPr>
            <a:lvl4pPr marL="771525" indent="0">
              <a:buNone/>
              <a:defRPr/>
            </a:lvl4pPr>
            <a:lvl5pPr marL="1028700" indent="0">
              <a:buNone/>
              <a:defRPr/>
            </a:lvl5pPr>
          </a:lstStyle>
          <a:p>
            <a:pPr lvl="0"/>
            <a:r>
              <a:rPr lang="zh-CN" altLang="en-US" dirty="0"/>
              <a:t>编辑文本</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hasCustomPrompt="1"/>
          </p:nvPr>
        </p:nvSpPr>
        <p:spPr/>
        <p:txBody>
          <a:bodyPr/>
          <a:lstStyle/>
          <a:p>
            <a:r>
              <a:rPr lang="en-US" smtClean="0"/>
              <a:t>Title</a:t>
            </a:r>
            <a:endParaRPr lang="en-US"/>
          </a:p>
        </p:txBody>
      </p:sp>
      <p:sp>
        <p:nvSpPr>
          <p:cNvPr id="3" name="Text 2"/>
          <p:cNvSpPr>
            <a:spLocks noGrp="1"/>
          </p:cNvSpPr>
          <p:nvPr>
            <p:ph type="body" idx="1" hasCustomPrompt="1"/>
          </p:nvPr>
        </p:nvSpPr>
        <p:spPr>
          <a:xfrm>
            <a:off x="609600" y="1600200"/>
            <a:ext cx="10972800" cy="4525963"/>
          </a:xfrm>
        </p:spPr>
        <p:txBody>
          <a:bodyPr/>
          <a:lstStyle/>
          <a:p>
            <a:pPr lvl="0"/>
            <a:r>
              <a:rPr lang="en-US" smtClean="0"/>
              <a:t>Text</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3"/>
          <p:cNvSpPr>
            <a:spLocks noGrp="1"/>
          </p:cNvSpPr>
          <p:nvPr>
            <p:ph type="dt" sz="half" idx="10"/>
          </p:nvPr>
        </p:nvSpPr>
        <p:spPr>
          <a:xfrm>
            <a:off x="609600" y="6356350"/>
            <a:ext cx="2844800" cy="365125"/>
          </a:xfrm>
        </p:spPr>
        <p:txBody>
          <a:bodyPr/>
          <a:lstStyle/>
          <a:p>
            <a:fld id="{C16525B2-4347-4F72-BAF7-76B19438D329}" type="datetimeFigureOut">
              <a:rPr lang="en-US" smtClean="0"/>
            </a:fld>
            <a:endParaRPr lang="en-US"/>
          </a:p>
        </p:txBody>
      </p:sp>
      <p:sp>
        <p:nvSpPr>
          <p:cNvPr id="5" name="Footer 4"/>
          <p:cNvSpPr>
            <a:spLocks noGrp="1"/>
          </p:cNvSpPr>
          <p:nvPr>
            <p:ph type="ftr" sz="quarter" idx="11"/>
          </p:nvPr>
        </p:nvSpPr>
        <p:spPr>
          <a:xfrm>
            <a:off x="4165600" y="6356350"/>
            <a:ext cx="3860800" cy="365125"/>
          </a:xfrm>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Rectangle 19"/>
          <p:cNvSpPr>
            <a:spLocks noGrp="1" noChangeArrowheads="1"/>
          </p:cNvSpPr>
          <p:nvPr>
            <p:ph type="sldNum" sz="quarter" idx="10"/>
          </p:nvPr>
        </p:nvSpPr>
        <p:spPr/>
        <p:txBody>
          <a:bodyPr/>
          <a:lstStyle>
            <a:lvl1pPr>
              <a:defRPr/>
            </a:lvl1pPr>
          </a:lstStyle>
          <a:p>
            <a:pPr>
              <a:defRPr/>
            </a:pPr>
            <a:fld id="{37BB11D1-A969-4537-A122-0CBCFEC8D8FB}" type="slidenum">
              <a:rPr lang="zh-CN" altLang="en-US"/>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9"/>
          <p:cNvSpPr>
            <a:spLocks noGrp="1" noChangeArrowheads="1"/>
          </p:cNvSpPr>
          <p:nvPr>
            <p:ph type="sldNum" sz="quarter" idx="10"/>
          </p:nvPr>
        </p:nvSpPr>
        <p:spPr/>
        <p:txBody>
          <a:bodyPr/>
          <a:lstStyle>
            <a:lvl1pPr>
              <a:defRPr/>
            </a:lvl1pPr>
          </a:lstStyle>
          <a:p>
            <a:pPr>
              <a:defRPr/>
            </a:pPr>
            <a:fld id="{9E9B37D2-DA66-48BD-9CB8-449BB2FB2D5F}" type="slidenum">
              <a:rPr lang="zh-CN" altLang="en-US"/>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19"/>
          <p:cNvSpPr>
            <a:spLocks noGrp="1" noChangeArrowheads="1"/>
          </p:cNvSpPr>
          <p:nvPr>
            <p:ph type="sldNum" sz="quarter" idx="10"/>
          </p:nvPr>
        </p:nvSpPr>
        <p:spPr/>
        <p:txBody>
          <a:bodyPr/>
          <a:lstStyle>
            <a:lvl1pPr>
              <a:defRPr/>
            </a:lvl1pPr>
          </a:lstStyle>
          <a:p>
            <a:pPr>
              <a:defRPr/>
            </a:pPr>
            <a:fld id="{4F4F734B-CCC6-4A90-B3E8-B3EDE4C9D454}" type="slidenum">
              <a:rPr lang="zh-CN" altLang="en-US"/>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19"/>
          <p:cNvSpPr>
            <a:spLocks noGrp="1" noChangeArrowheads="1"/>
          </p:cNvSpPr>
          <p:nvPr>
            <p:ph type="sldNum" sz="quarter" idx="10"/>
          </p:nvPr>
        </p:nvSpPr>
        <p:spPr/>
        <p:txBody>
          <a:bodyPr/>
          <a:lstStyle>
            <a:lvl1pPr>
              <a:defRPr/>
            </a:lvl1pPr>
          </a:lstStyle>
          <a:p>
            <a:pPr>
              <a:defRPr/>
            </a:pPr>
            <a:fld id="{CE43BE1D-46B7-46CF-ABE8-595976BA9B26}" type="slidenum">
              <a:rPr lang="zh-CN" altLang="en-US"/>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19"/>
          <p:cNvSpPr>
            <a:spLocks noGrp="1" noChangeArrowheads="1"/>
          </p:cNvSpPr>
          <p:nvPr>
            <p:ph type="sldNum" sz="quarter" idx="10"/>
          </p:nvPr>
        </p:nvSpPr>
        <p:spPr/>
        <p:txBody>
          <a:bodyPr/>
          <a:lstStyle>
            <a:lvl1pPr>
              <a:defRPr/>
            </a:lvl1pPr>
          </a:lstStyle>
          <a:p>
            <a:pPr>
              <a:defRPr/>
            </a:pPr>
            <a:fld id="{D0B3DA25-8A3D-4C9A-BF55-DF6B742EE213}" type="slidenum">
              <a:rPr lang="zh-CN" altLang="en-US"/>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19"/>
          <p:cNvSpPr>
            <a:spLocks noGrp="1" noChangeArrowheads="1"/>
          </p:cNvSpPr>
          <p:nvPr>
            <p:ph type="sldNum" sz="quarter" idx="10"/>
          </p:nvPr>
        </p:nvSpPr>
        <p:spPr/>
        <p:txBody>
          <a:bodyPr/>
          <a:lstStyle>
            <a:lvl1pPr>
              <a:defRPr/>
            </a:lvl1pPr>
          </a:lstStyle>
          <a:p>
            <a:pPr>
              <a:defRPr/>
            </a:pPr>
            <a:fld id="{DDBE1CAA-69B7-4FA6-81C8-E48D73D9E005}" type="slidenum">
              <a:rPr lang="zh-CN" altLang="en-US"/>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9"/>
          <p:cNvSpPr>
            <a:spLocks noGrp="1" noChangeArrowheads="1"/>
          </p:cNvSpPr>
          <p:nvPr>
            <p:ph type="sldNum" sz="quarter" idx="10"/>
          </p:nvPr>
        </p:nvSpPr>
        <p:spPr/>
        <p:txBody>
          <a:bodyPr/>
          <a:lstStyle>
            <a:lvl1pPr>
              <a:defRPr/>
            </a:lvl1pPr>
          </a:lstStyle>
          <a:p>
            <a:pPr>
              <a:defRPr/>
            </a:pPr>
            <a:fld id="{592EB17F-0A07-4E84-AFEF-3B2FC23B2161}" type="slidenum">
              <a:rPr lang="zh-CN" altLang="en-US"/>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9"/>
          <p:cNvSpPr>
            <a:spLocks noGrp="1" noChangeArrowheads="1"/>
          </p:cNvSpPr>
          <p:nvPr>
            <p:ph type="sldNum" sz="quarter" idx="10"/>
          </p:nvPr>
        </p:nvSpPr>
        <p:spPr/>
        <p:txBody>
          <a:bodyPr/>
          <a:lstStyle>
            <a:lvl1pPr>
              <a:defRPr/>
            </a:lvl1pPr>
          </a:lstStyle>
          <a:p>
            <a:pPr>
              <a:defRPr/>
            </a:pPr>
            <a:fld id="{A2D20805-A027-4D49-85BF-4D78D16740FB}" type="slidenum">
              <a:rPr lang="zh-CN" altLang="en-US"/>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19"/>
          <p:cNvSpPr>
            <a:spLocks noGrp="1" noChangeArrowheads="1"/>
          </p:cNvSpPr>
          <p:nvPr>
            <p:ph type="sldNum" sz="quarter" idx="10"/>
          </p:nvPr>
        </p:nvSpPr>
        <p:spPr/>
        <p:txBody>
          <a:bodyPr/>
          <a:lstStyle>
            <a:lvl1pPr>
              <a:defRPr/>
            </a:lvl1pPr>
          </a:lstStyle>
          <a:p>
            <a:pPr>
              <a:defRPr/>
            </a:pPr>
            <a:fld id="{1482C4C5-4B7D-49CB-96F7-4568EEFF3F8D}" type="slidenum">
              <a:rPr lang="zh-CN" altLang="en-US"/>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19"/>
          <p:cNvSpPr>
            <a:spLocks noGrp="1" noChangeArrowheads="1"/>
          </p:cNvSpPr>
          <p:nvPr>
            <p:ph type="sldNum" sz="quarter" idx="10"/>
          </p:nvPr>
        </p:nvSpPr>
        <p:spPr/>
        <p:txBody>
          <a:bodyPr/>
          <a:lstStyle>
            <a:lvl1pPr>
              <a:defRPr/>
            </a:lvl1pPr>
          </a:lstStyle>
          <a:p>
            <a:pPr>
              <a:defRPr/>
            </a:pPr>
            <a:fld id="{383C960E-CCBD-42D2-B299-2EBBB77E284B}" type="slidenum">
              <a:rPr lang="zh-CN" altLang="en-US"/>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9"/>
          <p:cNvSpPr>
            <a:spLocks noGrp="1" noChangeArrowheads="1"/>
          </p:cNvSpPr>
          <p:nvPr>
            <p:ph type="sldNum" sz="quarter" idx="10"/>
          </p:nvPr>
        </p:nvSpPr>
        <p:spPr/>
        <p:txBody>
          <a:bodyPr/>
          <a:lstStyle>
            <a:lvl1pPr>
              <a:defRPr/>
            </a:lvl1pPr>
          </a:lstStyle>
          <a:p>
            <a:pPr>
              <a:defRPr/>
            </a:pPr>
            <a:fld id="{5B50B3A8-B8AB-44FB-8797-60DF99B4BA78}" type="slidenum">
              <a:rPr lang="zh-CN" altLang="en-US"/>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44000" y="1"/>
            <a:ext cx="3048000" cy="612616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0" y="1"/>
            <a:ext cx="8940800" cy="61261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9"/>
          <p:cNvSpPr>
            <a:spLocks noGrp="1" noChangeArrowheads="1"/>
          </p:cNvSpPr>
          <p:nvPr>
            <p:ph type="sldNum" sz="quarter" idx="10"/>
          </p:nvPr>
        </p:nvSpPr>
        <p:spPr/>
        <p:txBody>
          <a:bodyPr/>
          <a:lstStyle>
            <a:lvl1pPr>
              <a:defRPr/>
            </a:lvl1pPr>
          </a:lstStyle>
          <a:p>
            <a:pPr>
              <a:defRPr/>
            </a:pPr>
            <a:fld id="{E99AF0A2-4E88-487D-8D04-230A4431089C}" type="slidenum">
              <a:rPr lang="zh-CN" altLang="en-US"/>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19"/>
          <p:cNvSpPr>
            <a:spLocks noGrp="1" noChangeArrowheads="1"/>
          </p:cNvSpPr>
          <p:nvPr>
            <p:ph type="sldNum" sz="quarter" idx="10"/>
          </p:nvPr>
        </p:nvSpPr>
        <p:spPr/>
        <p:txBody>
          <a:bodyPr/>
          <a:lstStyle>
            <a:lvl1pPr>
              <a:defRPr/>
            </a:lvl1pPr>
          </a:lstStyle>
          <a:p>
            <a:pPr>
              <a:defRPr/>
            </a:pPr>
            <a:fld id="{7F98460C-7922-4D3B-B459-6F02DF8459E0}" type="slidenum">
              <a:rPr lang="zh-CN" altLang="en-US"/>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19"/>
          <p:cNvSpPr>
            <a:spLocks noGrp="1" noChangeArrowheads="1"/>
          </p:cNvSpPr>
          <p:nvPr>
            <p:ph type="sldNum" sz="quarter" idx="10"/>
          </p:nvPr>
        </p:nvSpPr>
        <p:spPr/>
        <p:txBody>
          <a:bodyPr/>
          <a:lstStyle>
            <a:lvl1pPr>
              <a:defRPr/>
            </a:lvl1pPr>
          </a:lstStyle>
          <a:p>
            <a:pPr>
              <a:defRPr/>
            </a:pPr>
            <a:fld id="{A6A94626-0A35-4D8B-ACE5-A467C4593576}" type="slidenum">
              <a:rPr lang="zh-CN" altLang="en-US"/>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19"/>
          <p:cNvSpPr>
            <a:spLocks noGrp="1" noChangeArrowheads="1"/>
          </p:cNvSpPr>
          <p:nvPr>
            <p:ph type="sldNum" sz="quarter" idx="10"/>
          </p:nvPr>
        </p:nvSpPr>
        <p:spPr/>
        <p:txBody>
          <a:bodyPr/>
          <a:lstStyle>
            <a:lvl1pPr>
              <a:defRPr/>
            </a:lvl1pPr>
          </a:lstStyle>
          <a:p>
            <a:pPr>
              <a:defRPr/>
            </a:pPr>
            <a:fld id="{089CBDFD-A67F-4488-8CAA-F8D81FC021B1}" type="slidenum">
              <a:rPr lang="zh-CN" altLang="en-US"/>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19"/>
          <p:cNvSpPr>
            <a:spLocks noGrp="1" noChangeArrowheads="1"/>
          </p:cNvSpPr>
          <p:nvPr>
            <p:ph type="sldNum" sz="quarter" idx="10"/>
          </p:nvPr>
        </p:nvSpPr>
        <p:spPr/>
        <p:txBody>
          <a:bodyPr/>
          <a:lstStyle>
            <a:lvl1pPr>
              <a:defRPr/>
            </a:lvl1pPr>
          </a:lstStyle>
          <a:p>
            <a:pPr>
              <a:defRPr/>
            </a:pPr>
            <a:fld id="{83891CCC-BE1F-4E8F-A2C9-DA3227C12D6B}" type="slidenum">
              <a:rPr lang="zh-CN" altLang="en-US"/>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9"/>
          <p:cNvSpPr>
            <a:spLocks noGrp="1" noChangeArrowheads="1"/>
          </p:cNvSpPr>
          <p:nvPr>
            <p:ph type="sldNum" sz="quarter" idx="10"/>
          </p:nvPr>
        </p:nvSpPr>
        <p:spPr/>
        <p:txBody>
          <a:bodyPr/>
          <a:lstStyle>
            <a:lvl1pPr>
              <a:defRPr/>
            </a:lvl1pPr>
          </a:lstStyle>
          <a:p>
            <a:pPr>
              <a:defRPr/>
            </a:pPr>
            <a:fld id="{40666139-1409-4B74-9E62-5472F11F3666}" type="slidenum">
              <a:rPr lang="zh-CN" altLang="en-US"/>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19"/>
          <p:cNvSpPr>
            <a:spLocks noGrp="1" noChangeArrowheads="1"/>
          </p:cNvSpPr>
          <p:nvPr>
            <p:ph type="sldNum" sz="quarter" idx="10"/>
          </p:nvPr>
        </p:nvSpPr>
        <p:spPr/>
        <p:txBody>
          <a:bodyPr/>
          <a:lstStyle>
            <a:lvl1pPr>
              <a:defRPr/>
            </a:lvl1pPr>
          </a:lstStyle>
          <a:p>
            <a:pPr>
              <a:defRPr/>
            </a:pPr>
            <a:fld id="{E8017310-8F69-4CE5-B071-7792FF8C95E1}" type="slidenum">
              <a:rPr lang="zh-CN" altLang="en-US"/>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19"/>
          <p:cNvSpPr>
            <a:spLocks noGrp="1" noChangeArrowheads="1"/>
          </p:cNvSpPr>
          <p:nvPr>
            <p:ph type="sldNum" sz="quarter" idx="10"/>
          </p:nvPr>
        </p:nvSpPr>
        <p:spPr/>
        <p:txBody>
          <a:bodyPr/>
          <a:lstStyle>
            <a:lvl1pPr>
              <a:defRPr/>
            </a:lvl1pPr>
          </a:lstStyle>
          <a:p>
            <a:pPr>
              <a:defRPr/>
            </a:pPr>
            <a:fld id="{EF7C1963-470E-45EC-B6A2-395A887FADE5}" type="slidenum">
              <a:rPr lang="zh-CN" altLang="en-US"/>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5.png"/><Relationship Id="rId14" Type="http://schemas.openxmlformats.org/officeDocument/2006/relationships/image" Target="../media/image4.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4" Type="http://schemas.openxmlformats.org/officeDocument/2006/relationships/theme" Target="../theme/theme2.xml"/><Relationship Id="rId13" Type="http://schemas.openxmlformats.org/officeDocument/2006/relationships/image" Target="../media/image5.png"/><Relationship Id="rId12" Type="http://schemas.openxmlformats.org/officeDocument/2006/relationships/image" Target="../media/image4.png"/><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矩形 3"/>
          <p:cNvSpPr>
            <a:spLocks noChangeArrowheads="1"/>
          </p:cNvSpPr>
          <p:nvPr/>
        </p:nvSpPr>
        <p:spPr bwMode="auto">
          <a:xfrm>
            <a:off x="334963" y="765175"/>
            <a:ext cx="11515725" cy="22225"/>
          </a:xfrm>
          <a:prstGeom prst="rect">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51" name="矩形 3"/>
          <p:cNvSpPr>
            <a:spLocks noChangeArrowheads="1"/>
          </p:cNvSpPr>
          <p:nvPr/>
        </p:nvSpPr>
        <p:spPr bwMode="auto">
          <a:xfrm>
            <a:off x="334963" y="795338"/>
            <a:ext cx="11515725" cy="7937"/>
          </a:xfrm>
          <a:prstGeom prst="rect">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52" name="矩形 3"/>
          <p:cNvSpPr>
            <a:spLocks noChangeArrowheads="1"/>
          </p:cNvSpPr>
          <p:nvPr/>
        </p:nvSpPr>
        <p:spPr bwMode="auto">
          <a:xfrm>
            <a:off x="334963" y="808038"/>
            <a:ext cx="11515725" cy="7937"/>
          </a:xfrm>
          <a:prstGeom prst="rect">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53" name="矩形 2"/>
          <p:cNvSpPr>
            <a:spLocks noChangeArrowheads="1"/>
          </p:cNvSpPr>
          <p:nvPr/>
        </p:nvSpPr>
        <p:spPr bwMode="auto">
          <a:xfrm>
            <a:off x="0" y="6453188"/>
            <a:ext cx="12192000" cy="404812"/>
          </a:xfrm>
          <a:prstGeom prst="rect">
            <a:avLst/>
          </a:prstGeom>
          <a:solidFill>
            <a:srgbClr val="EAEAEA"/>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54" name="矩形 3"/>
          <p:cNvSpPr>
            <a:spLocks noChangeArrowheads="1"/>
          </p:cNvSpPr>
          <p:nvPr/>
        </p:nvSpPr>
        <p:spPr bwMode="auto">
          <a:xfrm>
            <a:off x="0" y="6786563"/>
            <a:ext cx="12192000" cy="71437"/>
          </a:xfrm>
          <a:prstGeom prst="rect">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grpSp>
        <p:nvGrpSpPr>
          <p:cNvPr id="1031" name="Group 14"/>
          <p:cNvGrpSpPr/>
          <p:nvPr/>
        </p:nvGrpSpPr>
        <p:grpSpPr bwMode="auto">
          <a:xfrm>
            <a:off x="11239500" y="6537325"/>
            <a:ext cx="762000" cy="142875"/>
            <a:chOff x="5310" y="4118"/>
            <a:chExt cx="360" cy="90"/>
          </a:xfrm>
        </p:grpSpPr>
        <p:sp>
          <p:nvSpPr>
            <p:cNvPr id="2062" name="椭圆 6"/>
            <p:cNvSpPr>
              <a:spLocks noChangeArrowheads="1"/>
            </p:cNvSpPr>
            <p:nvPr/>
          </p:nvSpPr>
          <p:spPr bwMode="auto">
            <a:xfrm>
              <a:off x="5310" y="4140"/>
              <a:ext cx="45" cy="45"/>
            </a:xfrm>
            <a:prstGeom prst="ellipse">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63" name="椭圆 7"/>
            <p:cNvSpPr>
              <a:spLocks noChangeArrowheads="1"/>
            </p:cNvSpPr>
            <p:nvPr/>
          </p:nvSpPr>
          <p:spPr bwMode="auto">
            <a:xfrm>
              <a:off x="5625" y="4140"/>
              <a:ext cx="45" cy="45"/>
            </a:xfrm>
            <a:prstGeom prst="ellipse">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64" name="矩形 8"/>
            <p:cNvSpPr>
              <a:spLocks noChangeArrowheads="1"/>
            </p:cNvSpPr>
            <p:nvPr/>
          </p:nvSpPr>
          <p:spPr bwMode="auto">
            <a:xfrm>
              <a:off x="5400" y="4118"/>
              <a:ext cx="180" cy="90"/>
            </a:xfrm>
            <a:prstGeom prst="rect">
              <a:avLst/>
            </a:prstGeom>
            <a:solidFill>
              <a:schemeClr val="bg1"/>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grpSp>
      <p:sp>
        <p:nvSpPr>
          <p:cNvPr id="2056" name="Rectangle 12"/>
          <p:cNvSpPr>
            <a:spLocks noChangeArrowheads="1"/>
          </p:cNvSpPr>
          <p:nvPr/>
        </p:nvSpPr>
        <p:spPr bwMode="auto">
          <a:xfrm>
            <a:off x="6350" y="6497638"/>
            <a:ext cx="3203575" cy="246062"/>
          </a:xfrm>
          <a:prstGeom prst="rect">
            <a:avLst/>
          </a:prstGeom>
          <a:noFill/>
          <a:ln>
            <a:noFill/>
          </a:ln>
        </p:spPr>
        <p:txBody>
          <a:bodyPr wrap="none">
            <a:spAutoFit/>
          </a:bodyP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r>
              <a:rPr kumimoji="1" lang="zh-CN" altLang="en-US" sz="1000" i="1" dirty="0">
                <a:solidFill>
                  <a:srgbClr val="03365D"/>
                </a:solidFill>
                <a:latin typeface="Arial" panose="020B0604020202020204" pitchFamily="34" charset="0"/>
              </a:rPr>
              <a:t>国家生殖医学重点实验室  江苏省医药实动物实验基地</a:t>
            </a:r>
            <a:endParaRPr kumimoji="1" lang="zh-CN" altLang="en-US" sz="1000" i="1" dirty="0">
              <a:solidFill>
                <a:srgbClr val="03365D"/>
              </a:solidFill>
              <a:latin typeface="Arial" panose="020B0604020202020204" pitchFamily="34" charset="0"/>
            </a:endParaRPr>
          </a:p>
        </p:txBody>
      </p:sp>
      <p:grpSp>
        <p:nvGrpSpPr>
          <p:cNvPr id="1033" name="Group 15"/>
          <p:cNvGrpSpPr>
            <a:grpSpLocks noChangeAspect="1"/>
          </p:cNvGrpSpPr>
          <p:nvPr/>
        </p:nvGrpSpPr>
        <p:grpSpPr bwMode="auto">
          <a:xfrm>
            <a:off x="9072563" y="268288"/>
            <a:ext cx="2820987" cy="352425"/>
            <a:chOff x="1156" y="663"/>
            <a:chExt cx="3267" cy="544"/>
          </a:xfrm>
        </p:grpSpPr>
        <p:pic>
          <p:nvPicPr>
            <p:cNvPr id="1036" name="图片 24" descr="logo.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56" y="663"/>
              <a:ext cx="406"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7" descr="NJMU"/>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01" y="663"/>
              <a:ext cx="2722"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 name="Rectangle 20"/>
          <p:cNvSpPr>
            <a:spLocks noGrp="1"/>
          </p:cNvSpPr>
          <p:nvPr>
            <p:ph type="title"/>
          </p:nvPr>
        </p:nvSpPr>
        <p:spPr bwMode="auto">
          <a:xfrm>
            <a:off x="0" y="0"/>
            <a:ext cx="12192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74099" name="Rectangle 19"/>
          <p:cNvSpPr>
            <a:spLocks noGrp="1" noChangeArrowheads="1"/>
          </p:cNvSpPr>
          <p:nvPr>
            <p:ph type="sldNum" sz="quarter" idx="4"/>
          </p:nvPr>
        </p:nvSpPr>
        <p:spPr bwMode="auto">
          <a:xfrm>
            <a:off x="11279188" y="6488113"/>
            <a:ext cx="685800" cy="476250"/>
          </a:xfrm>
          <a:prstGeom prst="rect">
            <a:avLst/>
          </a:prstGeom>
          <a:noFill/>
          <a:ln w="9525">
            <a:noFill/>
            <a:miter lim="800000"/>
          </a:ln>
          <a:effectLst/>
        </p:spPr>
        <p:txBody>
          <a:bodyPr vert="horz" wrap="square" lIns="91440" tIns="45720" rIns="91440" bIns="45720" numCol="1" anchor="t" anchorCtr="0" compatLnSpc="1"/>
          <a:lstStyle>
            <a:lvl1pPr algn="ctr" eaLnBrk="1" fontAlgn="auto" hangingPunct="1">
              <a:spcBef>
                <a:spcPts val="0"/>
              </a:spcBef>
              <a:spcAft>
                <a:spcPts val="0"/>
              </a:spcAft>
              <a:defRPr sz="800" b="1">
                <a:latin typeface="Arial" panose="020B0604020202020204" pitchFamily="34" charset="0"/>
                <a:ea typeface="+mn-ea"/>
              </a:defRPr>
            </a:lvl1pPr>
          </a:lstStyle>
          <a:p>
            <a:pPr>
              <a:defRPr/>
            </a:pPr>
            <a:fld id="{E0ABCFEB-6BAF-4C20-AAA1-EB464BA0F195}" type="slidenum">
              <a:rPr lang="zh-CN" altLang="en-US"/>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indent="180975" algn="l" rtl="0" eaLnBrk="1" fontAlgn="base" hangingPunct="1">
        <a:spcBef>
          <a:spcPct val="0"/>
        </a:spcBef>
        <a:spcAft>
          <a:spcPct val="0"/>
        </a:spcAft>
        <a:defRPr sz="3600" b="1">
          <a:solidFill>
            <a:srgbClr val="005EAC"/>
          </a:solidFill>
          <a:latin typeface="+mj-lt"/>
          <a:ea typeface="+mj-ea"/>
          <a:cs typeface="微软雅黑" panose="020B0503020204020204" pitchFamily="34" charset="-122"/>
        </a:defRPr>
      </a:lvl1pPr>
      <a:lvl2pPr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2pPr>
      <a:lvl3pPr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3pPr>
      <a:lvl4pPr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4pPr>
      <a:lvl5pPr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6pPr>
      <a:lvl7pPr marL="914400"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7pPr>
      <a:lvl8pPr marL="1371600"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8pPr>
      <a:lvl9pPr marL="1828800"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宋体" panose="02010600030101010101" pitchFamily="2" charset="-122"/>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矩形 3"/>
          <p:cNvSpPr>
            <a:spLocks noChangeArrowheads="1"/>
          </p:cNvSpPr>
          <p:nvPr/>
        </p:nvSpPr>
        <p:spPr bwMode="auto">
          <a:xfrm>
            <a:off x="334963" y="765175"/>
            <a:ext cx="11515725" cy="22225"/>
          </a:xfrm>
          <a:prstGeom prst="rect">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51" name="矩形 3"/>
          <p:cNvSpPr>
            <a:spLocks noChangeArrowheads="1"/>
          </p:cNvSpPr>
          <p:nvPr/>
        </p:nvSpPr>
        <p:spPr bwMode="auto">
          <a:xfrm>
            <a:off x="334963" y="795338"/>
            <a:ext cx="11515725" cy="7937"/>
          </a:xfrm>
          <a:prstGeom prst="rect">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52" name="矩形 3"/>
          <p:cNvSpPr>
            <a:spLocks noChangeArrowheads="1"/>
          </p:cNvSpPr>
          <p:nvPr/>
        </p:nvSpPr>
        <p:spPr bwMode="auto">
          <a:xfrm>
            <a:off x="334963" y="808038"/>
            <a:ext cx="11515725" cy="7937"/>
          </a:xfrm>
          <a:prstGeom prst="rect">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53" name="矩形 2"/>
          <p:cNvSpPr>
            <a:spLocks noChangeArrowheads="1"/>
          </p:cNvSpPr>
          <p:nvPr/>
        </p:nvSpPr>
        <p:spPr bwMode="auto">
          <a:xfrm>
            <a:off x="77788" y="6469063"/>
            <a:ext cx="12192000" cy="404812"/>
          </a:xfrm>
          <a:prstGeom prst="rect">
            <a:avLst/>
          </a:prstGeom>
          <a:solidFill>
            <a:srgbClr val="EAEAEA"/>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54" name="矩形 3"/>
          <p:cNvSpPr>
            <a:spLocks noChangeArrowheads="1"/>
          </p:cNvSpPr>
          <p:nvPr/>
        </p:nvSpPr>
        <p:spPr bwMode="auto">
          <a:xfrm>
            <a:off x="0" y="6786563"/>
            <a:ext cx="12192000" cy="71437"/>
          </a:xfrm>
          <a:prstGeom prst="rect">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grpSp>
        <p:nvGrpSpPr>
          <p:cNvPr id="2055" name="Group 14"/>
          <p:cNvGrpSpPr/>
          <p:nvPr/>
        </p:nvGrpSpPr>
        <p:grpSpPr bwMode="auto">
          <a:xfrm>
            <a:off x="11239500" y="6537325"/>
            <a:ext cx="762000" cy="142875"/>
            <a:chOff x="5310" y="4118"/>
            <a:chExt cx="360" cy="90"/>
          </a:xfrm>
        </p:grpSpPr>
        <p:sp>
          <p:nvSpPr>
            <p:cNvPr id="2062" name="椭圆 6"/>
            <p:cNvSpPr>
              <a:spLocks noChangeArrowheads="1"/>
            </p:cNvSpPr>
            <p:nvPr/>
          </p:nvSpPr>
          <p:spPr bwMode="auto">
            <a:xfrm>
              <a:off x="5310" y="4140"/>
              <a:ext cx="45" cy="45"/>
            </a:xfrm>
            <a:prstGeom prst="ellipse">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63" name="椭圆 7"/>
            <p:cNvSpPr>
              <a:spLocks noChangeArrowheads="1"/>
            </p:cNvSpPr>
            <p:nvPr/>
          </p:nvSpPr>
          <p:spPr bwMode="auto">
            <a:xfrm>
              <a:off x="5625" y="4140"/>
              <a:ext cx="45" cy="45"/>
            </a:xfrm>
            <a:prstGeom prst="ellipse">
              <a:avLst/>
            </a:prstGeom>
            <a:solidFill>
              <a:srgbClr val="00579E"/>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sp>
          <p:nvSpPr>
            <p:cNvPr id="2064" name="矩形 8"/>
            <p:cNvSpPr>
              <a:spLocks noChangeArrowheads="1"/>
            </p:cNvSpPr>
            <p:nvPr/>
          </p:nvSpPr>
          <p:spPr bwMode="auto">
            <a:xfrm>
              <a:off x="5400" y="4118"/>
              <a:ext cx="180" cy="90"/>
            </a:xfrm>
            <a:prstGeom prst="rect">
              <a:avLst/>
            </a:prstGeom>
            <a:solidFill>
              <a:schemeClr val="bg1"/>
            </a:solidFill>
            <a:ln>
              <a:noFill/>
            </a:ln>
          </p:spPr>
          <p:txBody>
            <a:bodyPr anchor="ct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endParaRPr lang="zh-CN" altLang="en-US" sz="1800">
                <a:solidFill>
                  <a:srgbClr val="FFFFFF"/>
                </a:solidFill>
                <a:latin typeface="Franklin Gothic Book" panose="020B0503020102020204" pitchFamily="34" charset="0"/>
                <a:ea typeface="宋体" panose="02010600030101010101" pitchFamily="2" charset="-122"/>
              </a:endParaRPr>
            </a:p>
          </p:txBody>
        </p:sp>
      </p:grpSp>
      <p:sp>
        <p:nvSpPr>
          <p:cNvPr id="2056" name="Rectangle 12"/>
          <p:cNvSpPr>
            <a:spLocks noChangeArrowheads="1"/>
          </p:cNvSpPr>
          <p:nvPr/>
        </p:nvSpPr>
        <p:spPr bwMode="auto">
          <a:xfrm>
            <a:off x="0" y="6513513"/>
            <a:ext cx="3111500" cy="246062"/>
          </a:xfrm>
          <a:prstGeom prst="rect">
            <a:avLst/>
          </a:prstGeom>
          <a:noFill/>
          <a:ln>
            <a:noFill/>
          </a:ln>
        </p:spPr>
        <p:txBody>
          <a:bodyPr wrap="none">
            <a:spAutoFit/>
          </a:bodyPr>
          <a:lstStyle>
            <a:lvl1pPr algn="ctr">
              <a:defRPr sz="1600">
                <a:solidFill>
                  <a:srgbClr val="055692"/>
                </a:solidFill>
                <a:latin typeface="Times New Roman" panose="02020603050405020304" pitchFamily="18" charset="0"/>
                <a:ea typeface="微软雅黑" panose="020B0503020204020204" pitchFamily="34" charset="-122"/>
              </a:defRPr>
            </a:lvl1pPr>
            <a:lvl2pPr marL="742950" indent="-285750" algn="ctr">
              <a:defRPr sz="1600">
                <a:solidFill>
                  <a:srgbClr val="055692"/>
                </a:solidFill>
                <a:latin typeface="Times New Roman" panose="02020603050405020304" pitchFamily="18" charset="0"/>
                <a:ea typeface="微软雅黑" panose="020B0503020204020204" pitchFamily="34" charset="-122"/>
              </a:defRPr>
            </a:lvl2pPr>
            <a:lvl3pPr marL="1143000" indent="-228600" algn="ctr">
              <a:defRPr sz="1600">
                <a:solidFill>
                  <a:srgbClr val="055692"/>
                </a:solidFill>
                <a:latin typeface="Times New Roman" panose="02020603050405020304" pitchFamily="18" charset="0"/>
                <a:ea typeface="微软雅黑" panose="020B0503020204020204" pitchFamily="34" charset="-122"/>
              </a:defRPr>
            </a:lvl3pPr>
            <a:lvl4pPr marL="1600200" indent="-228600" algn="ctr">
              <a:defRPr sz="1600">
                <a:solidFill>
                  <a:srgbClr val="055692"/>
                </a:solidFill>
                <a:latin typeface="Times New Roman" panose="02020603050405020304" pitchFamily="18" charset="0"/>
                <a:ea typeface="微软雅黑" panose="020B0503020204020204" pitchFamily="34" charset="-122"/>
              </a:defRPr>
            </a:lvl4pPr>
            <a:lvl5pPr marL="2057400" indent="-228600" algn="ctr">
              <a:defRPr sz="1600">
                <a:solidFill>
                  <a:srgbClr val="055692"/>
                </a:solidFill>
                <a:latin typeface="Times New Roman" panose="02020603050405020304" pitchFamily="18" charset="0"/>
                <a:ea typeface="微软雅黑" panose="020B0503020204020204" pitchFamily="34" charset="-122"/>
              </a:defRPr>
            </a:lvl5pPr>
            <a:lvl6pPr marL="25146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6pPr>
            <a:lvl7pPr marL="29718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7pPr>
            <a:lvl8pPr marL="34290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8pPr>
            <a:lvl9pPr marL="3886200" indent="-228600" algn="ctr" eaLnBrk="0" fontAlgn="base" hangingPunct="0">
              <a:spcBef>
                <a:spcPct val="0"/>
              </a:spcBef>
              <a:spcAft>
                <a:spcPct val="0"/>
              </a:spcAft>
              <a:defRPr sz="1600">
                <a:solidFill>
                  <a:srgbClr val="055692"/>
                </a:solidFill>
                <a:latin typeface="Times New Roman" panose="02020603050405020304" pitchFamily="18" charset="0"/>
                <a:ea typeface="微软雅黑" panose="020B0503020204020204" pitchFamily="34" charset="-122"/>
              </a:defRPr>
            </a:lvl9pPr>
          </a:lstStyle>
          <a:p>
            <a:pPr eaLnBrk="1" fontAlgn="auto" hangingPunct="1">
              <a:spcBef>
                <a:spcPts val="0"/>
              </a:spcBef>
              <a:spcAft>
                <a:spcPts val="0"/>
              </a:spcAft>
              <a:defRPr/>
            </a:pPr>
            <a:r>
              <a:rPr kumimoji="1" lang="zh-CN" altLang="en-US" sz="1000" i="1" dirty="0">
                <a:solidFill>
                  <a:srgbClr val="03365D"/>
                </a:solidFill>
                <a:latin typeface="Arial" panose="020B0604020202020204" pitchFamily="34" charset="0"/>
              </a:rPr>
              <a:t>国家生殖医学重点实验室   江苏省医药动物实验基地</a:t>
            </a:r>
            <a:endParaRPr kumimoji="1" lang="zh-CN" altLang="en-US" sz="1000" i="1" dirty="0">
              <a:solidFill>
                <a:srgbClr val="03365D"/>
              </a:solidFill>
              <a:latin typeface="Arial" panose="020B0604020202020204" pitchFamily="34" charset="0"/>
            </a:endParaRPr>
          </a:p>
        </p:txBody>
      </p:sp>
      <p:grpSp>
        <p:nvGrpSpPr>
          <p:cNvPr id="2057" name="Group 15"/>
          <p:cNvGrpSpPr>
            <a:grpSpLocks noChangeAspect="1"/>
          </p:cNvGrpSpPr>
          <p:nvPr/>
        </p:nvGrpSpPr>
        <p:grpSpPr bwMode="auto">
          <a:xfrm>
            <a:off x="9072563" y="268288"/>
            <a:ext cx="2820987" cy="352425"/>
            <a:chOff x="1156" y="663"/>
            <a:chExt cx="3267" cy="544"/>
          </a:xfrm>
        </p:grpSpPr>
        <p:pic>
          <p:nvPicPr>
            <p:cNvPr id="2060" name="图片 24" descr="logo.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56" y="663"/>
              <a:ext cx="406"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7" descr="NJMU"/>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01" y="663"/>
              <a:ext cx="2722"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8" name="Rectangle 20"/>
          <p:cNvSpPr>
            <a:spLocks noGrp="1"/>
          </p:cNvSpPr>
          <p:nvPr>
            <p:ph type="title"/>
          </p:nvPr>
        </p:nvSpPr>
        <p:spPr bwMode="auto">
          <a:xfrm>
            <a:off x="0" y="0"/>
            <a:ext cx="12192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74099" name="Rectangle 19"/>
          <p:cNvSpPr>
            <a:spLocks noGrp="1" noChangeArrowheads="1"/>
          </p:cNvSpPr>
          <p:nvPr>
            <p:ph type="sldNum" sz="quarter" idx="4"/>
          </p:nvPr>
        </p:nvSpPr>
        <p:spPr bwMode="auto">
          <a:xfrm>
            <a:off x="11279188" y="6488113"/>
            <a:ext cx="685800" cy="476250"/>
          </a:xfrm>
          <a:prstGeom prst="rect">
            <a:avLst/>
          </a:prstGeom>
          <a:noFill/>
          <a:ln w="9525">
            <a:noFill/>
            <a:miter lim="800000"/>
          </a:ln>
          <a:effectLst/>
        </p:spPr>
        <p:txBody>
          <a:bodyPr vert="horz" wrap="square" lIns="91440" tIns="45720" rIns="91440" bIns="45720" numCol="1" anchor="t" anchorCtr="0" compatLnSpc="1"/>
          <a:lstStyle>
            <a:lvl1pPr algn="ctr" eaLnBrk="1" fontAlgn="auto" hangingPunct="1">
              <a:spcBef>
                <a:spcPts val="0"/>
              </a:spcBef>
              <a:spcAft>
                <a:spcPts val="0"/>
              </a:spcAft>
              <a:defRPr sz="800" b="1">
                <a:latin typeface="Arial" panose="020B0604020202020204" pitchFamily="34" charset="0"/>
                <a:ea typeface="+mn-ea"/>
              </a:defRPr>
            </a:lvl1pPr>
          </a:lstStyle>
          <a:p>
            <a:pPr>
              <a:defRPr/>
            </a:pPr>
            <a:fld id="{FF581942-43E2-4C7A-85FA-8CD5091757BF}" type="slidenum">
              <a:rPr lang="zh-CN" altLang="en-US"/>
            </a:fld>
            <a:endParaRPr lang="en-US" altLang="zh-CN"/>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indent="180975" algn="l" rtl="0" eaLnBrk="0" fontAlgn="base" hangingPunct="0">
        <a:spcBef>
          <a:spcPct val="0"/>
        </a:spcBef>
        <a:spcAft>
          <a:spcPct val="0"/>
        </a:spcAft>
        <a:defRPr sz="3600" b="1">
          <a:solidFill>
            <a:srgbClr val="005EAC"/>
          </a:solidFill>
          <a:latin typeface="+mj-lt"/>
          <a:ea typeface="+mj-ea"/>
          <a:cs typeface="微软雅黑" panose="020B0503020204020204" pitchFamily="34" charset="-122"/>
        </a:defRPr>
      </a:lvl1pPr>
      <a:lvl2pPr indent="180975" algn="l" rtl="0" eaLnBrk="0" fontAlgn="base" hangingPunct="0">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2pPr>
      <a:lvl3pPr indent="180975" algn="l" rtl="0" eaLnBrk="0" fontAlgn="base" hangingPunct="0">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3pPr>
      <a:lvl4pPr indent="180975" algn="l" rtl="0" eaLnBrk="0" fontAlgn="base" hangingPunct="0">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4pPr>
      <a:lvl5pPr indent="180975" algn="l" rtl="0" eaLnBrk="0" fontAlgn="base" hangingPunct="0">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indent="180975" algn="l" rtl="0" fontAlgn="base">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6pPr>
      <a:lvl7pPr marL="914400" indent="180975" algn="l" rtl="0" fontAlgn="base">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7pPr>
      <a:lvl8pPr marL="1371600" indent="180975" algn="l" rtl="0" fontAlgn="base">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8pPr>
      <a:lvl9pPr marL="1828800" indent="180975" algn="l" rtl="0" fontAlgn="base">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宋体" panose="02010600030101010101" pitchFamily="2" charset="-122"/>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6.png"/><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17.png"/><Relationship Id="rId7" Type="http://schemas.openxmlformats.org/officeDocument/2006/relationships/tags" Target="../tags/tag18.xml"/><Relationship Id="rId6" Type="http://schemas.openxmlformats.org/officeDocument/2006/relationships/image" Target="../media/image16.png"/><Relationship Id="rId5" Type="http://schemas.openxmlformats.org/officeDocument/2006/relationships/tags" Target="../tags/tag17.xml"/><Relationship Id="rId4" Type="http://schemas.openxmlformats.org/officeDocument/2006/relationships/image" Target="../media/image15.png"/><Relationship Id="rId3" Type="http://schemas.openxmlformats.org/officeDocument/2006/relationships/tags" Target="../tags/tag16.xml"/><Relationship Id="rId2" Type="http://schemas.openxmlformats.org/officeDocument/2006/relationships/tags" Target="../tags/tag15.xml"/><Relationship Id="rId18" Type="http://schemas.openxmlformats.org/officeDocument/2006/relationships/slideLayout" Target="../slideLayouts/slideLayout3.xml"/><Relationship Id="rId17" Type="http://schemas.openxmlformats.org/officeDocument/2006/relationships/tags" Target="../tags/tag25.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image" Target="../media/image19.png"/><Relationship Id="rId11" Type="http://schemas.openxmlformats.org/officeDocument/2006/relationships/tags" Target="../tags/tag20.xml"/><Relationship Id="rId10" Type="http://schemas.openxmlformats.org/officeDocument/2006/relationships/image" Target="../media/image18.png"/><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20.wmf"/><Relationship Id="rId1"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9" Type="http://schemas.openxmlformats.org/officeDocument/2006/relationships/oleObject" Target="../embeddings/oleObject7.bin"/><Relationship Id="rId8" Type="http://schemas.openxmlformats.org/officeDocument/2006/relationships/image" Target="../media/image24.wmf"/><Relationship Id="rId7" Type="http://schemas.openxmlformats.org/officeDocument/2006/relationships/oleObject" Target="../embeddings/oleObject6.bin"/><Relationship Id="rId6" Type="http://schemas.openxmlformats.org/officeDocument/2006/relationships/image" Target="../media/image23.wmf"/><Relationship Id="rId5" Type="http://schemas.openxmlformats.org/officeDocument/2006/relationships/oleObject" Target="../embeddings/oleObject5.bin"/><Relationship Id="rId4" Type="http://schemas.openxmlformats.org/officeDocument/2006/relationships/image" Target="../media/image22.wmf"/><Relationship Id="rId3" Type="http://schemas.openxmlformats.org/officeDocument/2006/relationships/oleObject" Target="../embeddings/oleObject4.bin"/><Relationship Id="rId2" Type="http://schemas.openxmlformats.org/officeDocument/2006/relationships/image" Target="../media/image21.wmf"/><Relationship Id="rId13" Type="http://schemas.openxmlformats.org/officeDocument/2006/relationships/vmlDrawing" Target="../drawings/vmlDrawing3.vml"/><Relationship Id="rId12" Type="http://schemas.openxmlformats.org/officeDocument/2006/relationships/slideLayout" Target="../slideLayouts/slideLayout7.xml"/><Relationship Id="rId11" Type="http://schemas.openxmlformats.org/officeDocument/2006/relationships/tags" Target="../tags/tag27.xml"/><Relationship Id="rId10" Type="http://schemas.openxmlformats.org/officeDocument/2006/relationships/image" Target="../media/image25.wmf"/><Relationship Id="rId1"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9" Type="http://schemas.openxmlformats.org/officeDocument/2006/relationships/image" Target="../media/image28.wmf"/><Relationship Id="rId8" Type="http://schemas.openxmlformats.org/officeDocument/2006/relationships/oleObject" Target="../embeddings/oleObject8.bin"/><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image" Target="../media/image27.jpeg"/><Relationship Id="rId3" Type="http://schemas.openxmlformats.org/officeDocument/2006/relationships/tags" Target="../tags/tag29.xml"/><Relationship Id="rId2" Type="http://schemas.openxmlformats.org/officeDocument/2006/relationships/image" Target="../media/image26.jpeg"/><Relationship Id="rId12" Type="http://schemas.openxmlformats.org/officeDocument/2006/relationships/vmlDrawing" Target="../drawings/vmlDrawing4.vml"/><Relationship Id="rId11" Type="http://schemas.openxmlformats.org/officeDocument/2006/relationships/slideLayout" Target="../slideLayouts/slideLayout7.xml"/><Relationship Id="rId10" Type="http://schemas.openxmlformats.org/officeDocument/2006/relationships/tags" Target="../tags/tag33.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5.xml"/><Relationship Id="rId2" Type="http://schemas.openxmlformats.org/officeDocument/2006/relationships/image" Target="../media/image29.jpeg"/><Relationship Id="rId1" Type="http://schemas.openxmlformats.org/officeDocument/2006/relationships/tags" Target="../tags/tag3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8.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image" Target="../media/image31.jpeg"/><Relationship Id="rId5" Type="http://schemas.openxmlformats.org/officeDocument/2006/relationships/tags" Target="../tags/tag40.xml"/><Relationship Id="rId4" Type="http://schemas.openxmlformats.org/officeDocument/2006/relationships/image" Target="../media/image30.jpeg"/><Relationship Id="rId3" Type="http://schemas.openxmlformats.org/officeDocument/2006/relationships/tags" Target="../tags/tag39.xml"/><Relationship Id="rId2" Type="http://schemas.openxmlformats.org/officeDocument/2006/relationships/hyperlink" Target="http://www.bio-equip.com/img2011/468055.jpg" TargetMode="External"/><Relationship Id="rId16" Type="http://schemas.openxmlformats.org/officeDocument/2006/relationships/notesSlide" Target="../notesSlides/notesSlide3.xml"/><Relationship Id="rId15" Type="http://schemas.openxmlformats.org/officeDocument/2006/relationships/slideLayout" Target="../slideLayouts/slideLayout7.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8.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50.xml"/><Relationship Id="rId2" Type="http://schemas.openxmlformats.org/officeDocument/2006/relationships/image" Target="../media/image32.jpeg"/><Relationship Id="rId1" Type="http://schemas.openxmlformats.org/officeDocument/2006/relationships/tags" Target="../tags/tag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image" Target="../media/image34.jpeg"/><Relationship Id="rId3" Type="http://schemas.openxmlformats.org/officeDocument/2006/relationships/tags" Target="../tags/tag52.xml"/><Relationship Id="rId2" Type="http://schemas.openxmlformats.org/officeDocument/2006/relationships/image" Target="../media/image33.jpeg"/><Relationship Id="rId1" Type="http://schemas.openxmlformats.org/officeDocument/2006/relationships/tags" Target="../tags/tag51.xml"/></Relationships>
</file>

<file path=ppt/slides/_rels/slide21.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35.jpeg"/><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image" Target="../media/image33.jpeg"/><Relationship Id="rId4" Type="http://schemas.openxmlformats.org/officeDocument/2006/relationships/tags" Target="../tags/tag57.xml"/><Relationship Id="rId3" Type="http://schemas.openxmlformats.org/officeDocument/2006/relationships/image" Target="../media/image34.jpeg"/><Relationship Id="rId2" Type="http://schemas.openxmlformats.org/officeDocument/2006/relationships/tags" Target="../tags/tag56.xml"/><Relationship Id="rId12" Type="http://schemas.openxmlformats.org/officeDocument/2006/relationships/slideLayout" Target="../slideLayouts/slideLayout7.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tags" Target="../tags/tag55.xml"/></Relationships>
</file>

<file path=ppt/slides/_rels/slide22.xml.rels><?xml version="1.0" encoding="UTF-8" standalone="yes"?>
<Relationships xmlns="http://schemas.openxmlformats.org/package/2006/relationships"><Relationship Id="rId9" Type="http://schemas.openxmlformats.org/officeDocument/2006/relationships/vmlDrawing" Target="../drawings/vmlDrawing5.vml"/><Relationship Id="rId8" Type="http://schemas.openxmlformats.org/officeDocument/2006/relationships/slideLayout" Target="../slideLayouts/slideLayout3.xml"/><Relationship Id="rId7" Type="http://schemas.openxmlformats.org/officeDocument/2006/relationships/tags" Target="../tags/tag66.xml"/><Relationship Id="rId6" Type="http://schemas.openxmlformats.org/officeDocument/2006/relationships/image" Target="../media/image36.wmf"/><Relationship Id="rId5" Type="http://schemas.openxmlformats.org/officeDocument/2006/relationships/oleObject" Target="../embeddings/oleObject9.bin"/><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35.jpeg"/><Relationship Id="rId1" Type="http://schemas.openxmlformats.org/officeDocument/2006/relationships/tags" Target="../tags/tag6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tags" Target="../tags/tag6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image" Target="../media/image38.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tags" Target="../tags/tag74.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78.xml"/><Relationship Id="rId2" Type="http://schemas.openxmlformats.org/officeDocument/2006/relationships/image" Target="../media/image41.jpeg"/><Relationship Id="rId1" Type="http://schemas.openxmlformats.org/officeDocument/2006/relationships/tags" Target="../tags/tag77.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tags" Target="../tags/tag80.xml"/><Relationship Id="rId2" Type="http://schemas.openxmlformats.org/officeDocument/2006/relationships/image" Target="../media/image42.png"/><Relationship Id="rId1" Type="http://schemas.openxmlformats.org/officeDocument/2006/relationships/tags" Target="../tags/tag79.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tags" Target="../tags/tag81.xml"/><Relationship Id="rId1"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image" Target="../media/image44.jpeg"/><Relationship Id="rId1" Type="http://schemas.openxmlformats.org/officeDocument/2006/relationships/tags" Target="../tags/tag83.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tags" Target="../tags/tag86.xml"/><Relationship Id="rId4" Type="http://schemas.openxmlformats.org/officeDocument/2006/relationships/image" Target="../media/image46.jpeg"/><Relationship Id="rId3" Type="http://schemas.openxmlformats.org/officeDocument/2006/relationships/image" Target="../media/image44.jpeg"/><Relationship Id="rId2" Type="http://schemas.openxmlformats.org/officeDocument/2006/relationships/image" Target="../media/image45.jpeg"/><Relationship Id="rId1" Type="http://schemas.openxmlformats.org/officeDocument/2006/relationships/tags" Target="../tags/tag85.xml"/></Relationships>
</file>

<file path=ppt/slides/_rels/slide35.xml.rels><?xml version="1.0" encoding="UTF-8" standalone="yes"?>
<Relationships xmlns="http://schemas.openxmlformats.org/package/2006/relationships"><Relationship Id="rId7" Type="http://schemas.openxmlformats.org/officeDocument/2006/relationships/vmlDrawing" Target="../drawings/vmlDrawing6.vml"/><Relationship Id="rId6" Type="http://schemas.openxmlformats.org/officeDocument/2006/relationships/slideLayout" Target="../slideLayouts/slideLayout2.xml"/><Relationship Id="rId5" Type="http://schemas.openxmlformats.org/officeDocument/2006/relationships/tags" Target="../tags/tag87.xml"/><Relationship Id="rId4" Type="http://schemas.openxmlformats.org/officeDocument/2006/relationships/image" Target="../media/image48.wmf"/><Relationship Id="rId3" Type="http://schemas.openxmlformats.org/officeDocument/2006/relationships/oleObject" Target="../embeddings/oleObject11.bin"/><Relationship Id="rId2" Type="http://schemas.openxmlformats.org/officeDocument/2006/relationships/image" Target="../media/image47.wmf"/><Relationship Id="rId1" Type="http://schemas.openxmlformats.org/officeDocument/2006/relationships/oleObject" Target="../embeddings/oleObject10.bin"/></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37.xml.rels><?xml version="1.0" encoding="UTF-8" standalone="yes"?>
<Relationships xmlns="http://schemas.openxmlformats.org/package/2006/relationships"><Relationship Id="rId5" Type="http://schemas.openxmlformats.org/officeDocument/2006/relationships/vmlDrawing" Target="../drawings/vmlDrawing7.vml"/><Relationship Id="rId4" Type="http://schemas.openxmlformats.org/officeDocument/2006/relationships/slideLayout" Target="../slideLayouts/slideLayout2.xml"/><Relationship Id="rId3" Type="http://schemas.openxmlformats.org/officeDocument/2006/relationships/tags" Target="../tags/tag89.xml"/><Relationship Id="rId2" Type="http://schemas.openxmlformats.org/officeDocument/2006/relationships/image" Target="../media/image49.wmf"/><Relationship Id="rId1" Type="http://schemas.openxmlformats.org/officeDocument/2006/relationships/oleObject" Target="../embeddings/oleObject12.bin"/></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emf"/></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3.xml"/><Relationship Id="rId3" Type="http://schemas.openxmlformats.org/officeDocument/2006/relationships/image" Target="../media/image50.jpeg"/><Relationship Id="rId2" Type="http://schemas.openxmlformats.org/officeDocument/2006/relationships/tags" Target="../tags/tag92.xml"/><Relationship Id="rId1" Type="http://schemas.openxmlformats.org/officeDocument/2006/relationships/hyperlink" Target="http://img.blog.163.com/photo/AFrlNvXQiza87nzW5C47Vg==/1976235811486088109.jpg" TargetMode="External"/></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image" Target="../media/image51.jpeg"/><Relationship Id="rId2" Type="http://schemas.openxmlformats.org/officeDocument/2006/relationships/tags" Target="../tags/tag95.xml"/><Relationship Id="rId1" Type="http://schemas.openxmlformats.org/officeDocument/2006/relationships/tags" Target="../tags/tag9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9.xml"/><Relationship Id="rId1" Type="http://schemas.openxmlformats.org/officeDocument/2006/relationships/tags" Target="../tags/tag98.xml"/></Relationships>
</file>

<file path=ppt/slides/_rels/slide43.xml.rels><?xml version="1.0" encoding="UTF-8" standalone="yes"?>
<Relationships xmlns="http://schemas.openxmlformats.org/package/2006/relationships"><Relationship Id="rId8" Type="http://schemas.openxmlformats.org/officeDocument/2006/relationships/vmlDrawing" Target="../drawings/vmlDrawing8.vml"/><Relationship Id="rId7" Type="http://schemas.openxmlformats.org/officeDocument/2006/relationships/slideLayout" Target="../slideLayouts/slideLayout7.xml"/><Relationship Id="rId6" Type="http://schemas.openxmlformats.org/officeDocument/2006/relationships/image" Target="../media/image53.wmf"/><Relationship Id="rId5" Type="http://schemas.openxmlformats.org/officeDocument/2006/relationships/oleObject" Target="../embeddings/oleObject14.bin"/><Relationship Id="rId4" Type="http://schemas.openxmlformats.org/officeDocument/2006/relationships/tags" Target="../tags/tag101.xml"/><Relationship Id="rId3" Type="http://schemas.openxmlformats.org/officeDocument/2006/relationships/image" Target="../media/image52.wmf"/><Relationship Id="rId2" Type="http://schemas.openxmlformats.org/officeDocument/2006/relationships/oleObject" Target="../embeddings/oleObject13.bin"/><Relationship Id="rId1" Type="http://schemas.openxmlformats.org/officeDocument/2006/relationships/tags" Target="../tags/tag10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3.xml"/><Relationship Id="rId1" Type="http://schemas.openxmlformats.org/officeDocument/2006/relationships/tags" Target="../tags/tag10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5.xml"/><Relationship Id="rId1" Type="http://schemas.openxmlformats.org/officeDocument/2006/relationships/tags" Target="../tags/tag10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7.xml"/><Relationship Id="rId1" Type="http://schemas.openxmlformats.org/officeDocument/2006/relationships/tags" Target="../tags/tag10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9.xml"/><Relationship Id="rId1" Type="http://schemas.openxmlformats.org/officeDocument/2006/relationships/tags" Target="../tags/tag10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0.xml"/><Relationship Id="rId1"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5.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ags" Target="../tags/tag112.xml"/><Relationship Id="rId1"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image" Target="../media/image56.jpeg"/><Relationship Id="rId2" Type="http://schemas.openxmlformats.org/officeDocument/2006/relationships/tags" Target="../tags/tag114.xml"/><Relationship Id="rId1" Type="http://schemas.openxmlformats.org/officeDocument/2006/relationships/tags" Target="../tags/tag113.xml"/></Relationships>
</file>

<file path=ppt/slides/_rels/slide5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20.xml"/><Relationship Id="rId5" Type="http://schemas.openxmlformats.org/officeDocument/2006/relationships/image" Target="../media/image58.jpeg"/><Relationship Id="rId4" Type="http://schemas.openxmlformats.org/officeDocument/2006/relationships/tags" Target="../tags/tag119.xml"/><Relationship Id="rId3" Type="http://schemas.openxmlformats.org/officeDocument/2006/relationships/image" Target="../media/image57.jpeg"/><Relationship Id="rId2" Type="http://schemas.openxmlformats.org/officeDocument/2006/relationships/tags" Target="../tags/tag118.xml"/><Relationship Id="rId1" Type="http://schemas.openxmlformats.org/officeDocument/2006/relationships/tags" Target="../tags/tag117.xml"/></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3.xml"/><Relationship Id="rId4" Type="http://schemas.openxmlformats.org/officeDocument/2006/relationships/image" Target="../media/image60.jpeg"/><Relationship Id="rId3" Type="http://schemas.openxmlformats.org/officeDocument/2006/relationships/tags" Target="../tags/tag122.xml"/><Relationship Id="rId2" Type="http://schemas.openxmlformats.org/officeDocument/2006/relationships/image" Target="../media/image59.jpeg"/><Relationship Id="rId1" Type="http://schemas.openxmlformats.org/officeDocument/2006/relationships/tags" Target="../tags/tag121.xml"/></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5.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tags" Target="../tags/tag124.xml"/></Relationships>
</file>

<file path=ppt/slides/_rels/slide5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29.xml"/><Relationship Id="rId7" Type="http://schemas.openxmlformats.org/officeDocument/2006/relationships/image" Target="../media/image66.jpeg"/><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5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34.xml"/><Relationship Id="rId7" Type="http://schemas.openxmlformats.org/officeDocument/2006/relationships/image" Target="../media/image68.jpeg"/><Relationship Id="rId6" Type="http://schemas.openxmlformats.org/officeDocument/2006/relationships/image" Target="../media/image67.jpeg"/><Relationship Id="rId5" Type="http://schemas.openxmlformats.org/officeDocument/2006/relationships/hyperlink" Target="http://361t.net/upload/DFEcUlYFUAEIVgxSAQdQCAFQVlUcN1NYJXJTPEsHVm0!YWw!PTprPEMQVhhREF0ObkUPWhoWCwVsUFMBHAYJVBYJQVI.jpg" TargetMode="Externa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69.jpeg"/><Relationship Id="rId1" Type="http://schemas.openxmlformats.org/officeDocument/2006/relationships/tags" Target="../tags/tag135.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tags" Target="../tags/tag140.xml"/><Relationship Id="rId2" Type="http://schemas.openxmlformats.org/officeDocument/2006/relationships/image" Target="../media/image39.png"/><Relationship Id="rId1" Type="http://schemas.openxmlformats.org/officeDocument/2006/relationships/tags" Target="../tags/tag139.xml"/></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4.xml"/><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tags" Target="../tags/tag14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6.xml"/><Relationship Id="rId1" Type="http://schemas.openxmlformats.org/officeDocument/2006/relationships/tags" Target="../tags/tag145.xml"/></Relationships>
</file>

<file path=ppt/slides/_rels/slide63.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image" Target="../media/image75.png"/><Relationship Id="rId4" Type="http://schemas.openxmlformats.org/officeDocument/2006/relationships/tags" Target="../tags/tag150.xml"/><Relationship Id="rId36" Type="http://schemas.openxmlformats.org/officeDocument/2006/relationships/slideLayout" Target="../slideLayouts/slideLayout7.xml"/><Relationship Id="rId35" Type="http://schemas.openxmlformats.org/officeDocument/2006/relationships/tags" Target="../tags/tag177.xml"/><Relationship Id="rId34" Type="http://schemas.openxmlformats.org/officeDocument/2006/relationships/tags" Target="../tags/tag176.xml"/><Relationship Id="rId33" Type="http://schemas.openxmlformats.org/officeDocument/2006/relationships/tags" Target="../tags/tag175.xml"/><Relationship Id="rId32" Type="http://schemas.openxmlformats.org/officeDocument/2006/relationships/tags" Target="../tags/tag174.xml"/><Relationship Id="rId31" Type="http://schemas.openxmlformats.org/officeDocument/2006/relationships/tags" Target="../tags/tag173.xml"/><Relationship Id="rId30" Type="http://schemas.openxmlformats.org/officeDocument/2006/relationships/tags" Target="../tags/tag172.xml"/><Relationship Id="rId3" Type="http://schemas.openxmlformats.org/officeDocument/2006/relationships/tags" Target="../tags/tag149.xml"/><Relationship Id="rId29" Type="http://schemas.openxmlformats.org/officeDocument/2006/relationships/tags" Target="../tags/tag171.xml"/><Relationship Id="rId28" Type="http://schemas.openxmlformats.org/officeDocument/2006/relationships/tags" Target="../tags/tag170.xml"/><Relationship Id="rId27" Type="http://schemas.openxmlformats.org/officeDocument/2006/relationships/tags" Target="../tags/tag169.xml"/><Relationship Id="rId26" Type="http://schemas.openxmlformats.org/officeDocument/2006/relationships/tags" Target="../tags/tag168.xml"/><Relationship Id="rId25" Type="http://schemas.openxmlformats.org/officeDocument/2006/relationships/tags" Target="../tags/tag167.xml"/><Relationship Id="rId24" Type="http://schemas.openxmlformats.org/officeDocument/2006/relationships/image" Target="../media/image78.png"/><Relationship Id="rId23" Type="http://schemas.openxmlformats.org/officeDocument/2006/relationships/tags" Target="../tags/tag166.xml"/><Relationship Id="rId22" Type="http://schemas.openxmlformats.org/officeDocument/2006/relationships/image" Target="../media/image77.png"/><Relationship Id="rId21" Type="http://schemas.openxmlformats.org/officeDocument/2006/relationships/tags" Target="../tags/tag165.xml"/><Relationship Id="rId20" Type="http://schemas.openxmlformats.org/officeDocument/2006/relationships/image" Target="../media/image76.png"/><Relationship Id="rId2" Type="http://schemas.openxmlformats.org/officeDocument/2006/relationships/tags" Target="../tags/tag148.xml"/><Relationship Id="rId19" Type="http://schemas.openxmlformats.org/officeDocument/2006/relationships/tags" Target="../tags/tag164.xml"/><Relationship Id="rId18" Type="http://schemas.openxmlformats.org/officeDocument/2006/relationships/tags" Target="../tags/tag163.xml"/><Relationship Id="rId17" Type="http://schemas.openxmlformats.org/officeDocument/2006/relationships/tags" Target="../tags/tag162.xml"/><Relationship Id="rId16" Type="http://schemas.openxmlformats.org/officeDocument/2006/relationships/tags" Target="../tags/tag161.xml"/><Relationship Id="rId15" Type="http://schemas.openxmlformats.org/officeDocument/2006/relationships/tags" Target="../tags/tag160.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7.xml"/></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81.xml"/><Relationship Id="rId5" Type="http://schemas.openxmlformats.org/officeDocument/2006/relationships/image" Target="../media/image80.png"/><Relationship Id="rId4" Type="http://schemas.openxmlformats.org/officeDocument/2006/relationships/tags" Target="../tags/tag180.xml"/><Relationship Id="rId3" Type="http://schemas.openxmlformats.org/officeDocument/2006/relationships/image" Target="../media/image79.jpeg"/><Relationship Id="rId2" Type="http://schemas.openxmlformats.org/officeDocument/2006/relationships/tags" Target="../tags/tag179.xml"/><Relationship Id="rId1" Type="http://schemas.openxmlformats.org/officeDocument/2006/relationships/tags" Target="../tags/tag178.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3.xml"/><Relationship Id="rId1" Type="http://schemas.openxmlformats.org/officeDocument/2006/relationships/tags" Target="../tags/tag18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4.xml"/></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86.xml"/><Relationship Id="rId2" Type="http://schemas.openxmlformats.org/officeDocument/2006/relationships/image" Target="../media/image81.png"/><Relationship Id="rId1" Type="http://schemas.openxmlformats.org/officeDocument/2006/relationships/tags" Target="../tags/tag185.xml"/></Relationships>
</file>

<file path=ppt/slides/_rels/slide68.xml.rels><?xml version="1.0" encoding="UTF-8" standalone="yes"?>
<Relationships xmlns="http://schemas.openxmlformats.org/package/2006/relationships"><Relationship Id="rId8" Type="http://schemas.openxmlformats.org/officeDocument/2006/relationships/vmlDrawing" Target="../drawings/vmlDrawing9.vml"/><Relationship Id="rId7" Type="http://schemas.openxmlformats.org/officeDocument/2006/relationships/slideLayout" Target="../slideLayouts/slideLayout13.xml"/><Relationship Id="rId6" Type="http://schemas.openxmlformats.org/officeDocument/2006/relationships/image" Target="../media/image83.wmf"/><Relationship Id="rId5" Type="http://schemas.openxmlformats.org/officeDocument/2006/relationships/oleObject" Target="../embeddings/oleObject16.bin"/><Relationship Id="rId4" Type="http://schemas.openxmlformats.org/officeDocument/2006/relationships/tags" Target="../tags/tag188.xml"/><Relationship Id="rId3" Type="http://schemas.openxmlformats.org/officeDocument/2006/relationships/image" Target="../media/image82.wmf"/><Relationship Id="rId2" Type="http://schemas.openxmlformats.org/officeDocument/2006/relationships/oleObject" Target="../embeddings/oleObject15.bin"/><Relationship Id="rId1" Type="http://schemas.openxmlformats.org/officeDocument/2006/relationships/tags" Target="../tags/tag187.xml"/></Relationships>
</file>

<file path=ppt/slides/_rels/slide69.xml.rels><?xml version="1.0" encoding="UTF-8" standalone="yes"?>
<Relationships xmlns="http://schemas.openxmlformats.org/package/2006/relationships"><Relationship Id="rId5" Type="http://schemas.openxmlformats.org/officeDocument/2006/relationships/vmlDrawing" Target="../drawings/vmlDrawing10.vml"/><Relationship Id="rId4" Type="http://schemas.openxmlformats.org/officeDocument/2006/relationships/slideLayout" Target="../slideLayouts/slideLayout13.xml"/><Relationship Id="rId3" Type="http://schemas.openxmlformats.org/officeDocument/2006/relationships/image" Target="../media/image84.wmf"/><Relationship Id="rId2" Type="http://schemas.openxmlformats.org/officeDocument/2006/relationships/oleObject" Target="../embeddings/oleObject17.bin"/><Relationship Id="rId1" Type="http://schemas.openxmlformats.org/officeDocument/2006/relationships/tags" Target="../tags/tag1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5" Type="http://schemas.openxmlformats.org/officeDocument/2006/relationships/vmlDrawing" Target="../drawings/vmlDrawing11.vml"/><Relationship Id="rId4" Type="http://schemas.openxmlformats.org/officeDocument/2006/relationships/slideLayout" Target="../slideLayouts/slideLayout13.xml"/><Relationship Id="rId3" Type="http://schemas.openxmlformats.org/officeDocument/2006/relationships/image" Target="../media/image85.wmf"/><Relationship Id="rId2" Type="http://schemas.openxmlformats.org/officeDocument/2006/relationships/oleObject" Target="../embeddings/oleObject18.bin"/><Relationship Id="rId1" Type="http://schemas.openxmlformats.org/officeDocument/2006/relationships/tags" Target="../tags/tag190.xml"/></Relationships>
</file>

<file path=ppt/slides/_rels/slide71.xml.rels><?xml version="1.0" encoding="UTF-8" standalone="yes"?>
<Relationships xmlns="http://schemas.openxmlformats.org/package/2006/relationships"><Relationship Id="rId5" Type="http://schemas.openxmlformats.org/officeDocument/2006/relationships/vmlDrawing" Target="../drawings/vmlDrawing12.vml"/><Relationship Id="rId4" Type="http://schemas.openxmlformats.org/officeDocument/2006/relationships/slideLayout" Target="../slideLayouts/slideLayout13.xml"/><Relationship Id="rId3" Type="http://schemas.openxmlformats.org/officeDocument/2006/relationships/image" Target="../media/image86.wmf"/><Relationship Id="rId2" Type="http://schemas.openxmlformats.org/officeDocument/2006/relationships/oleObject" Target="../embeddings/oleObject19.bin"/><Relationship Id="rId1" Type="http://schemas.openxmlformats.org/officeDocument/2006/relationships/tags" Target="../tags/tag191.xml"/></Relationships>
</file>

<file path=ppt/slides/_rels/slide72.xml.rels><?xml version="1.0" encoding="UTF-8" standalone="yes"?>
<Relationships xmlns="http://schemas.openxmlformats.org/package/2006/relationships"><Relationship Id="rId5" Type="http://schemas.openxmlformats.org/officeDocument/2006/relationships/vmlDrawing" Target="../drawings/vmlDrawing13.vml"/><Relationship Id="rId4" Type="http://schemas.openxmlformats.org/officeDocument/2006/relationships/slideLayout" Target="../slideLayouts/slideLayout13.xml"/><Relationship Id="rId3" Type="http://schemas.openxmlformats.org/officeDocument/2006/relationships/image" Target="../media/image87.wmf"/><Relationship Id="rId2" Type="http://schemas.openxmlformats.org/officeDocument/2006/relationships/oleObject" Target="../embeddings/oleObject20.bin"/><Relationship Id="rId1" Type="http://schemas.openxmlformats.org/officeDocument/2006/relationships/tags" Target="../tags/tag19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vmlDrawing" Target="../drawings/vmlDrawing14.vml"/><Relationship Id="rId7" Type="http://schemas.openxmlformats.org/officeDocument/2006/relationships/slideLayout" Target="../slideLayouts/slideLayout2.xml"/><Relationship Id="rId6" Type="http://schemas.openxmlformats.org/officeDocument/2006/relationships/image" Target="../media/image88.wmf"/><Relationship Id="rId5" Type="http://schemas.openxmlformats.org/officeDocument/2006/relationships/oleObject" Target="../embeddings/oleObject21.bin"/><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75.xml.rels><?xml version="1.0" encoding="UTF-8" standalone="yes"?>
<Relationships xmlns="http://schemas.openxmlformats.org/package/2006/relationships"><Relationship Id="rId8" Type="http://schemas.openxmlformats.org/officeDocument/2006/relationships/vmlDrawing" Target="../drawings/vmlDrawing15.vml"/><Relationship Id="rId7" Type="http://schemas.openxmlformats.org/officeDocument/2006/relationships/slideLayout" Target="../slideLayouts/slideLayout2.xml"/><Relationship Id="rId6" Type="http://schemas.openxmlformats.org/officeDocument/2006/relationships/image" Target="../media/image91.wmf"/><Relationship Id="rId5" Type="http://schemas.openxmlformats.org/officeDocument/2006/relationships/oleObject" Target="../embeddings/oleObject24.bin"/><Relationship Id="rId4" Type="http://schemas.openxmlformats.org/officeDocument/2006/relationships/image" Target="../media/image90.wmf"/><Relationship Id="rId3" Type="http://schemas.openxmlformats.org/officeDocument/2006/relationships/oleObject" Target="../embeddings/oleObject23.bin"/><Relationship Id="rId2" Type="http://schemas.openxmlformats.org/officeDocument/2006/relationships/image" Target="../media/image89.wmf"/><Relationship Id="rId1" Type="http://schemas.openxmlformats.org/officeDocument/2006/relationships/oleObject" Target="../embeddings/oleObject22.bin"/></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vmlDrawing" Target="../drawings/vmlDrawing16.vml"/><Relationship Id="rId6" Type="http://schemas.openxmlformats.org/officeDocument/2006/relationships/slideLayout" Target="../slideLayouts/slideLayout2.xml"/><Relationship Id="rId5" Type="http://schemas.openxmlformats.org/officeDocument/2006/relationships/tags" Target="../tags/tag193.xml"/><Relationship Id="rId4" Type="http://schemas.openxmlformats.org/officeDocument/2006/relationships/image" Target="../media/image93.wmf"/><Relationship Id="rId3" Type="http://schemas.openxmlformats.org/officeDocument/2006/relationships/oleObject" Target="../embeddings/oleObject26.bin"/><Relationship Id="rId2" Type="http://schemas.openxmlformats.org/officeDocument/2006/relationships/image" Target="../media/image92.wmf"/><Relationship Id="rId1" Type="http://schemas.openxmlformats.org/officeDocument/2006/relationships/oleObject" Target="../embeddings/oleObject25.bin"/></Relationships>
</file>

<file path=ppt/slides/_rels/slide77.xml.rels><?xml version="1.0" encoding="UTF-8" standalone="yes"?>
<Relationships xmlns="http://schemas.openxmlformats.org/package/2006/relationships"><Relationship Id="rId5" Type="http://schemas.openxmlformats.org/officeDocument/2006/relationships/vmlDrawing" Target="../drawings/vmlDrawing17.vml"/><Relationship Id="rId4" Type="http://schemas.openxmlformats.org/officeDocument/2006/relationships/slideLayout" Target="../slideLayouts/slideLayout2.xml"/><Relationship Id="rId3" Type="http://schemas.openxmlformats.org/officeDocument/2006/relationships/tags" Target="../tags/tag194.xml"/><Relationship Id="rId2" Type="http://schemas.openxmlformats.org/officeDocument/2006/relationships/image" Target="../media/image94.wmf"/><Relationship Id="rId1" Type="http://schemas.openxmlformats.org/officeDocument/2006/relationships/oleObject" Target="../embeddings/oleObject27.bin"/></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96.xml"/><Relationship Id="rId2" Type="http://schemas.openxmlformats.org/officeDocument/2006/relationships/image" Target="../media/image95.wmf"/><Relationship Id="rId1" Type="http://schemas.openxmlformats.org/officeDocument/2006/relationships/tags" Target="../tags/tag19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8.xml"/><Relationship Id="rId1" Type="http://schemas.openxmlformats.org/officeDocument/2006/relationships/tags" Target="../tags/tag19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01.xml"/><Relationship Id="rId3" Type="http://schemas.openxmlformats.org/officeDocument/2006/relationships/image" Target="../media/image96.png"/><Relationship Id="rId2" Type="http://schemas.openxmlformats.org/officeDocument/2006/relationships/tags" Target="../tags/tag200.xml"/><Relationship Id="rId1" Type="http://schemas.openxmlformats.org/officeDocument/2006/relationships/tags" Target="../tags/tag199.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3.xml"/><Relationship Id="rId1" Type="http://schemas.openxmlformats.org/officeDocument/2006/relationships/tags" Target="../tags/tag20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9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副标题 2"/>
          <p:cNvSpPr>
            <a:spLocks noGrp="1"/>
          </p:cNvSpPr>
          <p:nvPr>
            <p:ph type="subTitle" idx="1"/>
          </p:nvPr>
        </p:nvSpPr>
        <p:spPr bwMode="auto">
          <a:xfrm>
            <a:off x="2525395" y="2373630"/>
            <a:ext cx="8432800" cy="13442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p>
          <a:p>
            <a:r>
              <a:rPr lang="zh-CN" altLang="en-US" dirty="0"/>
              <a:t>李建民 </a:t>
            </a:r>
            <a:endParaRPr lang="en-US" altLang="zh-CN" dirty="0"/>
          </a:p>
          <a:p>
            <a:endParaRPr lang="en-US" altLang="zh-CN" dirty="0"/>
          </a:p>
          <a:p>
            <a:r>
              <a:rPr lang="zh-CN" altLang="en-US" dirty="0"/>
              <a:t>江苏省实验动物中心</a:t>
            </a:r>
            <a:endParaRPr lang="zh-CN" altLang="en-US" dirty="0"/>
          </a:p>
          <a:p>
            <a:r>
              <a:rPr lang="zh-CN" altLang="en-US" dirty="0"/>
              <a:t>南京医科大学医药实验动物中心</a:t>
            </a:r>
            <a:endParaRPr lang="zh-CN" altLang="en-US" dirty="0"/>
          </a:p>
          <a:p>
            <a:r>
              <a:rPr lang="zh-CN" altLang="zh-CN" dirty="0"/>
              <a:t>国家生殖医学和子代健康全国重点实验室</a:t>
            </a:r>
            <a:endParaRPr lang="zh-CN" altLang="zh-CN" dirty="0"/>
          </a:p>
        </p:txBody>
      </p:sp>
      <p:sp>
        <p:nvSpPr>
          <p:cNvPr id="4" name="灯片编号占位符 3"/>
          <p:cNvSpPr>
            <a:spLocks noGrp="1"/>
          </p:cNvSpPr>
          <p:nvPr>
            <p:ph type="sldNum" sz="quarter" idx="10"/>
          </p:nvPr>
        </p:nvSpPr>
        <p:spPr/>
        <p:txBody>
          <a:bodyPr/>
          <a:lstStyle/>
          <a:p>
            <a:pPr>
              <a:defRPr/>
            </a:pPr>
            <a:fld id="{B5888101-4ADF-4923-8A71-567E173E721E}" type="slidenum">
              <a:rPr lang="zh-CN" altLang="en-US" smtClean="0"/>
            </a:fld>
            <a:endParaRPr lang="en-US" altLang="zh-CN"/>
          </a:p>
        </p:txBody>
      </p:sp>
      <p:pic>
        <p:nvPicPr>
          <p:cNvPr id="12" name="图片 11"/>
          <p:cNvPicPr>
            <a:picLocks noChangeAspect="1"/>
          </p:cNvPicPr>
          <p:nvPr>
            <p:custDataLst>
              <p:tags r:id="rId1"/>
            </p:custDataLst>
          </p:nvPr>
        </p:nvPicPr>
        <p:blipFill>
          <a:blip r:embed="rId2"/>
          <a:stretch>
            <a:fillRect/>
          </a:stretch>
        </p:blipFill>
        <p:spPr>
          <a:xfrm>
            <a:off x="189230" y="-65405"/>
            <a:ext cx="1528445" cy="810260"/>
          </a:xfrm>
          <a:prstGeom prst="rect">
            <a:avLst/>
          </a:prstGeom>
        </p:spPr>
      </p:pic>
      <p:sp>
        <p:nvSpPr>
          <p:cNvPr id="11" name="标题 7"/>
          <p:cNvSpPr>
            <a:spLocks noGrp="1"/>
          </p:cNvSpPr>
          <p:nvPr>
            <p:custDataLst>
              <p:tags r:id="rId3"/>
            </p:custDataLst>
          </p:nvPr>
        </p:nvSpPr>
        <p:spPr>
          <a:xfrm>
            <a:off x="3022521" y="1666931"/>
            <a:ext cx="5819299" cy="863220"/>
          </a:xfrm>
          <a:prstGeom prst="rect">
            <a:avLst/>
          </a:prstGeom>
        </p:spPr>
        <p:txBody>
          <a:bodyPr vert="horz" lIns="90000" tIns="46800" rIns="90000" bIns="46800" rtlCol="0" anchor="b" anchorCtr="0">
            <a:noAutofit/>
          </a:bodyPr>
          <a:lstStyle>
            <a:lvl1pPr algn="ctr" defTabSz="685800" rtl="0" eaLnBrk="1" fontAlgn="auto" latinLnBrk="0" hangingPunct="1">
              <a:lnSpc>
                <a:spcPct val="100000"/>
              </a:lnSpc>
              <a:spcBef>
                <a:spcPct val="0"/>
              </a:spcBef>
              <a:buNone/>
              <a:defRPr sz="4500" b="1" u="none" strike="noStrike" kern="1200" cap="none" spc="600" normalizeH="0" baseline="0">
                <a:solidFill>
                  <a:schemeClr val="accent1"/>
                </a:solidFill>
                <a:uFillTx/>
                <a:latin typeface="Arial" panose="020B0604020202020204" pitchFamily="34" charset="0"/>
                <a:ea typeface="汉仪旗黑-85S" panose="00020600040101010101" pitchFamily="18" charset="-122"/>
                <a:cs typeface="+mj-cs"/>
              </a:defRPr>
            </a:lvl1pPr>
          </a:lstStyle>
          <a:p>
            <a:pPr marL="0" indent="0" algn="ctr">
              <a:lnSpc>
                <a:spcPct val="100000"/>
              </a:lnSpc>
              <a:spcBef>
                <a:spcPts val="0"/>
              </a:spcBef>
              <a:spcAft>
                <a:spcPts val="0"/>
              </a:spcAft>
              <a:buSzPct val="100000"/>
              <a:buNone/>
            </a:pPr>
            <a:r>
              <a:rPr lang="zh-CN" altLang="en-US" sz="4400" dirty="0">
                <a:solidFill>
                  <a:srgbClr val="0070C0"/>
                </a:solidFill>
              </a:rPr>
              <a:t>实验鼠繁育、保种</a:t>
            </a:r>
            <a:endParaRPr lang="zh-CN" altLang="en-US" sz="4400" dirty="0">
              <a:solidFill>
                <a:srgbClr val="0070C0"/>
              </a:solidFill>
            </a:endParaRPr>
          </a:p>
          <a:p>
            <a:pPr marL="0" indent="0" algn="ctr">
              <a:lnSpc>
                <a:spcPct val="100000"/>
              </a:lnSpc>
              <a:spcBef>
                <a:spcPts val="0"/>
              </a:spcBef>
              <a:spcAft>
                <a:spcPts val="0"/>
              </a:spcAft>
              <a:buSzPct val="100000"/>
              <a:buNone/>
            </a:pPr>
            <a:r>
              <a:rPr lang="zh-CN" altLang="en-US" sz="4400" dirty="0">
                <a:solidFill>
                  <a:srgbClr val="0070C0"/>
                </a:solidFill>
              </a:rPr>
              <a:t>操作规则及管理</a:t>
            </a:r>
            <a:endParaRPr lang="zh-CN" altLang="en-US" sz="4400" dirty="0">
              <a:solidFill>
                <a:srgbClr val="0070C0"/>
              </a:solidFill>
            </a:endParaRPr>
          </a:p>
        </p:txBody>
      </p:sp>
      <p:pic>
        <p:nvPicPr>
          <p:cNvPr id="3" name="Picture 6"/>
          <p:cNvPicPr>
            <a:picLocks noChangeAspect="1"/>
          </p:cNvPicPr>
          <p:nvPr>
            <p:custDataLst>
              <p:tags r:id="rId4"/>
            </p:custDataLst>
          </p:nvPr>
        </p:nvPicPr>
        <p:blipFill>
          <a:blip r:embed="rId5" cstate="print"/>
          <a:stretch>
            <a:fillRect/>
          </a:stretch>
        </p:blipFill>
        <p:spPr>
          <a:xfrm>
            <a:off x="9178925" y="2614295"/>
            <a:ext cx="2627630" cy="196723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3279003" y="2097474"/>
            <a:ext cx="4795838" cy="3167063"/>
            <a:chOff x="1744383" y="1224800"/>
            <a:chExt cx="7309485" cy="5080336"/>
          </a:xfrm>
        </p:grpSpPr>
        <p:sp>
          <p:nvSpPr>
            <p:cNvPr id="5" name="object 2"/>
            <p:cNvSpPr/>
            <p:nvPr>
              <p:custDataLst>
                <p:tags r:id="rId1"/>
              </p:custDataLst>
            </p:nvPr>
          </p:nvSpPr>
          <p:spPr>
            <a:xfrm>
              <a:off x="6536728" y="3180919"/>
              <a:ext cx="2517140" cy="3124200"/>
            </a:xfrm>
            <a:custGeom>
              <a:avLst/>
              <a:gdLst/>
              <a:ahLst/>
              <a:cxnLst/>
              <a:rect l="l" t="t" r="r" b="b"/>
              <a:pathLst>
                <a:path w="2517140" h="3124200">
                  <a:moveTo>
                    <a:pt x="2192972" y="3111500"/>
                  </a:moveTo>
                  <a:lnTo>
                    <a:pt x="324167" y="3111500"/>
                  </a:lnTo>
                  <a:lnTo>
                    <a:pt x="334581" y="3124200"/>
                  </a:lnTo>
                  <a:lnTo>
                    <a:pt x="2182558" y="3124200"/>
                  </a:lnTo>
                  <a:lnTo>
                    <a:pt x="2192972" y="3111500"/>
                  </a:lnTo>
                  <a:close/>
                </a:path>
                <a:path w="2517140" h="3124200">
                  <a:moveTo>
                    <a:pt x="2233574" y="3098800"/>
                  </a:moveTo>
                  <a:lnTo>
                    <a:pt x="283565" y="3098800"/>
                  </a:lnTo>
                  <a:lnTo>
                    <a:pt x="293560" y="3111500"/>
                  </a:lnTo>
                  <a:lnTo>
                    <a:pt x="2223579" y="3111500"/>
                  </a:lnTo>
                  <a:lnTo>
                    <a:pt x="2233574" y="3098800"/>
                  </a:lnTo>
                  <a:close/>
                </a:path>
                <a:path w="2517140" h="3124200">
                  <a:moveTo>
                    <a:pt x="411619" y="3086100"/>
                  </a:moveTo>
                  <a:lnTo>
                    <a:pt x="254304" y="3086100"/>
                  </a:lnTo>
                  <a:lnTo>
                    <a:pt x="263944" y="3098800"/>
                  </a:lnTo>
                  <a:lnTo>
                    <a:pt x="422211" y="3098800"/>
                  </a:lnTo>
                  <a:lnTo>
                    <a:pt x="411619" y="3086100"/>
                  </a:lnTo>
                  <a:close/>
                </a:path>
                <a:path w="2517140" h="3124200">
                  <a:moveTo>
                    <a:pt x="2262835" y="3086100"/>
                  </a:moveTo>
                  <a:lnTo>
                    <a:pt x="2105533" y="3086100"/>
                  </a:lnTo>
                  <a:lnTo>
                    <a:pt x="2094928" y="3098800"/>
                  </a:lnTo>
                  <a:lnTo>
                    <a:pt x="2253208" y="3098800"/>
                  </a:lnTo>
                  <a:lnTo>
                    <a:pt x="2262835" y="3086100"/>
                  </a:lnTo>
                  <a:close/>
                </a:path>
                <a:path w="2517140" h="3124200">
                  <a:moveTo>
                    <a:pt x="323989" y="3073400"/>
                  </a:moveTo>
                  <a:lnTo>
                    <a:pt x="226148" y="3073400"/>
                  </a:lnTo>
                  <a:lnTo>
                    <a:pt x="235407" y="3086100"/>
                  </a:lnTo>
                  <a:lnTo>
                    <a:pt x="333844" y="3086100"/>
                  </a:lnTo>
                  <a:lnTo>
                    <a:pt x="323989" y="3073400"/>
                  </a:lnTo>
                  <a:close/>
                </a:path>
                <a:path w="2517140" h="3124200">
                  <a:moveTo>
                    <a:pt x="2290991" y="3073400"/>
                  </a:moveTo>
                  <a:lnTo>
                    <a:pt x="2193150" y="3073400"/>
                  </a:lnTo>
                  <a:lnTo>
                    <a:pt x="2183295" y="3086100"/>
                  </a:lnTo>
                  <a:lnTo>
                    <a:pt x="2281732" y="3086100"/>
                  </a:lnTo>
                  <a:lnTo>
                    <a:pt x="2290991" y="3073400"/>
                  </a:lnTo>
                  <a:close/>
                </a:path>
                <a:path w="2517140" h="3124200">
                  <a:moveTo>
                    <a:pt x="287375" y="3060700"/>
                  </a:moveTo>
                  <a:lnTo>
                    <a:pt x="199212" y="3060700"/>
                  </a:lnTo>
                  <a:lnTo>
                    <a:pt x="208051" y="3073400"/>
                  </a:lnTo>
                  <a:lnTo>
                    <a:pt x="296811" y="3073400"/>
                  </a:lnTo>
                  <a:lnTo>
                    <a:pt x="287375" y="3060700"/>
                  </a:lnTo>
                  <a:close/>
                </a:path>
                <a:path w="2517140" h="3124200">
                  <a:moveTo>
                    <a:pt x="2317927" y="3060700"/>
                  </a:moveTo>
                  <a:lnTo>
                    <a:pt x="2229764" y="3060700"/>
                  </a:lnTo>
                  <a:lnTo>
                    <a:pt x="2220328" y="3073400"/>
                  </a:lnTo>
                  <a:lnTo>
                    <a:pt x="2309088" y="3073400"/>
                  </a:lnTo>
                  <a:lnTo>
                    <a:pt x="2317927" y="3060700"/>
                  </a:lnTo>
                  <a:close/>
                </a:path>
                <a:path w="2517140" h="3124200">
                  <a:moveTo>
                    <a:pt x="261035" y="3048000"/>
                  </a:moveTo>
                  <a:lnTo>
                    <a:pt x="181978" y="3048000"/>
                  </a:lnTo>
                  <a:lnTo>
                    <a:pt x="190525" y="3060700"/>
                  </a:lnTo>
                  <a:lnTo>
                    <a:pt x="270128" y="3060700"/>
                  </a:lnTo>
                  <a:lnTo>
                    <a:pt x="261035" y="3048000"/>
                  </a:lnTo>
                  <a:close/>
                </a:path>
                <a:path w="2517140" h="3124200">
                  <a:moveTo>
                    <a:pt x="2335161" y="3048000"/>
                  </a:moveTo>
                  <a:lnTo>
                    <a:pt x="2256104" y="3048000"/>
                  </a:lnTo>
                  <a:lnTo>
                    <a:pt x="2247011" y="3060700"/>
                  </a:lnTo>
                  <a:lnTo>
                    <a:pt x="2326614" y="3060700"/>
                  </a:lnTo>
                  <a:lnTo>
                    <a:pt x="2335161" y="3048000"/>
                  </a:lnTo>
                  <a:close/>
                </a:path>
                <a:path w="2517140" h="3124200">
                  <a:moveTo>
                    <a:pt x="235724" y="3035300"/>
                  </a:moveTo>
                  <a:lnTo>
                    <a:pt x="165341" y="3035300"/>
                  </a:lnTo>
                  <a:lnTo>
                    <a:pt x="173583" y="3048000"/>
                  </a:lnTo>
                  <a:lnTo>
                    <a:pt x="244449" y="3048000"/>
                  </a:lnTo>
                  <a:lnTo>
                    <a:pt x="235724" y="3035300"/>
                  </a:lnTo>
                  <a:close/>
                </a:path>
                <a:path w="2517140" h="3124200">
                  <a:moveTo>
                    <a:pt x="2351798" y="3035300"/>
                  </a:moveTo>
                  <a:lnTo>
                    <a:pt x="2281415" y="3035300"/>
                  </a:lnTo>
                  <a:lnTo>
                    <a:pt x="2272690" y="3048000"/>
                  </a:lnTo>
                  <a:lnTo>
                    <a:pt x="2343556" y="3048000"/>
                  </a:lnTo>
                  <a:lnTo>
                    <a:pt x="2351798" y="3035300"/>
                  </a:lnTo>
                  <a:close/>
                </a:path>
                <a:path w="2517140" h="3124200">
                  <a:moveTo>
                    <a:pt x="211543" y="3022600"/>
                  </a:moveTo>
                  <a:lnTo>
                    <a:pt x="149339" y="3022600"/>
                  </a:lnTo>
                  <a:lnTo>
                    <a:pt x="157264" y="3035300"/>
                  </a:lnTo>
                  <a:lnTo>
                    <a:pt x="219862" y="3035300"/>
                  </a:lnTo>
                  <a:lnTo>
                    <a:pt x="211543" y="3022600"/>
                  </a:lnTo>
                  <a:close/>
                </a:path>
                <a:path w="2517140" h="3124200">
                  <a:moveTo>
                    <a:pt x="2367800" y="3022600"/>
                  </a:moveTo>
                  <a:lnTo>
                    <a:pt x="2305596" y="3022600"/>
                  </a:lnTo>
                  <a:lnTo>
                    <a:pt x="2297277" y="3035300"/>
                  </a:lnTo>
                  <a:lnTo>
                    <a:pt x="2359888" y="3035300"/>
                  </a:lnTo>
                  <a:lnTo>
                    <a:pt x="2367800" y="3022600"/>
                  </a:lnTo>
                  <a:close/>
                </a:path>
                <a:path w="2517140" h="3124200">
                  <a:moveTo>
                    <a:pt x="196100" y="3009900"/>
                  </a:moveTo>
                  <a:lnTo>
                    <a:pt x="133997" y="3009900"/>
                  </a:lnTo>
                  <a:lnTo>
                    <a:pt x="141579" y="3022600"/>
                  </a:lnTo>
                  <a:lnTo>
                    <a:pt x="204127" y="3022600"/>
                  </a:lnTo>
                  <a:lnTo>
                    <a:pt x="196100" y="3009900"/>
                  </a:lnTo>
                  <a:close/>
                </a:path>
                <a:path w="2517140" h="3124200">
                  <a:moveTo>
                    <a:pt x="2383142" y="3009900"/>
                  </a:moveTo>
                  <a:lnTo>
                    <a:pt x="2321039" y="3009900"/>
                  </a:lnTo>
                  <a:lnTo>
                    <a:pt x="2313012" y="3022600"/>
                  </a:lnTo>
                  <a:lnTo>
                    <a:pt x="2375560" y="3022600"/>
                  </a:lnTo>
                  <a:lnTo>
                    <a:pt x="2383142" y="3009900"/>
                  </a:lnTo>
                  <a:close/>
                </a:path>
                <a:path w="2517140" h="3124200">
                  <a:moveTo>
                    <a:pt x="166903" y="2984500"/>
                  </a:moveTo>
                  <a:lnTo>
                    <a:pt x="112268" y="2984500"/>
                  </a:lnTo>
                  <a:lnTo>
                    <a:pt x="119329" y="2997200"/>
                  </a:lnTo>
                  <a:lnTo>
                    <a:pt x="126580" y="3009900"/>
                  </a:lnTo>
                  <a:lnTo>
                    <a:pt x="188937" y="3009900"/>
                  </a:lnTo>
                  <a:lnTo>
                    <a:pt x="181203" y="2997200"/>
                  </a:lnTo>
                  <a:lnTo>
                    <a:pt x="174320" y="2997200"/>
                  </a:lnTo>
                  <a:lnTo>
                    <a:pt x="166903" y="2984500"/>
                  </a:lnTo>
                  <a:close/>
                </a:path>
                <a:path w="2517140" h="3124200">
                  <a:moveTo>
                    <a:pt x="2404872" y="2984500"/>
                  </a:moveTo>
                  <a:lnTo>
                    <a:pt x="2350236" y="2984500"/>
                  </a:lnTo>
                  <a:lnTo>
                    <a:pt x="2342819" y="2997200"/>
                  </a:lnTo>
                  <a:lnTo>
                    <a:pt x="2335936" y="2997200"/>
                  </a:lnTo>
                  <a:lnTo>
                    <a:pt x="2328202" y="3009900"/>
                  </a:lnTo>
                  <a:lnTo>
                    <a:pt x="2390559" y="3009900"/>
                  </a:lnTo>
                  <a:lnTo>
                    <a:pt x="2397810" y="2997200"/>
                  </a:lnTo>
                  <a:lnTo>
                    <a:pt x="2404872" y="2984500"/>
                  </a:lnTo>
                  <a:close/>
                </a:path>
                <a:path w="2517140" h="3124200">
                  <a:moveTo>
                    <a:pt x="140169" y="2959100"/>
                  </a:moveTo>
                  <a:lnTo>
                    <a:pt x="92176" y="2959100"/>
                  </a:lnTo>
                  <a:lnTo>
                    <a:pt x="98691" y="2971800"/>
                  </a:lnTo>
                  <a:lnTo>
                    <a:pt x="105384" y="2984500"/>
                  </a:lnTo>
                  <a:lnTo>
                    <a:pt x="160312" y="2984500"/>
                  </a:lnTo>
                  <a:lnTo>
                    <a:pt x="153212" y="2971800"/>
                  </a:lnTo>
                  <a:lnTo>
                    <a:pt x="146926" y="2971800"/>
                  </a:lnTo>
                  <a:lnTo>
                    <a:pt x="140169" y="2959100"/>
                  </a:lnTo>
                  <a:close/>
                </a:path>
                <a:path w="2517140" h="3124200">
                  <a:moveTo>
                    <a:pt x="2424963" y="2959100"/>
                  </a:moveTo>
                  <a:lnTo>
                    <a:pt x="2376970" y="2959100"/>
                  </a:lnTo>
                  <a:lnTo>
                    <a:pt x="2370226" y="2971800"/>
                  </a:lnTo>
                  <a:lnTo>
                    <a:pt x="2363927" y="2971800"/>
                  </a:lnTo>
                  <a:lnTo>
                    <a:pt x="2356827" y="2984500"/>
                  </a:lnTo>
                  <a:lnTo>
                    <a:pt x="2411755" y="2984500"/>
                  </a:lnTo>
                  <a:lnTo>
                    <a:pt x="2418448" y="2971800"/>
                  </a:lnTo>
                  <a:lnTo>
                    <a:pt x="2424963" y="2959100"/>
                  </a:lnTo>
                  <a:close/>
                </a:path>
                <a:path w="2517140" h="3124200">
                  <a:moveTo>
                    <a:pt x="116077" y="2933700"/>
                  </a:moveTo>
                  <a:lnTo>
                    <a:pt x="73812" y="2933700"/>
                  </a:lnTo>
                  <a:lnTo>
                    <a:pt x="79743" y="2946400"/>
                  </a:lnTo>
                  <a:lnTo>
                    <a:pt x="85864" y="2959100"/>
                  </a:lnTo>
                  <a:lnTo>
                    <a:pt x="134188" y="2959100"/>
                  </a:lnTo>
                  <a:lnTo>
                    <a:pt x="127774" y="2946400"/>
                  </a:lnTo>
                  <a:lnTo>
                    <a:pt x="122123" y="2946400"/>
                  </a:lnTo>
                  <a:lnTo>
                    <a:pt x="116077" y="2933700"/>
                  </a:lnTo>
                  <a:close/>
                </a:path>
                <a:path w="2517140" h="3124200">
                  <a:moveTo>
                    <a:pt x="2443327" y="2933700"/>
                  </a:moveTo>
                  <a:lnTo>
                    <a:pt x="2401062" y="2933700"/>
                  </a:lnTo>
                  <a:lnTo>
                    <a:pt x="2395016" y="2946400"/>
                  </a:lnTo>
                  <a:lnTo>
                    <a:pt x="2389365" y="2946400"/>
                  </a:lnTo>
                  <a:lnTo>
                    <a:pt x="2382951" y="2959100"/>
                  </a:lnTo>
                  <a:lnTo>
                    <a:pt x="2431275" y="2959100"/>
                  </a:lnTo>
                  <a:lnTo>
                    <a:pt x="2437396" y="2946400"/>
                  </a:lnTo>
                  <a:lnTo>
                    <a:pt x="2443327" y="2933700"/>
                  </a:lnTo>
                  <a:close/>
                </a:path>
                <a:path w="2517140" h="3124200">
                  <a:moveTo>
                    <a:pt x="99872" y="2908300"/>
                  </a:moveTo>
                  <a:lnTo>
                    <a:pt x="57264" y="2908300"/>
                  </a:lnTo>
                  <a:lnTo>
                    <a:pt x="62572" y="2921000"/>
                  </a:lnTo>
                  <a:lnTo>
                    <a:pt x="68097" y="2933700"/>
                  </a:lnTo>
                  <a:lnTo>
                    <a:pt x="116357" y="2933700"/>
                  </a:lnTo>
                  <a:lnTo>
                    <a:pt x="110502" y="2921000"/>
                  </a:lnTo>
                  <a:lnTo>
                    <a:pt x="105346" y="2921000"/>
                  </a:lnTo>
                  <a:lnTo>
                    <a:pt x="99872" y="2908300"/>
                  </a:lnTo>
                  <a:close/>
                </a:path>
                <a:path w="2517140" h="3124200">
                  <a:moveTo>
                    <a:pt x="2459875" y="2908300"/>
                  </a:moveTo>
                  <a:lnTo>
                    <a:pt x="2417267" y="2908300"/>
                  </a:lnTo>
                  <a:lnTo>
                    <a:pt x="2411793" y="2921000"/>
                  </a:lnTo>
                  <a:lnTo>
                    <a:pt x="2406650" y="2921000"/>
                  </a:lnTo>
                  <a:lnTo>
                    <a:pt x="2400795" y="2933700"/>
                  </a:lnTo>
                  <a:lnTo>
                    <a:pt x="2449042" y="2933700"/>
                  </a:lnTo>
                  <a:lnTo>
                    <a:pt x="2454567" y="2921000"/>
                  </a:lnTo>
                  <a:lnTo>
                    <a:pt x="2459875" y="2908300"/>
                  </a:lnTo>
                  <a:close/>
                </a:path>
                <a:path w="2517140" h="3124200">
                  <a:moveTo>
                    <a:pt x="76669" y="2870200"/>
                  </a:moveTo>
                  <a:lnTo>
                    <a:pt x="38188" y="2870200"/>
                  </a:lnTo>
                  <a:lnTo>
                    <a:pt x="42621" y="2882900"/>
                  </a:lnTo>
                  <a:lnTo>
                    <a:pt x="47294" y="2895600"/>
                  </a:lnTo>
                  <a:lnTo>
                    <a:pt x="52171" y="2908300"/>
                  </a:lnTo>
                  <a:lnTo>
                    <a:pt x="95084" y="2908300"/>
                  </a:lnTo>
                  <a:lnTo>
                    <a:pt x="90004" y="2895600"/>
                  </a:lnTo>
                  <a:lnTo>
                    <a:pt x="90233" y="2895600"/>
                  </a:lnTo>
                  <a:lnTo>
                    <a:pt x="85369" y="2882900"/>
                  </a:lnTo>
                  <a:lnTo>
                    <a:pt x="81127" y="2882900"/>
                  </a:lnTo>
                  <a:lnTo>
                    <a:pt x="76669" y="2870200"/>
                  </a:lnTo>
                  <a:close/>
                </a:path>
                <a:path w="2517140" h="3124200">
                  <a:moveTo>
                    <a:pt x="2478951" y="2870200"/>
                  </a:moveTo>
                  <a:lnTo>
                    <a:pt x="2440470" y="2870200"/>
                  </a:lnTo>
                  <a:lnTo>
                    <a:pt x="2436012" y="2882900"/>
                  </a:lnTo>
                  <a:lnTo>
                    <a:pt x="2431770" y="2882900"/>
                  </a:lnTo>
                  <a:lnTo>
                    <a:pt x="2426906" y="2895600"/>
                  </a:lnTo>
                  <a:lnTo>
                    <a:pt x="2427135" y="2895600"/>
                  </a:lnTo>
                  <a:lnTo>
                    <a:pt x="2422055" y="2908300"/>
                  </a:lnTo>
                  <a:lnTo>
                    <a:pt x="2464968" y="2908300"/>
                  </a:lnTo>
                  <a:lnTo>
                    <a:pt x="2469857" y="2895600"/>
                  </a:lnTo>
                  <a:lnTo>
                    <a:pt x="2474518" y="2882900"/>
                  </a:lnTo>
                  <a:lnTo>
                    <a:pt x="2478951" y="2870200"/>
                  </a:lnTo>
                  <a:close/>
                </a:path>
                <a:path w="2517140" h="3124200">
                  <a:moveTo>
                    <a:pt x="61734" y="2832100"/>
                  </a:moveTo>
                  <a:lnTo>
                    <a:pt x="22707" y="2832100"/>
                  </a:lnTo>
                  <a:lnTo>
                    <a:pt x="26225" y="2844800"/>
                  </a:lnTo>
                  <a:lnTo>
                    <a:pt x="29984" y="2857500"/>
                  </a:lnTo>
                  <a:lnTo>
                    <a:pt x="33972" y="2870200"/>
                  </a:lnTo>
                  <a:lnTo>
                    <a:pt x="76873" y="2870200"/>
                  </a:lnTo>
                  <a:lnTo>
                    <a:pt x="72618" y="2857500"/>
                  </a:lnTo>
                  <a:lnTo>
                    <a:pt x="68961" y="2857500"/>
                  </a:lnTo>
                  <a:lnTo>
                    <a:pt x="65150" y="2844800"/>
                  </a:lnTo>
                  <a:lnTo>
                    <a:pt x="65328" y="2844800"/>
                  </a:lnTo>
                  <a:lnTo>
                    <a:pt x="61734" y="2832100"/>
                  </a:lnTo>
                  <a:close/>
                </a:path>
                <a:path w="2517140" h="3124200">
                  <a:moveTo>
                    <a:pt x="2494432" y="2832100"/>
                  </a:moveTo>
                  <a:lnTo>
                    <a:pt x="2455405" y="2832100"/>
                  </a:lnTo>
                  <a:lnTo>
                    <a:pt x="2451811" y="2844800"/>
                  </a:lnTo>
                  <a:lnTo>
                    <a:pt x="2451989" y="2844800"/>
                  </a:lnTo>
                  <a:lnTo>
                    <a:pt x="2448179" y="2857500"/>
                  </a:lnTo>
                  <a:lnTo>
                    <a:pt x="2444521" y="2857500"/>
                  </a:lnTo>
                  <a:lnTo>
                    <a:pt x="2440266" y="2870200"/>
                  </a:lnTo>
                  <a:lnTo>
                    <a:pt x="2483167" y="2870200"/>
                  </a:lnTo>
                  <a:lnTo>
                    <a:pt x="2487155" y="2857500"/>
                  </a:lnTo>
                  <a:lnTo>
                    <a:pt x="2490914" y="2844800"/>
                  </a:lnTo>
                  <a:lnTo>
                    <a:pt x="2494432" y="2832100"/>
                  </a:lnTo>
                  <a:close/>
                </a:path>
                <a:path w="2517140" h="3124200">
                  <a:moveTo>
                    <a:pt x="44018" y="2768600"/>
                  </a:moveTo>
                  <a:lnTo>
                    <a:pt x="6743" y="2768600"/>
                  </a:lnTo>
                  <a:lnTo>
                    <a:pt x="8775" y="2781300"/>
                  </a:lnTo>
                  <a:lnTo>
                    <a:pt x="11061" y="2794000"/>
                  </a:lnTo>
                  <a:lnTo>
                    <a:pt x="13601" y="2806700"/>
                  </a:lnTo>
                  <a:lnTo>
                    <a:pt x="16395" y="2819400"/>
                  </a:lnTo>
                  <a:lnTo>
                    <a:pt x="19430" y="2832100"/>
                  </a:lnTo>
                  <a:lnTo>
                    <a:pt x="61899" y="2832100"/>
                  </a:lnTo>
                  <a:lnTo>
                    <a:pt x="58534" y="2819400"/>
                  </a:lnTo>
                  <a:lnTo>
                    <a:pt x="55689" y="2819400"/>
                  </a:lnTo>
                  <a:lnTo>
                    <a:pt x="52793" y="2806700"/>
                  </a:lnTo>
                  <a:lnTo>
                    <a:pt x="50253" y="2794000"/>
                  </a:lnTo>
                  <a:lnTo>
                    <a:pt x="48044" y="2794000"/>
                  </a:lnTo>
                  <a:lnTo>
                    <a:pt x="45859" y="2781300"/>
                  </a:lnTo>
                  <a:lnTo>
                    <a:pt x="44018" y="2768600"/>
                  </a:lnTo>
                  <a:close/>
                </a:path>
                <a:path w="2517140" h="3124200">
                  <a:moveTo>
                    <a:pt x="2510396" y="2768600"/>
                  </a:moveTo>
                  <a:lnTo>
                    <a:pt x="2473121" y="2768600"/>
                  </a:lnTo>
                  <a:lnTo>
                    <a:pt x="2471178" y="2781300"/>
                  </a:lnTo>
                  <a:lnTo>
                    <a:pt x="2469095" y="2794000"/>
                  </a:lnTo>
                  <a:lnTo>
                    <a:pt x="2466886" y="2794000"/>
                  </a:lnTo>
                  <a:lnTo>
                    <a:pt x="2464219" y="2806700"/>
                  </a:lnTo>
                  <a:lnTo>
                    <a:pt x="2461450" y="2819400"/>
                  </a:lnTo>
                  <a:lnTo>
                    <a:pt x="2458605" y="2819400"/>
                  </a:lnTo>
                  <a:lnTo>
                    <a:pt x="2455240" y="2832100"/>
                  </a:lnTo>
                  <a:lnTo>
                    <a:pt x="2497709" y="2832100"/>
                  </a:lnTo>
                  <a:lnTo>
                    <a:pt x="2500744" y="2819400"/>
                  </a:lnTo>
                  <a:lnTo>
                    <a:pt x="2503538" y="2806700"/>
                  </a:lnTo>
                  <a:lnTo>
                    <a:pt x="2506078" y="2794000"/>
                  </a:lnTo>
                  <a:lnTo>
                    <a:pt x="2508364" y="2781300"/>
                  </a:lnTo>
                  <a:lnTo>
                    <a:pt x="2510396" y="2768600"/>
                  </a:lnTo>
                  <a:close/>
                </a:path>
                <a:path w="2517140" h="3124200">
                  <a:moveTo>
                    <a:pt x="47942" y="2781300"/>
                  </a:moveTo>
                  <a:lnTo>
                    <a:pt x="48044" y="2794000"/>
                  </a:lnTo>
                  <a:lnTo>
                    <a:pt x="50368" y="2794000"/>
                  </a:lnTo>
                  <a:lnTo>
                    <a:pt x="47942" y="2781300"/>
                  </a:lnTo>
                  <a:close/>
                </a:path>
                <a:path w="2517140" h="3124200">
                  <a:moveTo>
                    <a:pt x="2469197" y="2781300"/>
                  </a:moveTo>
                  <a:lnTo>
                    <a:pt x="2466771" y="2794000"/>
                  </a:lnTo>
                  <a:lnTo>
                    <a:pt x="2469095" y="2794000"/>
                  </a:lnTo>
                  <a:lnTo>
                    <a:pt x="2469197" y="2781300"/>
                  </a:lnTo>
                  <a:close/>
                </a:path>
                <a:path w="2517140" h="3124200">
                  <a:moveTo>
                    <a:pt x="38430" y="419100"/>
                  </a:moveTo>
                  <a:lnTo>
                    <a:pt x="139" y="419100"/>
                  </a:lnTo>
                  <a:lnTo>
                    <a:pt x="0" y="431800"/>
                  </a:lnTo>
                  <a:lnTo>
                    <a:pt x="0" y="2692400"/>
                  </a:lnTo>
                  <a:lnTo>
                    <a:pt x="139" y="2705100"/>
                  </a:lnTo>
                  <a:lnTo>
                    <a:pt x="2235" y="2743200"/>
                  </a:lnTo>
                  <a:lnTo>
                    <a:pt x="4978" y="2768600"/>
                  </a:lnTo>
                  <a:lnTo>
                    <a:pt x="44094" y="2768600"/>
                  </a:lnTo>
                  <a:lnTo>
                    <a:pt x="42405" y="2755900"/>
                  </a:lnTo>
                  <a:lnTo>
                    <a:pt x="41033" y="2743200"/>
                  </a:lnTo>
                  <a:lnTo>
                    <a:pt x="39966" y="2743200"/>
                  </a:lnTo>
                  <a:lnTo>
                    <a:pt x="39027" y="2730500"/>
                  </a:lnTo>
                  <a:lnTo>
                    <a:pt x="38404" y="2717800"/>
                  </a:lnTo>
                  <a:lnTo>
                    <a:pt x="38023" y="2705100"/>
                  </a:lnTo>
                  <a:lnTo>
                    <a:pt x="37896" y="2692400"/>
                  </a:lnTo>
                  <a:lnTo>
                    <a:pt x="38023" y="431800"/>
                  </a:lnTo>
                  <a:lnTo>
                    <a:pt x="38430" y="419100"/>
                  </a:lnTo>
                  <a:close/>
                </a:path>
                <a:path w="2517140" h="3124200">
                  <a:moveTo>
                    <a:pt x="2517000" y="419100"/>
                  </a:moveTo>
                  <a:lnTo>
                    <a:pt x="2478709" y="419100"/>
                  </a:lnTo>
                  <a:lnTo>
                    <a:pt x="2479116" y="431800"/>
                  </a:lnTo>
                  <a:lnTo>
                    <a:pt x="2479243" y="2692400"/>
                  </a:lnTo>
                  <a:lnTo>
                    <a:pt x="2479103" y="2705100"/>
                  </a:lnTo>
                  <a:lnTo>
                    <a:pt x="2478709" y="2717800"/>
                  </a:lnTo>
                  <a:lnTo>
                    <a:pt x="2478074" y="2730500"/>
                  </a:lnTo>
                  <a:lnTo>
                    <a:pt x="2477185" y="2743200"/>
                  </a:lnTo>
                  <a:lnTo>
                    <a:pt x="2476106" y="2743200"/>
                  </a:lnTo>
                  <a:lnTo>
                    <a:pt x="2474658" y="2755900"/>
                  </a:lnTo>
                  <a:lnTo>
                    <a:pt x="2473045" y="2768600"/>
                  </a:lnTo>
                  <a:lnTo>
                    <a:pt x="2512161" y="2768600"/>
                  </a:lnTo>
                  <a:lnTo>
                    <a:pt x="2515882" y="2730500"/>
                  </a:lnTo>
                  <a:lnTo>
                    <a:pt x="2517140" y="2692400"/>
                  </a:lnTo>
                  <a:lnTo>
                    <a:pt x="2517140" y="431800"/>
                  </a:lnTo>
                  <a:lnTo>
                    <a:pt x="2517000" y="419100"/>
                  </a:lnTo>
                  <a:close/>
                </a:path>
                <a:path w="2517140" h="3124200">
                  <a:moveTo>
                    <a:pt x="48044" y="342900"/>
                  </a:moveTo>
                  <a:lnTo>
                    <a:pt x="8775" y="342900"/>
                  </a:lnTo>
                  <a:lnTo>
                    <a:pt x="6743" y="355600"/>
                  </a:lnTo>
                  <a:lnTo>
                    <a:pt x="2235" y="393700"/>
                  </a:lnTo>
                  <a:lnTo>
                    <a:pt x="558" y="419100"/>
                  </a:lnTo>
                  <a:lnTo>
                    <a:pt x="38404" y="419100"/>
                  </a:lnTo>
                  <a:lnTo>
                    <a:pt x="39065" y="406400"/>
                  </a:lnTo>
                  <a:lnTo>
                    <a:pt x="39966" y="393700"/>
                  </a:lnTo>
                  <a:lnTo>
                    <a:pt x="41097" y="381000"/>
                  </a:lnTo>
                  <a:lnTo>
                    <a:pt x="42405" y="381000"/>
                  </a:lnTo>
                  <a:lnTo>
                    <a:pt x="44094" y="368300"/>
                  </a:lnTo>
                  <a:lnTo>
                    <a:pt x="45961" y="355600"/>
                  </a:lnTo>
                  <a:lnTo>
                    <a:pt x="48044" y="342900"/>
                  </a:lnTo>
                  <a:close/>
                </a:path>
                <a:path w="2517140" h="3124200">
                  <a:moveTo>
                    <a:pt x="2508364" y="342900"/>
                  </a:moveTo>
                  <a:lnTo>
                    <a:pt x="2469095" y="342900"/>
                  </a:lnTo>
                  <a:lnTo>
                    <a:pt x="2471280" y="355600"/>
                  </a:lnTo>
                  <a:lnTo>
                    <a:pt x="2473121" y="368300"/>
                  </a:lnTo>
                  <a:lnTo>
                    <a:pt x="2474734" y="381000"/>
                  </a:lnTo>
                  <a:lnTo>
                    <a:pt x="2476042" y="381000"/>
                  </a:lnTo>
                  <a:lnTo>
                    <a:pt x="2477223" y="393700"/>
                  </a:lnTo>
                  <a:lnTo>
                    <a:pt x="2478112" y="406400"/>
                  </a:lnTo>
                  <a:lnTo>
                    <a:pt x="2478735" y="419100"/>
                  </a:lnTo>
                  <a:lnTo>
                    <a:pt x="2516581" y="419100"/>
                  </a:lnTo>
                  <a:lnTo>
                    <a:pt x="2513672" y="381000"/>
                  </a:lnTo>
                  <a:lnTo>
                    <a:pt x="2510396" y="355600"/>
                  </a:lnTo>
                  <a:lnTo>
                    <a:pt x="2508364" y="342900"/>
                  </a:lnTo>
                  <a:close/>
                </a:path>
                <a:path w="2517140" h="3124200">
                  <a:moveTo>
                    <a:pt x="65328" y="292100"/>
                  </a:moveTo>
                  <a:lnTo>
                    <a:pt x="22707" y="292100"/>
                  </a:lnTo>
                  <a:lnTo>
                    <a:pt x="19430" y="304800"/>
                  </a:lnTo>
                  <a:lnTo>
                    <a:pt x="16395" y="317500"/>
                  </a:lnTo>
                  <a:lnTo>
                    <a:pt x="13601" y="330200"/>
                  </a:lnTo>
                  <a:lnTo>
                    <a:pt x="11061" y="342900"/>
                  </a:lnTo>
                  <a:lnTo>
                    <a:pt x="50253" y="342900"/>
                  </a:lnTo>
                  <a:lnTo>
                    <a:pt x="52920" y="330200"/>
                  </a:lnTo>
                  <a:lnTo>
                    <a:pt x="55689" y="317500"/>
                  </a:lnTo>
                  <a:lnTo>
                    <a:pt x="55549" y="317500"/>
                  </a:lnTo>
                  <a:lnTo>
                    <a:pt x="58686" y="304800"/>
                  </a:lnTo>
                  <a:lnTo>
                    <a:pt x="61734" y="304800"/>
                  </a:lnTo>
                  <a:lnTo>
                    <a:pt x="65328" y="292100"/>
                  </a:lnTo>
                  <a:close/>
                </a:path>
                <a:path w="2517140" h="3124200">
                  <a:moveTo>
                    <a:pt x="2494432" y="292100"/>
                  </a:moveTo>
                  <a:lnTo>
                    <a:pt x="2451811" y="292100"/>
                  </a:lnTo>
                  <a:lnTo>
                    <a:pt x="2455405" y="304800"/>
                  </a:lnTo>
                  <a:lnTo>
                    <a:pt x="2458453" y="304800"/>
                  </a:lnTo>
                  <a:lnTo>
                    <a:pt x="2461590" y="317500"/>
                  </a:lnTo>
                  <a:lnTo>
                    <a:pt x="2461450" y="317500"/>
                  </a:lnTo>
                  <a:lnTo>
                    <a:pt x="2464346" y="330200"/>
                  </a:lnTo>
                  <a:lnTo>
                    <a:pt x="2466886" y="342900"/>
                  </a:lnTo>
                  <a:lnTo>
                    <a:pt x="2506078" y="342900"/>
                  </a:lnTo>
                  <a:lnTo>
                    <a:pt x="2503538" y="330200"/>
                  </a:lnTo>
                  <a:lnTo>
                    <a:pt x="2500744" y="317500"/>
                  </a:lnTo>
                  <a:lnTo>
                    <a:pt x="2497709" y="304800"/>
                  </a:lnTo>
                  <a:lnTo>
                    <a:pt x="2494432" y="292100"/>
                  </a:lnTo>
                  <a:close/>
                </a:path>
                <a:path w="2517140" h="3124200">
                  <a:moveTo>
                    <a:pt x="81127" y="254000"/>
                  </a:moveTo>
                  <a:lnTo>
                    <a:pt x="38188" y="254000"/>
                  </a:lnTo>
                  <a:lnTo>
                    <a:pt x="33972" y="266700"/>
                  </a:lnTo>
                  <a:lnTo>
                    <a:pt x="29984" y="279400"/>
                  </a:lnTo>
                  <a:lnTo>
                    <a:pt x="26225" y="292100"/>
                  </a:lnTo>
                  <a:lnTo>
                    <a:pt x="65150" y="292100"/>
                  </a:lnTo>
                  <a:lnTo>
                    <a:pt x="68961" y="279400"/>
                  </a:lnTo>
                  <a:lnTo>
                    <a:pt x="72618" y="279400"/>
                  </a:lnTo>
                  <a:lnTo>
                    <a:pt x="76873" y="266700"/>
                  </a:lnTo>
                  <a:lnTo>
                    <a:pt x="76669" y="266700"/>
                  </a:lnTo>
                  <a:lnTo>
                    <a:pt x="81127" y="254000"/>
                  </a:lnTo>
                  <a:close/>
                </a:path>
                <a:path w="2517140" h="3124200">
                  <a:moveTo>
                    <a:pt x="2478951" y="254000"/>
                  </a:moveTo>
                  <a:lnTo>
                    <a:pt x="2436012" y="254000"/>
                  </a:lnTo>
                  <a:lnTo>
                    <a:pt x="2440470" y="266700"/>
                  </a:lnTo>
                  <a:lnTo>
                    <a:pt x="2440266" y="266700"/>
                  </a:lnTo>
                  <a:lnTo>
                    <a:pt x="2444521" y="279400"/>
                  </a:lnTo>
                  <a:lnTo>
                    <a:pt x="2448179" y="279400"/>
                  </a:lnTo>
                  <a:lnTo>
                    <a:pt x="2451989" y="292100"/>
                  </a:lnTo>
                  <a:lnTo>
                    <a:pt x="2490914" y="292100"/>
                  </a:lnTo>
                  <a:lnTo>
                    <a:pt x="2487155" y="279400"/>
                  </a:lnTo>
                  <a:lnTo>
                    <a:pt x="2483167" y="266700"/>
                  </a:lnTo>
                  <a:lnTo>
                    <a:pt x="2478951" y="254000"/>
                  </a:lnTo>
                  <a:close/>
                </a:path>
                <a:path w="2517140" h="3124200">
                  <a:moveTo>
                    <a:pt x="105346" y="215900"/>
                  </a:moveTo>
                  <a:lnTo>
                    <a:pt x="57264" y="215900"/>
                  </a:lnTo>
                  <a:lnTo>
                    <a:pt x="52171" y="228600"/>
                  </a:lnTo>
                  <a:lnTo>
                    <a:pt x="47294" y="241300"/>
                  </a:lnTo>
                  <a:lnTo>
                    <a:pt x="42621" y="254000"/>
                  </a:lnTo>
                  <a:lnTo>
                    <a:pt x="85369" y="254000"/>
                  </a:lnTo>
                  <a:lnTo>
                    <a:pt x="90233" y="241300"/>
                  </a:lnTo>
                  <a:lnTo>
                    <a:pt x="90004" y="241300"/>
                  </a:lnTo>
                  <a:lnTo>
                    <a:pt x="95084" y="228600"/>
                  </a:lnTo>
                  <a:lnTo>
                    <a:pt x="99872" y="228600"/>
                  </a:lnTo>
                  <a:lnTo>
                    <a:pt x="105346" y="215900"/>
                  </a:lnTo>
                  <a:close/>
                </a:path>
                <a:path w="2517140" h="3124200">
                  <a:moveTo>
                    <a:pt x="2459875" y="215900"/>
                  </a:moveTo>
                  <a:lnTo>
                    <a:pt x="2411793" y="215900"/>
                  </a:lnTo>
                  <a:lnTo>
                    <a:pt x="2417267" y="228600"/>
                  </a:lnTo>
                  <a:lnTo>
                    <a:pt x="2422055" y="228600"/>
                  </a:lnTo>
                  <a:lnTo>
                    <a:pt x="2427135" y="241300"/>
                  </a:lnTo>
                  <a:lnTo>
                    <a:pt x="2426906" y="241300"/>
                  </a:lnTo>
                  <a:lnTo>
                    <a:pt x="2431770" y="254000"/>
                  </a:lnTo>
                  <a:lnTo>
                    <a:pt x="2474518" y="254000"/>
                  </a:lnTo>
                  <a:lnTo>
                    <a:pt x="2469857" y="241300"/>
                  </a:lnTo>
                  <a:lnTo>
                    <a:pt x="2464968" y="228600"/>
                  </a:lnTo>
                  <a:lnTo>
                    <a:pt x="2459875" y="215900"/>
                  </a:lnTo>
                  <a:close/>
                </a:path>
                <a:path w="2517140" h="3124200">
                  <a:moveTo>
                    <a:pt x="122123" y="190500"/>
                  </a:moveTo>
                  <a:lnTo>
                    <a:pt x="73812" y="190500"/>
                  </a:lnTo>
                  <a:lnTo>
                    <a:pt x="68097" y="203200"/>
                  </a:lnTo>
                  <a:lnTo>
                    <a:pt x="62572" y="215900"/>
                  </a:lnTo>
                  <a:lnTo>
                    <a:pt x="105092" y="215900"/>
                  </a:lnTo>
                  <a:lnTo>
                    <a:pt x="110756" y="203200"/>
                  </a:lnTo>
                  <a:lnTo>
                    <a:pt x="116077" y="203200"/>
                  </a:lnTo>
                  <a:lnTo>
                    <a:pt x="122123" y="190500"/>
                  </a:lnTo>
                  <a:close/>
                </a:path>
                <a:path w="2517140" h="3124200">
                  <a:moveTo>
                    <a:pt x="2443327" y="190500"/>
                  </a:moveTo>
                  <a:lnTo>
                    <a:pt x="2395016" y="190500"/>
                  </a:lnTo>
                  <a:lnTo>
                    <a:pt x="2401062" y="203200"/>
                  </a:lnTo>
                  <a:lnTo>
                    <a:pt x="2406383" y="203200"/>
                  </a:lnTo>
                  <a:lnTo>
                    <a:pt x="2412047" y="215900"/>
                  </a:lnTo>
                  <a:lnTo>
                    <a:pt x="2454567" y="215900"/>
                  </a:lnTo>
                  <a:lnTo>
                    <a:pt x="2449042" y="203200"/>
                  </a:lnTo>
                  <a:lnTo>
                    <a:pt x="2443327" y="190500"/>
                  </a:lnTo>
                  <a:close/>
                </a:path>
                <a:path w="2517140" h="3124200">
                  <a:moveTo>
                    <a:pt x="140474" y="165100"/>
                  </a:moveTo>
                  <a:lnTo>
                    <a:pt x="92176" y="165100"/>
                  </a:lnTo>
                  <a:lnTo>
                    <a:pt x="85864" y="177800"/>
                  </a:lnTo>
                  <a:lnTo>
                    <a:pt x="79743" y="190500"/>
                  </a:lnTo>
                  <a:lnTo>
                    <a:pt x="127774" y="190500"/>
                  </a:lnTo>
                  <a:lnTo>
                    <a:pt x="134188" y="177800"/>
                  </a:lnTo>
                  <a:lnTo>
                    <a:pt x="133883" y="177800"/>
                  </a:lnTo>
                  <a:lnTo>
                    <a:pt x="140474" y="165100"/>
                  </a:lnTo>
                  <a:close/>
                </a:path>
                <a:path w="2517140" h="3124200">
                  <a:moveTo>
                    <a:pt x="2424963" y="165100"/>
                  </a:moveTo>
                  <a:lnTo>
                    <a:pt x="2376665" y="165100"/>
                  </a:lnTo>
                  <a:lnTo>
                    <a:pt x="2383256" y="177800"/>
                  </a:lnTo>
                  <a:lnTo>
                    <a:pt x="2382951" y="177800"/>
                  </a:lnTo>
                  <a:lnTo>
                    <a:pt x="2389365" y="190500"/>
                  </a:lnTo>
                  <a:lnTo>
                    <a:pt x="2437396" y="190500"/>
                  </a:lnTo>
                  <a:lnTo>
                    <a:pt x="2431275" y="177800"/>
                  </a:lnTo>
                  <a:lnTo>
                    <a:pt x="2424963" y="165100"/>
                  </a:lnTo>
                  <a:close/>
                </a:path>
                <a:path w="2517140" h="3124200">
                  <a:moveTo>
                    <a:pt x="167233" y="139700"/>
                  </a:moveTo>
                  <a:lnTo>
                    <a:pt x="112268" y="139700"/>
                  </a:lnTo>
                  <a:lnTo>
                    <a:pt x="105384" y="152400"/>
                  </a:lnTo>
                  <a:lnTo>
                    <a:pt x="98691" y="165100"/>
                  </a:lnTo>
                  <a:lnTo>
                    <a:pt x="146608" y="165100"/>
                  </a:lnTo>
                  <a:lnTo>
                    <a:pt x="153530" y="152400"/>
                  </a:lnTo>
                  <a:lnTo>
                    <a:pt x="159981" y="152400"/>
                  </a:lnTo>
                  <a:lnTo>
                    <a:pt x="167233" y="139700"/>
                  </a:lnTo>
                  <a:close/>
                </a:path>
                <a:path w="2517140" h="3124200">
                  <a:moveTo>
                    <a:pt x="2404872" y="139700"/>
                  </a:moveTo>
                  <a:lnTo>
                    <a:pt x="2349906" y="139700"/>
                  </a:lnTo>
                  <a:lnTo>
                    <a:pt x="2357158" y="152400"/>
                  </a:lnTo>
                  <a:lnTo>
                    <a:pt x="2363609" y="152400"/>
                  </a:lnTo>
                  <a:lnTo>
                    <a:pt x="2370531" y="165100"/>
                  </a:lnTo>
                  <a:lnTo>
                    <a:pt x="2418448" y="165100"/>
                  </a:lnTo>
                  <a:lnTo>
                    <a:pt x="2411755" y="152400"/>
                  </a:lnTo>
                  <a:lnTo>
                    <a:pt x="2404872" y="139700"/>
                  </a:lnTo>
                  <a:close/>
                </a:path>
                <a:path w="2517140" h="3124200">
                  <a:moveTo>
                    <a:pt x="181559" y="127000"/>
                  </a:moveTo>
                  <a:lnTo>
                    <a:pt x="126580" y="127000"/>
                  </a:lnTo>
                  <a:lnTo>
                    <a:pt x="119329" y="139700"/>
                  </a:lnTo>
                  <a:lnTo>
                    <a:pt x="173977" y="139700"/>
                  </a:lnTo>
                  <a:lnTo>
                    <a:pt x="181559" y="127000"/>
                  </a:lnTo>
                  <a:close/>
                </a:path>
                <a:path w="2517140" h="3124200">
                  <a:moveTo>
                    <a:pt x="2390559" y="127000"/>
                  </a:moveTo>
                  <a:lnTo>
                    <a:pt x="2335580" y="127000"/>
                  </a:lnTo>
                  <a:lnTo>
                    <a:pt x="2343162" y="139700"/>
                  </a:lnTo>
                  <a:lnTo>
                    <a:pt x="2397810" y="139700"/>
                  </a:lnTo>
                  <a:lnTo>
                    <a:pt x="2390559" y="127000"/>
                  </a:lnTo>
                  <a:close/>
                </a:path>
                <a:path w="2517140" h="3124200">
                  <a:moveTo>
                    <a:pt x="196456" y="114300"/>
                  </a:moveTo>
                  <a:lnTo>
                    <a:pt x="141579" y="114300"/>
                  </a:lnTo>
                  <a:lnTo>
                    <a:pt x="133997" y="127000"/>
                  </a:lnTo>
                  <a:lnTo>
                    <a:pt x="188582" y="127000"/>
                  </a:lnTo>
                  <a:lnTo>
                    <a:pt x="196456" y="114300"/>
                  </a:lnTo>
                  <a:close/>
                </a:path>
                <a:path w="2517140" h="3124200">
                  <a:moveTo>
                    <a:pt x="2375560" y="114300"/>
                  </a:moveTo>
                  <a:lnTo>
                    <a:pt x="2320683" y="114300"/>
                  </a:lnTo>
                  <a:lnTo>
                    <a:pt x="2328557" y="127000"/>
                  </a:lnTo>
                  <a:lnTo>
                    <a:pt x="2383142" y="127000"/>
                  </a:lnTo>
                  <a:lnTo>
                    <a:pt x="2375560" y="114300"/>
                  </a:lnTo>
                  <a:close/>
                </a:path>
                <a:path w="2517140" h="3124200">
                  <a:moveTo>
                    <a:pt x="219862" y="101600"/>
                  </a:moveTo>
                  <a:lnTo>
                    <a:pt x="157264" y="101600"/>
                  </a:lnTo>
                  <a:lnTo>
                    <a:pt x="149339" y="114300"/>
                  </a:lnTo>
                  <a:lnTo>
                    <a:pt x="211543" y="114300"/>
                  </a:lnTo>
                  <a:lnTo>
                    <a:pt x="219862" y="101600"/>
                  </a:lnTo>
                  <a:close/>
                </a:path>
                <a:path w="2517140" h="3124200">
                  <a:moveTo>
                    <a:pt x="2359888" y="101600"/>
                  </a:moveTo>
                  <a:lnTo>
                    <a:pt x="2297277" y="101600"/>
                  </a:lnTo>
                  <a:lnTo>
                    <a:pt x="2305596" y="114300"/>
                  </a:lnTo>
                  <a:lnTo>
                    <a:pt x="2367800" y="114300"/>
                  </a:lnTo>
                  <a:lnTo>
                    <a:pt x="2359888" y="101600"/>
                  </a:lnTo>
                  <a:close/>
                </a:path>
                <a:path w="2517140" h="3124200">
                  <a:moveTo>
                    <a:pt x="236131" y="88900"/>
                  </a:moveTo>
                  <a:lnTo>
                    <a:pt x="173583" y="88900"/>
                  </a:lnTo>
                  <a:lnTo>
                    <a:pt x="165341" y="101600"/>
                  </a:lnTo>
                  <a:lnTo>
                    <a:pt x="227533" y="101600"/>
                  </a:lnTo>
                  <a:lnTo>
                    <a:pt x="236131" y="88900"/>
                  </a:lnTo>
                  <a:close/>
                </a:path>
                <a:path w="2517140" h="3124200">
                  <a:moveTo>
                    <a:pt x="2343556" y="88900"/>
                  </a:moveTo>
                  <a:lnTo>
                    <a:pt x="2281021" y="88900"/>
                  </a:lnTo>
                  <a:lnTo>
                    <a:pt x="2289606" y="101600"/>
                  </a:lnTo>
                  <a:lnTo>
                    <a:pt x="2351798" y="101600"/>
                  </a:lnTo>
                  <a:lnTo>
                    <a:pt x="2343556" y="88900"/>
                  </a:lnTo>
                  <a:close/>
                </a:path>
                <a:path w="2517140" h="3124200">
                  <a:moveTo>
                    <a:pt x="261454" y="76200"/>
                  </a:moveTo>
                  <a:lnTo>
                    <a:pt x="190525" y="76200"/>
                  </a:lnTo>
                  <a:lnTo>
                    <a:pt x="181978" y="88900"/>
                  </a:lnTo>
                  <a:lnTo>
                    <a:pt x="252475" y="88900"/>
                  </a:lnTo>
                  <a:lnTo>
                    <a:pt x="261454" y="76200"/>
                  </a:lnTo>
                  <a:close/>
                </a:path>
                <a:path w="2517140" h="3124200">
                  <a:moveTo>
                    <a:pt x="2326614" y="76200"/>
                  </a:moveTo>
                  <a:lnTo>
                    <a:pt x="2255697" y="76200"/>
                  </a:lnTo>
                  <a:lnTo>
                    <a:pt x="2264664" y="88900"/>
                  </a:lnTo>
                  <a:lnTo>
                    <a:pt x="2335161" y="88900"/>
                  </a:lnTo>
                  <a:lnTo>
                    <a:pt x="2326614" y="76200"/>
                  </a:lnTo>
                  <a:close/>
                </a:path>
                <a:path w="2517140" h="3124200">
                  <a:moveTo>
                    <a:pt x="287807" y="63500"/>
                  </a:moveTo>
                  <a:lnTo>
                    <a:pt x="208051" y="63500"/>
                  </a:lnTo>
                  <a:lnTo>
                    <a:pt x="199212" y="76200"/>
                  </a:lnTo>
                  <a:lnTo>
                    <a:pt x="278485" y="76200"/>
                  </a:lnTo>
                  <a:lnTo>
                    <a:pt x="287807" y="63500"/>
                  </a:lnTo>
                  <a:close/>
                </a:path>
                <a:path w="2517140" h="3124200">
                  <a:moveTo>
                    <a:pt x="2309088" y="63500"/>
                  </a:moveTo>
                  <a:lnTo>
                    <a:pt x="2229332" y="63500"/>
                  </a:lnTo>
                  <a:lnTo>
                    <a:pt x="2238654" y="76200"/>
                  </a:lnTo>
                  <a:lnTo>
                    <a:pt x="2317927" y="76200"/>
                  </a:lnTo>
                  <a:lnTo>
                    <a:pt x="2309088" y="63500"/>
                  </a:lnTo>
                  <a:close/>
                </a:path>
                <a:path w="2517140" h="3124200">
                  <a:moveTo>
                    <a:pt x="324446" y="50800"/>
                  </a:moveTo>
                  <a:lnTo>
                    <a:pt x="226148" y="50800"/>
                  </a:lnTo>
                  <a:lnTo>
                    <a:pt x="217030" y="63500"/>
                  </a:lnTo>
                  <a:lnTo>
                    <a:pt x="314680" y="63500"/>
                  </a:lnTo>
                  <a:lnTo>
                    <a:pt x="324446" y="50800"/>
                  </a:lnTo>
                  <a:close/>
                </a:path>
                <a:path w="2517140" h="3124200">
                  <a:moveTo>
                    <a:pt x="2290991" y="50800"/>
                  </a:moveTo>
                  <a:lnTo>
                    <a:pt x="2192705" y="50800"/>
                  </a:lnTo>
                  <a:lnTo>
                    <a:pt x="2202459" y="63500"/>
                  </a:lnTo>
                  <a:lnTo>
                    <a:pt x="2300109" y="63500"/>
                  </a:lnTo>
                  <a:lnTo>
                    <a:pt x="2290991" y="50800"/>
                  </a:lnTo>
                  <a:close/>
                </a:path>
                <a:path w="2517140" h="3124200">
                  <a:moveTo>
                    <a:pt x="392061" y="38100"/>
                  </a:moveTo>
                  <a:lnTo>
                    <a:pt x="254304" y="38100"/>
                  </a:lnTo>
                  <a:lnTo>
                    <a:pt x="244792" y="50800"/>
                  </a:lnTo>
                  <a:lnTo>
                    <a:pt x="381685" y="50800"/>
                  </a:lnTo>
                  <a:lnTo>
                    <a:pt x="392061" y="38100"/>
                  </a:lnTo>
                  <a:close/>
                </a:path>
                <a:path w="2517140" h="3124200">
                  <a:moveTo>
                    <a:pt x="2262835" y="38100"/>
                  </a:moveTo>
                  <a:lnTo>
                    <a:pt x="2125078" y="38100"/>
                  </a:lnTo>
                  <a:lnTo>
                    <a:pt x="2135454" y="50800"/>
                  </a:lnTo>
                  <a:lnTo>
                    <a:pt x="2272347" y="50800"/>
                  </a:lnTo>
                  <a:lnTo>
                    <a:pt x="2262835" y="38100"/>
                  </a:lnTo>
                  <a:close/>
                </a:path>
                <a:path w="2517140" h="3124200">
                  <a:moveTo>
                    <a:pt x="2233574" y="25400"/>
                  </a:moveTo>
                  <a:lnTo>
                    <a:pt x="283565" y="25400"/>
                  </a:lnTo>
                  <a:lnTo>
                    <a:pt x="273697" y="38100"/>
                  </a:lnTo>
                  <a:lnTo>
                    <a:pt x="2243442" y="38100"/>
                  </a:lnTo>
                  <a:lnTo>
                    <a:pt x="2233574" y="25400"/>
                  </a:lnTo>
                  <a:close/>
                </a:path>
                <a:path w="2517140" h="3124200">
                  <a:moveTo>
                    <a:pt x="2192972" y="12700"/>
                  </a:moveTo>
                  <a:lnTo>
                    <a:pt x="324167" y="12700"/>
                  </a:lnTo>
                  <a:lnTo>
                    <a:pt x="313855" y="25400"/>
                  </a:lnTo>
                  <a:lnTo>
                    <a:pt x="2203284" y="25400"/>
                  </a:lnTo>
                  <a:lnTo>
                    <a:pt x="2192972" y="12700"/>
                  </a:lnTo>
                  <a:close/>
                </a:path>
                <a:path w="2517140" h="3124200">
                  <a:moveTo>
                    <a:pt x="2129142" y="0"/>
                  </a:moveTo>
                  <a:lnTo>
                    <a:pt x="387997" y="0"/>
                  </a:lnTo>
                  <a:lnTo>
                    <a:pt x="377139" y="12700"/>
                  </a:lnTo>
                  <a:lnTo>
                    <a:pt x="2140000" y="12700"/>
                  </a:lnTo>
                  <a:lnTo>
                    <a:pt x="2129142" y="0"/>
                  </a:lnTo>
                  <a:close/>
                </a:path>
              </a:pathLst>
            </a:custGeom>
            <a:solidFill>
              <a:srgbClr val="000000"/>
            </a:solidFill>
          </p:spPr>
          <p:txBody>
            <a:bodyPr wrap="square" lIns="0" tIns="0" rIns="0" bIns="0" rtlCol="0">
              <a:noAutofit/>
            </a:bodyPr>
            <a:lstStyle/>
            <a:p>
              <a:pPr defTabSz="914400" fontAlgn="base">
                <a:spcBef>
                  <a:spcPct val="0"/>
                </a:spcBef>
                <a:spcAft>
                  <a:spcPct val="0"/>
                </a:spcAft>
                <a:defRPr/>
              </a:pPr>
              <a:endParaRPr sz="1350">
                <a:solidFill>
                  <a:schemeClr val="dk1"/>
                </a:solidFill>
                <a:latin typeface="Calibri" panose="020F0502020204030204" pitchFamily="34" charset="0"/>
                <a:ea typeface="宋体" panose="02010600030101010101" pitchFamily="2" charset="-122"/>
              </a:endParaRPr>
            </a:p>
          </p:txBody>
        </p:sp>
        <p:sp>
          <p:nvSpPr>
            <p:cNvPr id="13" name="object 3"/>
            <p:cNvSpPr/>
            <p:nvPr>
              <p:custDataLst>
                <p:tags r:id="rId2"/>
              </p:custDataLst>
            </p:nvPr>
          </p:nvSpPr>
          <p:spPr>
            <a:xfrm>
              <a:off x="1744383" y="3180936"/>
              <a:ext cx="2516504" cy="3124200"/>
            </a:xfrm>
            <a:custGeom>
              <a:avLst/>
              <a:gdLst/>
              <a:ahLst/>
              <a:cxnLst/>
              <a:rect l="l" t="t" r="r" b="b"/>
              <a:pathLst>
                <a:path w="2516504" h="3124200">
                  <a:moveTo>
                    <a:pt x="2192413" y="3111500"/>
                  </a:moveTo>
                  <a:lnTo>
                    <a:pt x="324091" y="3111500"/>
                  </a:lnTo>
                  <a:lnTo>
                    <a:pt x="334492" y="3124200"/>
                  </a:lnTo>
                  <a:lnTo>
                    <a:pt x="2182012" y="3124200"/>
                  </a:lnTo>
                  <a:lnTo>
                    <a:pt x="2192413" y="3111500"/>
                  </a:lnTo>
                  <a:close/>
                </a:path>
                <a:path w="2516504" h="3124200">
                  <a:moveTo>
                    <a:pt x="2233002" y="3098800"/>
                  </a:moveTo>
                  <a:lnTo>
                    <a:pt x="283489" y="3098800"/>
                  </a:lnTo>
                  <a:lnTo>
                    <a:pt x="293484" y="3111500"/>
                  </a:lnTo>
                  <a:lnTo>
                    <a:pt x="2223020" y="3111500"/>
                  </a:lnTo>
                  <a:lnTo>
                    <a:pt x="2233002" y="3098800"/>
                  </a:lnTo>
                  <a:close/>
                </a:path>
                <a:path w="2516504" h="3124200">
                  <a:moveTo>
                    <a:pt x="411505" y="3086100"/>
                  </a:moveTo>
                  <a:lnTo>
                    <a:pt x="254241" y="3086100"/>
                  </a:lnTo>
                  <a:lnTo>
                    <a:pt x="263867" y="3098800"/>
                  </a:lnTo>
                  <a:lnTo>
                    <a:pt x="422109" y="3098800"/>
                  </a:lnTo>
                  <a:lnTo>
                    <a:pt x="411505" y="3086100"/>
                  </a:lnTo>
                  <a:close/>
                </a:path>
                <a:path w="2516504" h="3124200">
                  <a:moveTo>
                    <a:pt x="2262263" y="3086100"/>
                  </a:moveTo>
                  <a:lnTo>
                    <a:pt x="2104986" y="3086100"/>
                  </a:lnTo>
                  <a:lnTo>
                    <a:pt x="2094395" y="3098800"/>
                  </a:lnTo>
                  <a:lnTo>
                    <a:pt x="2252637" y="3098800"/>
                  </a:lnTo>
                  <a:lnTo>
                    <a:pt x="2262263" y="3086100"/>
                  </a:lnTo>
                  <a:close/>
                </a:path>
                <a:path w="2516504" h="3124200">
                  <a:moveTo>
                    <a:pt x="323900" y="3073400"/>
                  </a:moveTo>
                  <a:lnTo>
                    <a:pt x="226098" y="3073400"/>
                  </a:lnTo>
                  <a:lnTo>
                    <a:pt x="235343" y="3086100"/>
                  </a:lnTo>
                  <a:lnTo>
                    <a:pt x="333756" y="3086100"/>
                  </a:lnTo>
                  <a:lnTo>
                    <a:pt x="323900" y="3073400"/>
                  </a:lnTo>
                  <a:close/>
                </a:path>
                <a:path w="2516504" h="3124200">
                  <a:moveTo>
                    <a:pt x="2290406" y="3073400"/>
                  </a:moveTo>
                  <a:lnTo>
                    <a:pt x="2192591" y="3073400"/>
                  </a:lnTo>
                  <a:lnTo>
                    <a:pt x="2182749" y="3086100"/>
                  </a:lnTo>
                  <a:lnTo>
                    <a:pt x="2281161" y="3086100"/>
                  </a:lnTo>
                  <a:lnTo>
                    <a:pt x="2290406" y="3073400"/>
                  </a:lnTo>
                  <a:close/>
                </a:path>
                <a:path w="2516504" h="3124200">
                  <a:moveTo>
                    <a:pt x="287312" y="3060700"/>
                  </a:moveTo>
                  <a:lnTo>
                    <a:pt x="199161" y="3060700"/>
                  </a:lnTo>
                  <a:lnTo>
                    <a:pt x="208000" y="3073400"/>
                  </a:lnTo>
                  <a:lnTo>
                    <a:pt x="296748" y="3073400"/>
                  </a:lnTo>
                  <a:lnTo>
                    <a:pt x="287312" y="3060700"/>
                  </a:lnTo>
                  <a:close/>
                </a:path>
                <a:path w="2516504" h="3124200">
                  <a:moveTo>
                    <a:pt x="2317343" y="3060700"/>
                  </a:moveTo>
                  <a:lnTo>
                    <a:pt x="2229192" y="3060700"/>
                  </a:lnTo>
                  <a:lnTo>
                    <a:pt x="2219756" y="3073400"/>
                  </a:lnTo>
                  <a:lnTo>
                    <a:pt x="2308504" y="3073400"/>
                  </a:lnTo>
                  <a:lnTo>
                    <a:pt x="2317343" y="3060700"/>
                  </a:lnTo>
                  <a:close/>
                </a:path>
                <a:path w="2516504" h="3124200">
                  <a:moveTo>
                    <a:pt x="260972" y="3048000"/>
                  </a:moveTo>
                  <a:lnTo>
                    <a:pt x="181927" y="3048000"/>
                  </a:lnTo>
                  <a:lnTo>
                    <a:pt x="190474" y="3060700"/>
                  </a:lnTo>
                  <a:lnTo>
                    <a:pt x="270052" y="3060700"/>
                  </a:lnTo>
                  <a:lnTo>
                    <a:pt x="260972" y="3048000"/>
                  </a:lnTo>
                  <a:close/>
                </a:path>
                <a:path w="2516504" h="3124200">
                  <a:moveTo>
                    <a:pt x="2334577" y="3048000"/>
                  </a:moveTo>
                  <a:lnTo>
                    <a:pt x="2255532" y="3048000"/>
                  </a:lnTo>
                  <a:lnTo>
                    <a:pt x="2246439" y="3060700"/>
                  </a:lnTo>
                  <a:lnTo>
                    <a:pt x="2326030" y="3060700"/>
                  </a:lnTo>
                  <a:lnTo>
                    <a:pt x="2334577" y="3048000"/>
                  </a:lnTo>
                  <a:close/>
                </a:path>
                <a:path w="2516504" h="3124200">
                  <a:moveTo>
                    <a:pt x="235673" y="3035300"/>
                  </a:moveTo>
                  <a:lnTo>
                    <a:pt x="165290" y="3035300"/>
                  </a:lnTo>
                  <a:lnTo>
                    <a:pt x="173532" y="3048000"/>
                  </a:lnTo>
                  <a:lnTo>
                    <a:pt x="244386" y="3048000"/>
                  </a:lnTo>
                  <a:lnTo>
                    <a:pt x="235673" y="3035300"/>
                  </a:lnTo>
                  <a:close/>
                </a:path>
                <a:path w="2516504" h="3124200">
                  <a:moveTo>
                    <a:pt x="2351201" y="3035300"/>
                  </a:moveTo>
                  <a:lnTo>
                    <a:pt x="2280831" y="3035300"/>
                  </a:lnTo>
                  <a:lnTo>
                    <a:pt x="2272118" y="3048000"/>
                  </a:lnTo>
                  <a:lnTo>
                    <a:pt x="2342972" y="3048000"/>
                  </a:lnTo>
                  <a:lnTo>
                    <a:pt x="2351201" y="3035300"/>
                  </a:lnTo>
                  <a:close/>
                </a:path>
                <a:path w="2516504" h="3124200">
                  <a:moveTo>
                    <a:pt x="211493" y="3022600"/>
                  </a:moveTo>
                  <a:lnTo>
                    <a:pt x="149301" y="3022600"/>
                  </a:lnTo>
                  <a:lnTo>
                    <a:pt x="157213" y="3035300"/>
                  </a:lnTo>
                  <a:lnTo>
                    <a:pt x="219811" y="3035300"/>
                  </a:lnTo>
                  <a:lnTo>
                    <a:pt x="211493" y="3022600"/>
                  </a:lnTo>
                  <a:close/>
                </a:path>
                <a:path w="2516504" h="3124200">
                  <a:moveTo>
                    <a:pt x="2367203" y="3022600"/>
                  </a:moveTo>
                  <a:lnTo>
                    <a:pt x="2304999" y="3022600"/>
                  </a:lnTo>
                  <a:lnTo>
                    <a:pt x="2296693" y="3035300"/>
                  </a:lnTo>
                  <a:lnTo>
                    <a:pt x="2359279" y="3035300"/>
                  </a:lnTo>
                  <a:lnTo>
                    <a:pt x="2367203" y="3022600"/>
                  </a:lnTo>
                  <a:close/>
                </a:path>
                <a:path w="2516504" h="3124200">
                  <a:moveTo>
                    <a:pt x="196049" y="3009900"/>
                  </a:moveTo>
                  <a:lnTo>
                    <a:pt x="133959" y="3009900"/>
                  </a:lnTo>
                  <a:lnTo>
                    <a:pt x="141541" y="3022600"/>
                  </a:lnTo>
                  <a:lnTo>
                    <a:pt x="204076" y="3022600"/>
                  </a:lnTo>
                  <a:lnTo>
                    <a:pt x="196049" y="3009900"/>
                  </a:lnTo>
                  <a:close/>
                </a:path>
                <a:path w="2516504" h="3124200">
                  <a:moveTo>
                    <a:pt x="2382545" y="3009900"/>
                  </a:moveTo>
                  <a:lnTo>
                    <a:pt x="2320455" y="3009900"/>
                  </a:lnTo>
                  <a:lnTo>
                    <a:pt x="2312428" y="3022600"/>
                  </a:lnTo>
                  <a:lnTo>
                    <a:pt x="2374963" y="3022600"/>
                  </a:lnTo>
                  <a:lnTo>
                    <a:pt x="2382545" y="3009900"/>
                  </a:lnTo>
                  <a:close/>
                </a:path>
                <a:path w="2516504" h="3124200">
                  <a:moveTo>
                    <a:pt x="166865" y="2984500"/>
                  </a:moveTo>
                  <a:lnTo>
                    <a:pt x="112242" y="2984500"/>
                  </a:lnTo>
                  <a:lnTo>
                    <a:pt x="119303" y="2997200"/>
                  </a:lnTo>
                  <a:lnTo>
                    <a:pt x="126542" y="3009900"/>
                  </a:lnTo>
                  <a:lnTo>
                    <a:pt x="188887" y="3009900"/>
                  </a:lnTo>
                  <a:lnTo>
                    <a:pt x="181165" y="2997200"/>
                  </a:lnTo>
                  <a:lnTo>
                    <a:pt x="174282" y="2997200"/>
                  </a:lnTo>
                  <a:lnTo>
                    <a:pt x="166865" y="2984500"/>
                  </a:lnTo>
                  <a:close/>
                </a:path>
                <a:path w="2516504" h="3124200">
                  <a:moveTo>
                    <a:pt x="2404262" y="2984500"/>
                  </a:moveTo>
                  <a:lnTo>
                    <a:pt x="2349639" y="2984500"/>
                  </a:lnTo>
                  <a:lnTo>
                    <a:pt x="2342222" y="2997200"/>
                  </a:lnTo>
                  <a:lnTo>
                    <a:pt x="2335339" y="2997200"/>
                  </a:lnTo>
                  <a:lnTo>
                    <a:pt x="2327605" y="3009900"/>
                  </a:lnTo>
                  <a:lnTo>
                    <a:pt x="2389962" y="3009900"/>
                  </a:lnTo>
                  <a:lnTo>
                    <a:pt x="2397201" y="2997200"/>
                  </a:lnTo>
                  <a:lnTo>
                    <a:pt x="2404262" y="2984500"/>
                  </a:lnTo>
                  <a:close/>
                </a:path>
                <a:path w="2516504" h="3124200">
                  <a:moveTo>
                    <a:pt x="140131" y="2959100"/>
                  </a:moveTo>
                  <a:lnTo>
                    <a:pt x="92151" y="2959100"/>
                  </a:lnTo>
                  <a:lnTo>
                    <a:pt x="98666" y="2971800"/>
                  </a:lnTo>
                  <a:lnTo>
                    <a:pt x="105359" y="2984500"/>
                  </a:lnTo>
                  <a:lnTo>
                    <a:pt x="160274" y="2984500"/>
                  </a:lnTo>
                  <a:lnTo>
                    <a:pt x="153174" y="2971800"/>
                  </a:lnTo>
                  <a:lnTo>
                    <a:pt x="146888" y="2971800"/>
                  </a:lnTo>
                  <a:lnTo>
                    <a:pt x="140131" y="2959100"/>
                  </a:lnTo>
                  <a:close/>
                </a:path>
                <a:path w="2516504" h="3124200">
                  <a:moveTo>
                    <a:pt x="2424341" y="2959100"/>
                  </a:moveTo>
                  <a:lnTo>
                    <a:pt x="2376373" y="2959100"/>
                  </a:lnTo>
                  <a:lnTo>
                    <a:pt x="2369616" y="2971800"/>
                  </a:lnTo>
                  <a:lnTo>
                    <a:pt x="2363317" y="2971800"/>
                  </a:lnTo>
                  <a:lnTo>
                    <a:pt x="2356230" y="2984500"/>
                  </a:lnTo>
                  <a:lnTo>
                    <a:pt x="2411145" y="2984500"/>
                  </a:lnTo>
                  <a:lnTo>
                    <a:pt x="2417838" y="2971800"/>
                  </a:lnTo>
                  <a:lnTo>
                    <a:pt x="2424341" y="2959100"/>
                  </a:lnTo>
                  <a:close/>
                </a:path>
                <a:path w="2516504" h="3124200">
                  <a:moveTo>
                    <a:pt x="127749" y="2946400"/>
                  </a:moveTo>
                  <a:lnTo>
                    <a:pt x="79717" y="2946400"/>
                  </a:lnTo>
                  <a:lnTo>
                    <a:pt x="85839" y="2959100"/>
                  </a:lnTo>
                  <a:lnTo>
                    <a:pt x="134150" y="2959100"/>
                  </a:lnTo>
                  <a:lnTo>
                    <a:pt x="127749" y="2946400"/>
                  </a:lnTo>
                  <a:close/>
                </a:path>
                <a:path w="2516504" h="3124200">
                  <a:moveTo>
                    <a:pt x="2436787" y="2946400"/>
                  </a:moveTo>
                  <a:lnTo>
                    <a:pt x="2388755" y="2946400"/>
                  </a:lnTo>
                  <a:lnTo>
                    <a:pt x="2382342" y="2959100"/>
                  </a:lnTo>
                  <a:lnTo>
                    <a:pt x="2430665" y="2959100"/>
                  </a:lnTo>
                  <a:lnTo>
                    <a:pt x="2436787" y="2946400"/>
                  </a:lnTo>
                  <a:close/>
                </a:path>
                <a:path w="2516504" h="3124200">
                  <a:moveTo>
                    <a:pt x="99860" y="2908300"/>
                  </a:moveTo>
                  <a:lnTo>
                    <a:pt x="57251" y="2908300"/>
                  </a:lnTo>
                  <a:lnTo>
                    <a:pt x="62560" y="2921000"/>
                  </a:lnTo>
                  <a:lnTo>
                    <a:pt x="68071" y="2933700"/>
                  </a:lnTo>
                  <a:lnTo>
                    <a:pt x="73799" y="2946400"/>
                  </a:lnTo>
                  <a:lnTo>
                    <a:pt x="122097" y="2946400"/>
                  </a:lnTo>
                  <a:lnTo>
                    <a:pt x="116052" y="2933700"/>
                  </a:lnTo>
                  <a:lnTo>
                    <a:pt x="116331" y="2933700"/>
                  </a:lnTo>
                  <a:lnTo>
                    <a:pt x="110477" y="2921000"/>
                  </a:lnTo>
                  <a:lnTo>
                    <a:pt x="105321" y="2921000"/>
                  </a:lnTo>
                  <a:lnTo>
                    <a:pt x="99860" y="2908300"/>
                  </a:lnTo>
                  <a:close/>
                </a:path>
                <a:path w="2516504" h="3124200">
                  <a:moveTo>
                    <a:pt x="2459253" y="2908300"/>
                  </a:moveTo>
                  <a:lnTo>
                    <a:pt x="2416644" y="2908300"/>
                  </a:lnTo>
                  <a:lnTo>
                    <a:pt x="2411171" y="2921000"/>
                  </a:lnTo>
                  <a:lnTo>
                    <a:pt x="2406027" y="2921000"/>
                  </a:lnTo>
                  <a:lnTo>
                    <a:pt x="2400173" y="2933700"/>
                  </a:lnTo>
                  <a:lnTo>
                    <a:pt x="2400452" y="2933700"/>
                  </a:lnTo>
                  <a:lnTo>
                    <a:pt x="2394407" y="2946400"/>
                  </a:lnTo>
                  <a:lnTo>
                    <a:pt x="2442705" y="2946400"/>
                  </a:lnTo>
                  <a:lnTo>
                    <a:pt x="2448432" y="2933700"/>
                  </a:lnTo>
                  <a:lnTo>
                    <a:pt x="2453944" y="2921000"/>
                  </a:lnTo>
                  <a:lnTo>
                    <a:pt x="2459253" y="2908300"/>
                  </a:lnTo>
                  <a:close/>
                </a:path>
                <a:path w="2516504" h="3124200">
                  <a:moveTo>
                    <a:pt x="76657" y="2870200"/>
                  </a:moveTo>
                  <a:lnTo>
                    <a:pt x="38176" y="2870200"/>
                  </a:lnTo>
                  <a:lnTo>
                    <a:pt x="42608" y="2882900"/>
                  </a:lnTo>
                  <a:lnTo>
                    <a:pt x="47269" y="2895600"/>
                  </a:lnTo>
                  <a:lnTo>
                    <a:pt x="52158" y="2908300"/>
                  </a:lnTo>
                  <a:lnTo>
                    <a:pt x="95059" y="2908300"/>
                  </a:lnTo>
                  <a:lnTo>
                    <a:pt x="89992" y="2895600"/>
                  </a:lnTo>
                  <a:lnTo>
                    <a:pt x="90220" y="2895600"/>
                  </a:lnTo>
                  <a:lnTo>
                    <a:pt x="85343" y="2882900"/>
                  </a:lnTo>
                  <a:lnTo>
                    <a:pt x="81114" y="2882900"/>
                  </a:lnTo>
                  <a:lnTo>
                    <a:pt x="76657" y="2870200"/>
                  </a:lnTo>
                  <a:close/>
                </a:path>
                <a:path w="2516504" h="3124200">
                  <a:moveTo>
                    <a:pt x="2478328" y="2870200"/>
                  </a:moveTo>
                  <a:lnTo>
                    <a:pt x="2439847" y="2870200"/>
                  </a:lnTo>
                  <a:lnTo>
                    <a:pt x="2435390" y="2882900"/>
                  </a:lnTo>
                  <a:lnTo>
                    <a:pt x="2431148" y="2882900"/>
                  </a:lnTo>
                  <a:lnTo>
                    <a:pt x="2426284" y="2895600"/>
                  </a:lnTo>
                  <a:lnTo>
                    <a:pt x="2426512" y="2895600"/>
                  </a:lnTo>
                  <a:lnTo>
                    <a:pt x="2421432" y="2908300"/>
                  </a:lnTo>
                  <a:lnTo>
                    <a:pt x="2464346" y="2908300"/>
                  </a:lnTo>
                  <a:lnTo>
                    <a:pt x="2469222" y="2895600"/>
                  </a:lnTo>
                  <a:lnTo>
                    <a:pt x="2473883" y="2882900"/>
                  </a:lnTo>
                  <a:lnTo>
                    <a:pt x="2478328" y="2870200"/>
                  </a:lnTo>
                  <a:close/>
                </a:path>
                <a:path w="2516504" h="3124200">
                  <a:moveTo>
                    <a:pt x="61721" y="2832100"/>
                  </a:moveTo>
                  <a:lnTo>
                    <a:pt x="22707" y="2832100"/>
                  </a:lnTo>
                  <a:lnTo>
                    <a:pt x="26212" y="2844800"/>
                  </a:lnTo>
                  <a:lnTo>
                    <a:pt x="29971" y="2857500"/>
                  </a:lnTo>
                  <a:lnTo>
                    <a:pt x="33959" y="2870200"/>
                  </a:lnTo>
                  <a:lnTo>
                    <a:pt x="76847" y="2870200"/>
                  </a:lnTo>
                  <a:lnTo>
                    <a:pt x="72605" y="2857500"/>
                  </a:lnTo>
                  <a:lnTo>
                    <a:pt x="68948" y="2857500"/>
                  </a:lnTo>
                  <a:lnTo>
                    <a:pt x="65138" y="2844800"/>
                  </a:lnTo>
                  <a:lnTo>
                    <a:pt x="65316" y="2844800"/>
                  </a:lnTo>
                  <a:lnTo>
                    <a:pt x="61721" y="2832100"/>
                  </a:lnTo>
                  <a:close/>
                </a:path>
                <a:path w="2516504" h="3124200">
                  <a:moveTo>
                    <a:pt x="2493797" y="2832100"/>
                  </a:moveTo>
                  <a:lnTo>
                    <a:pt x="2454770" y="2832100"/>
                  </a:lnTo>
                  <a:lnTo>
                    <a:pt x="2451188" y="2844800"/>
                  </a:lnTo>
                  <a:lnTo>
                    <a:pt x="2451354" y="2844800"/>
                  </a:lnTo>
                  <a:lnTo>
                    <a:pt x="2447543" y="2857500"/>
                  </a:lnTo>
                  <a:lnTo>
                    <a:pt x="2443886" y="2857500"/>
                  </a:lnTo>
                  <a:lnTo>
                    <a:pt x="2439644" y="2870200"/>
                  </a:lnTo>
                  <a:lnTo>
                    <a:pt x="2482545" y="2870200"/>
                  </a:lnTo>
                  <a:lnTo>
                    <a:pt x="2486532" y="2857500"/>
                  </a:lnTo>
                  <a:lnTo>
                    <a:pt x="2490279" y="2844800"/>
                  </a:lnTo>
                  <a:lnTo>
                    <a:pt x="2493797" y="2832100"/>
                  </a:lnTo>
                  <a:close/>
                </a:path>
                <a:path w="2516504" h="3124200">
                  <a:moveTo>
                    <a:pt x="45859" y="2781300"/>
                  </a:moveTo>
                  <a:lnTo>
                    <a:pt x="8775" y="2781300"/>
                  </a:lnTo>
                  <a:lnTo>
                    <a:pt x="11061" y="2794000"/>
                  </a:lnTo>
                  <a:lnTo>
                    <a:pt x="13601" y="2806700"/>
                  </a:lnTo>
                  <a:lnTo>
                    <a:pt x="16382" y="2819400"/>
                  </a:lnTo>
                  <a:lnTo>
                    <a:pt x="19418" y="2832100"/>
                  </a:lnTo>
                  <a:lnTo>
                    <a:pt x="61887" y="2832100"/>
                  </a:lnTo>
                  <a:lnTo>
                    <a:pt x="58521" y="2819400"/>
                  </a:lnTo>
                  <a:lnTo>
                    <a:pt x="55676" y="2819400"/>
                  </a:lnTo>
                  <a:lnTo>
                    <a:pt x="52781" y="2806700"/>
                  </a:lnTo>
                  <a:lnTo>
                    <a:pt x="52908" y="2806700"/>
                  </a:lnTo>
                  <a:lnTo>
                    <a:pt x="50241" y="2794000"/>
                  </a:lnTo>
                  <a:lnTo>
                    <a:pt x="48044" y="2794000"/>
                  </a:lnTo>
                  <a:lnTo>
                    <a:pt x="45859" y="2781300"/>
                  </a:lnTo>
                  <a:close/>
                </a:path>
                <a:path w="2516504" h="3124200">
                  <a:moveTo>
                    <a:pt x="2507729" y="2781300"/>
                  </a:moveTo>
                  <a:lnTo>
                    <a:pt x="2470645" y="2781300"/>
                  </a:lnTo>
                  <a:lnTo>
                    <a:pt x="2468460" y="2794000"/>
                  </a:lnTo>
                  <a:lnTo>
                    <a:pt x="2466251" y="2794000"/>
                  </a:lnTo>
                  <a:lnTo>
                    <a:pt x="2463584" y="2806700"/>
                  </a:lnTo>
                  <a:lnTo>
                    <a:pt x="2463723" y="2806700"/>
                  </a:lnTo>
                  <a:lnTo>
                    <a:pt x="2460815" y="2819400"/>
                  </a:lnTo>
                  <a:lnTo>
                    <a:pt x="2457970" y="2819400"/>
                  </a:lnTo>
                  <a:lnTo>
                    <a:pt x="2454617" y="2832100"/>
                  </a:lnTo>
                  <a:lnTo>
                    <a:pt x="2497074" y="2832100"/>
                  </a:lnTo>
                  <a:lnTo>
                    <a:pt x="2500109" y="2819400"/>
                  </a:lnTo>
                  <a:lnTo>
                    <a:pt x="2502903" y="2806700"/>
                  </a:lnTo>
                  <a:lnTo>
                    <a:pt x="2505443" y="2794000"/>
                  </a:lnTo>
                  <a:lnTo>
                    <a:pt x="2507729" y="2781300"/>
                  </a:lnTo>
                  <a:close/>
                </a:path>
                <a:path w="2516504" h="3124200">
                  <a:moveTo>
                    <a:pt x="47929" y="2781300"/>
                  </a:moveTo>
                  <a:lnTo>
                    <a:pt x="48044" y="2794000"/>
                  </a:lnTo>
                  <a:lnTo>
                    <a:pt x="50368" y="2794000"/>
                  </a:lnTo>
                  <a:lnTo>
                    <a:pt x="47929" y="2781300"/>
                  </a:lnTo>
                  <a:close/>
                </a:path>
                <a:path w="2516504" h="3124200">
                  <a:moveTo>
                    <a:pt x="2468562" y="2781300"/>
                  </a:moveTo>
                  <a:lnTo>
                    <a:pt x="2466136" y="2794000"/>
                  </a:lnTo>
                  <a:lnTo>
                    <a:pt x="2468460" y="2794000"/>
                  </a:lnTo>
                  <a:lnTo>
                    <a:pt x="2468562" y="2781300"/>
                  </a:lnTo>
                  <a:close/>
                </a:path>
                <a:path w="2516504" h="3124200">
                  <a:moveTo>
                    <a:pt x="38417" y="419100"/>
                  </a:moveTo>
                  <a:lnTo>
                    <a:pt x="139" y="419100"/>
                  </a:lnTo>
                  <a:lnTo>
                    <a:pt x="0" y="431800"/>
                  </a:lnTo>
                  <a:lnTo>
                    <a:pt x="0" y="2692400"/>
                  </a:lnTo>
                  <a:lnTo>
                    <a:pt x="139" y="2705100"/>
                  </a:lnTo>
                  <a:lnTo>
                    <a:pt x="2222" y="2743200"/>
                  </a:lnTo>
                  <a:lnTo>
                    <a:pt x="6743" y="2781300"/>
                  </a:lnTo>
                  <a:lnTo>
                    <a:pt x="45948" y="2781300"/>
                  </a:lnTo>
                  <a:lnTo>
                    <a:pt x="44005" y="2768600"/>
                  </a:lnTo>
                  <a:lnTo>
                    <a:pt x="42405" y="2755900"/>
                  </a:lnTo>
                  <a:lnTo>
                    <a:pt x="41033" y="2743200"/>
                  </a:lnTo>
                  <a:lnTo>
                    <a:pt x="39954" y="2743200"/>
                  </a:lnTo>
                  <a:lnTo>
                    <a:pt x="39027" y="2730500"/>
                  </a:lnTo>
                  <a:lnTo>
                    <a:pt x="38392" y="2717800"/>
                  </a:lnTo>
                  <a:lnTo>
                    <a:pt x="38023" y="2705100"/>
                  </a:lnTo>
                  <a:lnTo>
                    <a:pt x="37896" y="2692400"/>
                  </a:lnTo>
                  <a:lnTo>
                    <a:pt x="37896" y="431800"/>
                  </a:lnTo>
                  <a:lnTo>
                    <a:pt x="38023" y="431800"/>
                  </a:lnTo>
                  <a:lnTo>
                    <a:pt x="38417" y="419100"/>
                  </a:lnTo>
                  <a:close/>
                </a:path>
                <a:path w="2516504" h="3124200">
                  <a:moveTo>
                    <a:pt x="2516365" y="419100"/>
                  </a:moveTo>
                  <a:lnTo>
                    <a:pt x="2478074" y="419100"/>
                  </a:lnTo>
                  <a:lnTo>
                    <a:pt x="2478481" y="431800"/>
                  </a:lnTo>
                  <a:lnTo>
                    <a:pt x="2478608" y="2692400"/>
                  </a:lnTo>
                  <a:lnTo>
                    <a:pt x="2478468" y="2705100"/>
                  </a:lnTo>
                  <a:lnTo>
                    <a:pt x="2478074" y="2717800"/>
                  </a:lnTo>
                  <a:lnTo>
                    <a:pt x="2477439" y="2730500"/>
                  </a:lnTo>
                  <a:lnTo>
                    <a:pt x="2476550" y="2743200"/>
                  </a:lnTo>
                  <a:lnTo>
                    <a:pt x="2475471" y="2743200"/>
                  </a:lnTo>
                  <a:lnTo>
                    <a:pt x="2474023" y="2755900"/>
                  </a:lnTo>
                  <a:lnTo>
                    <a:pt x="2472410" y="2768600"/>
                  </a:lnTo>
                  <a:lnTo>
                    <a:pt x="2470543" y="2781300"/>
                  </a:lnTo>
                  <a:lnTo>
                    <a:pt x="2509761" y="2781300"/>
                  </a:lnTo>
                  <a:lnTo>
                    <a:pt x="2514269" y="2743200"/>
                  </a:lnTo>
                  <a:lnTo>
                    <a:pt x="2516365" y="2705100"/>
                  </a:lnTo>
                  <a:lnTo>
                    <a:pt x="2516504" y="2692400"/>
                  </a:lnTo>
                  <a:lnTo>
                    <a:pt x="2516504" y="431800"/>
                  </a:lnTo>
                  <a:lnTo>
                    <a:pt x="2516365" y="419100"/>
                  </a:lnTo>
                  <a:close/>
                </a:path>
                <a:path w="2516504" h="3124200">
                  <a:moveTo>
                    <a:pt x="48044" y="342900"/>
                  </a:moveTo>
                  <a:lnTo>
                    <a:pt x="8775" y="342900"/>
                  </a:lnTo>
                  <a:lnTo>
                    <a:pt x="6743" y="355600"/>
                  </a:lnTo>
                  <a:lnTo>
                    <a:pt x="2222" y="393700"/>
                  </a:lnTo>
                  <a:lnTo>
                    <a:pt x="558" y="419100"/>
                  </a:lnTo>
                  <a:lnTo>
                    <a:pt x="38392" y="419100"/>
                  </a:lnTo>
                  <a:lnTo>
                    <a:pt x="39065" y="406400"/>
                  </a:lnTo>
                  <a:lnTo>
                    <a:pt x="39954" y="393700"/>
                  </a:lnTo>
                  <a:lnTo>
                    <a:pt x="41097" y="381000"/>
                  </a:lnTo>
                  <a:lnTo>
                    <a:pt x="42405" y="381000"/>
                  </a:lnTo>
                  <a:lnTo>
                    <a:pt x="44094" y="368300"/>
                  </a:lnTo>
                  <a:lnTo>
                    <a:pt x="45948" y="355600"/>
                  </a:lnTo>
                  <a:lnTo>
                    <a:pt x="48044" y="342900"/>
                  </a:lnTo>
                  <a:close/>
                </a:path>
                <a:path w="2516504" h="3124200">
                  <a:moveTo>
                    <a:pt x="2507729" y="342900"/>
                  </a:moveTo>
                  <a:lnTo>
                    <a:pt x="2468460" y="342900"/>
                  </a:lnTo>
                  <a:lnTo>
                    <a:pt x="2470645" y="355600"/>
                  </a:lnTo>
                  <a:lnTo>
                    <a:pt x="2472486" y="368300"/>
                  </a:lnTo>
                  <a:lnTo>
                    <a:pt x="2474099" y="381000"/>
                  </a:lnTo>
                  <a:lnTo>
                    <a:pt x="2475407" y="381000"/>
                  </a:lnTo>
                  <a:lnTo>
                    <a:pt x="2476588" y="393700"/>
                  </a:lnTo>
                  <a:lnTo>
                    <a:pt x="2477477" y="406400"/>
                  </a:lnTo>
                  <a:lnTo>
                    <a:pt x="2478100" y="419100"/>
                  </a:lnTo>
                  <a:lnTo>
                    <a:pt x="2515946" y="419100"/>
                  </a:lnTo>
                  <a:lnTo>
                    <a:pt x="2513037" y="381000"/>
                  </a:lnTo>
                  <a:lnTo>
                    <a:pt x="2509761" y="355600"/>
                  </a:lnTo>
                  <a:lnTo>
                    <a:pt x="2507729" y="342900"/>
                  </a:lnTo>
                  <a:close/>
                </a:path>
                <a:path w="2516504" h="3124200">
                  <a:moveTo>
                    <a:pt x="65316" y="292100"/>
                  </a:moveTo>
                  <a:lnTo>
                    <a:pt x="22707" y="292100"/>
                  </a:lnTo>
                  <a:lnTo>
                    <a:pt x="19418" y="304800"/>
                  </a:lnTo>
                  <a:lnTo>
                    <a:pt x="16382" y="317500"/>
                  </a:lnTo>
                  <a:lnTo>
                    <a:pt x="13601" y="330200"/>
                  </a:lnTo>
                  <a:lnTo>
                    <a:pt x="11061" y="342900"/>
                  </a:lnTo>
                  <a:lnTo>
                    <a:pt x="50241" y="342900"/>
                  </a:lnTo>
                  <a:lnTo>
                    <a:pt x="52908" y="330200"/>
                  </a:lnTo>
                  <a:lnTo>
                    <a:pt x="52781" y="330200"/>
                  </a:lnTo>
                  <a:lnTo>
                    <a:pt x="55676" y="317500"/>
                  </a:lnTo>
                  <a:lnTo>
                    <a:pt x="55537" y="317500"/>
                  </a:lnTo>
                  <a:lnTo>
                    <a:pt x="58674" y="304800"/>
                  </a:lnTo>
                  <a:lnTo>
                    <a:pt x="61721" y="304800"/>
                  </a:lnTo>
                  <a:lnTo>
                    <a:pt x="65316" y="292100"/>
                  </a:lnTo>
                  <a:close/>
                </a:path>
                <a:path w="2516504" h="3124200">
                  <a:moveTo>
                    <a:pt x="2493797" y="292100"/>
                  </a:moveTo>
                  <a:lnTo>
                    <a:pt x="2451188" y="292100"/>
                  </a:lnTo>
                  <a:lnTo>
                    <a:pt x="2454770" y="304800"/>
                  </a:lnTo>
                  <a:lnTo>
                    <a:pt x="2457818" y="304800"/>
                  </a:lnTo>
                  <a:lnTo>
                    <a:pt x="2460955" y="317500"/>
                  </a:lnTo>
                  <a:lnTo>
                    <a:pt x="2460815" y="317500"/>
                  </a:lnTo>
                  <a:lnTo>
                    <a:pt x="2463723" y="330200"/>
                  </a:lnTo>
                  <a:lnTo>
                    <a:pt x="2463584" y="330200"/>
                  </a:lnTo>
                  <a:lnTo>
                    <a:pt x="2466251" y="342900"/>
                  </a:lnTo>
                  <a:lnTo>
                    <a:pt x="2505443" y="342900"/>
                  </a:lnTo>
                  <a:lnTo>
                    <a:pt x="2502903" y="330200"/>
                  </a:lnTo>
                  <a:lnTo>
                    <a:pt x="2500109" y="317500"/>
                  </a:lnTo>
                  <a:lnTo>
                    <a:pt x="2497074" y="304800"/>
                  </a:lnTo>
                  <a:lnTo>
                    <a:pt x="2493797" y="292100"/>
                  </a:lnTo>
                  <a:close/>
                </a:path>
                <a:path w="2516504" h="3124200">
                  <a:moveTo>
                    <a:pt x="81114" y="254000"/>
                  </a:moveTo>
                  <a:lnTo>
                    <a:pt x="38176" y="254000"/>
                  </a:lnTo>
                  <a:lnTo>
                    <a:pt x="33959" y="266700"/>
                  </a:lnTo>
                  <a:lnTo>
                    <a:pt x="29971" y="279400"/>
                  </a:lnTo>
                  <a:lnTo>
                    <a:pt x="26212" y="292100"/>
                  </a:lnTo>
                  <a:lnTo>
                    <a:pt x="65138" y="292100"/>
                  </a:lnTo>
                  <a:lnTo>
                    <a:pt x="68948" y="279400"/>
                  </a:lnTo>
                  <a:lnTo>
                    <a:pt x="72605" y="279400"/>
                  </a:lnTo>
                  <a:lnTo>
                    <a:pt x="76847" y="266700"/>
                  </a:lnTo>
                  <a:lnTo>
                    <a:pt x="76657" y="266700"/>
                  </a:lnTo>
                  <a:lnTo>
                    <a:pt x="81114" y="254000"/>
                  </a:lnTo>
                  <a:close/>
                </a:path>
                <a:path w="2516504" h="3124200">
                  <a:moveTo>
                    <a:pt x="2478328" y="254000"/>
                  </a:moveTo>
                  <a:lnTo>
                    <a:pt x="2435390" y="254000"/>
                  </a:lnTo>
                  <a:lnTo>
                    <a:pt x="2439847" y="266700"/>
                  </a:lnTo>
                  <a:lnTo>
                    <a:pt x="2439644" y="266700"/>
                  </a:lnTo>
                  <a:lnTo>
                    <a:pt x="2443886" y="279400"/>
                  </a:lnTo>
                  <a:lnTo>
                    <a:pt x="2447543" y="279400"/>
                  </a:lnTo>
                  <a:lnTo>
                    <a:pt x="2451354" y="292100"/>
                  </a:lnTo>
                  <a:lnTo>
                    <a:pt x="2490279" y="292100"/>
                  </a:lnTo>
                  <a:lnTo>
                    <a:pt x="2486532" y="279400"/>
                  </a:lnTo>
                  <a:lnTo>
                    <a:pt x="2482545" y="266700"/>
                  </a:lnTo>
                  <a:lnTo>
                    <a:pt x="2478328" y="254000"/>
                  </a:lnTo>
                  <a:close/>
                </a:path>
                <a:path w="2516504" h="3124200">
                  <a:moveTo>
                    <a:pt x="105321" y="215900"/>
                  </a:moveTo>
                  <a:lnTo>
                    <a:pt x="57251" y="215900"/>
                  </a:lnTo>
                  <a:lnTo>
                    <a:pt x="52158" y="228600"/>
                  </a:lnTo>
                  <a:lnTo>
                    <a:pt x="47269" y="241300"/>
                  </a:lnTo>
                  <a:lnTo>
                    <a:pt x="42608" y="254000"/>
                  </a:lnTo>
                  <a:lnTo>
                    <a:pt x="85343" y="254000"/>
                  </a:lnTo>
                  <a:lnTo>
                    <a:pt x="90220" y="241300"/>
                  </a:lnTo>
                  <a:lnTo>
                    <a:pt x="89992" y="241300"/>
                  </a:lnTo>
                  <a:lnTo>
                    <a:pt x="95059" y="228600"/>
                  </a:lnTo>
                  <a:lnTo>
                    <a:pt x="99860" y="228600"/>
                  </a:lnTo>
                  <a:lnTo>
                    <a:pt x="105321" y="215900"/>
                  </a:lnTo>
                  <a:close/>
                </a:path>
                <a:path w="2516504" h="3124200">
                  <a:moveTo>
                    <a:pt x="2459253" y="215900"/>
                  </a:moveTo>
                  <a:lnTo>
                    <a:pt x="2411171" y="215900"/>
                  </a:lnTo>
                  <a:lnTo>
                    <a:pt x="2416644" y="228600"/>
                  </a:lnTo>
                  <a:lnTo>
                    <a:pt x="2421432" y="228600"/>
                  </a:lnTo>
                  <a:lnTo>
                    <a:pt x="2426512" y="241300"/>
                  </a:lnTo>
                  <a:lnTo>
                    <a:pt x="2426284" y="241300"/>
                  </a:lnTo>
                  <a:lnTo>
                    <a:pt x="2431148" y="254000"/>
                  </a:lnTo>
                  <a:lnTo>
                    <a:pt x="2473883" y="254000"/>
                  </a:lnTo>
                  <a:lnTo>
                    <a:pt x="2469222" y="241300"/>
                  </a:lnTo>
                  <a:lnTo>
                    <a:pt x="2464346" y="228600"/>
                  </a:lnTo>
                  <a:lnTo>
                    <a:pt x="2459253" y="215900"/>
                  </a:lnTo>
                  <a:close/>
                </a:path>
                <a:path w="2516504" h="3124200">
                  <a:moveTo>
                    <a:pt x="122097" y="190500"/>
                  </a:moveTo>
                  <a:lnTo>
                    <a:pt x="73799" y="190500"/>
                  </a:lnTo>
                  <a:lnTo>
                    <a:pt x="68071" y="203200"/>
                  </a:lnTo>
                  <a:lnTo>
                    <a:pt x="62560" y="215900"/>
                  </a:lnTo>
                  <a:lnTo>
                    <a:pt x="105067" y="215900"/>
                  </a:lnTo>
                  <a:lnTo>
                    <a:pt x="110731" y="203200"/>
                  </a:lnTo>
                  <a:lnTo>
                    <a:pt x="116052" y="203200"/>
                  </a:lnTo>
                  <a:lnTo>
                    <a:pt x="122097" y="190500"/>
                  </a:lnTo>
                  <a:close/>
                </a:path>
                <a:path w="2516504" h="3124200">
                  <a:moveTo>
                    <a:pt x="2442705" y="190500"/>
                  </a:moveTo>
                  <a:lnTo>
                    <a:pt x="2394407" y="190500"/>
                  </a:lnTo>
                  <a:lnTo>
                    <a:pt x="2400452" y="203200"/>
                  </a:lnTo>
                  <a:lnTo>
                    <a:pt x="2405761" y="203200"/>
                  </a:lnTo>
                  <a:lnTo>
                    <a:pt x="2411425" y="215900"/>
                  </a:lnTo>
                  <a:lnTo>
                    <a:pt x="2453944" y="215900"/>
                  </a:lnTo>
                  <a:lnTo>
                    <a:pt x="2448432" y="203200"/>
                  </a:lnTo>
                  <a:lnTo>
                    <a:pt x="2442705" y="190500"/>
                  </a:lnTo>
                  <a:close/>
                </a:path>
                <a:path w="2516504" h="3124200">
                  <a:moveTo>
                    <a:pt x="140436" y="165100"/>
                  </a:moveTo>
                  <a:lnTo>
                    <a:pt x="92151" y="165100"/>
                  </a:lnTo>
                  <a:lnTo>
                    <a:pt x="85839" y="177800"/>
                  </a:lnTo>
                  <a:lnTo>
                    <a:pt x="79717" y="190500"/>
                  </a:lnTo>
                  <a:lnTo>
                    <a:pt x="127749" y="190500"/>
                  </a:lnTo>
                  <a:lnTo>
                    <a:pt x="134150" y="177800"/>
                  </a:lnTo>
                  <a:lnTo>
                    <a:pt x="133857" y="177800"/>
                  </a:lnTo>
                  <a:lnTo>
                    <a:pt x="140436" y="165100"/>
                  </a:lnTo>
                  <a:close/>
                </a:path>
                <a:path w="2516504" h="3124200">
                  <a:moveTo>
                    <a:pt x="2424341" y="165100"/>
                  </a:moveTo>
                  <a:lnTo>
                    <a:pt x="2376068" y="165100"/>
                  </a:lnTo>
                  <a:lnTo>
                    <a:pt x="2382647" y="177800"/>
                  </a:lnTo>
                  <a:lnTo>
                    <a:pt x="2382342" y="177800"/>
                  </a:lnTo>
                  <a:lnTo>
                    <a:pt x="2388755" y="190500"/>
                  </a:lnTo>
                  <a:lnTo>
                    <a:pt x="2436787" y="190500"/>
                  </a:lnTo>
                  <a:lnTo>
                    <a:pt x="2430665" y="177800"/>
                  </a:lnTo>
                  <a:lnTo>
                    <a:pt x="2424341" y="165100"/>
                  </a:lnTo>
                  <a:close/>
                </a:path>
                <a:path w="2516504" h="3124200">
                  <a:moveTo>
                    <a:pt x="167195" y="139700"/>
                  </a:moveTo>
                  <a:lnTo>
                    <a:pt x="112242" y="139700"/>
                  </a:lnTo>
                  <a:lnTo>
                    <a:pt x="105359" y="152400"/>
                  </a:lnTo>
                  <a:lnTo>
                    <a:pt x="98666" y="165100"/>
                  </a:lnTo>
                  <a:lnTo>
                    <a:pt x="146570" y="165100"/>
                  </a:lnTo>
                  <a:lnTo>
                    <a:pt x="153504" y="152400"/>
                  </a:lnTo>
                  <a:lnTo>
                    <a:pt x="159943" y="152400"/>
                  </a:lnTo>
                  <a:lnTo>
                    <a:pt x="167195" y="139700"/>
                  </a:lnTo>
                  <a:close/>
                </a:path>
                <a:path w="2516504" h="3124200">
                  <a:moveTo>
                    <a:pt x="2404262" y="139700"/>
                  </a:moveTo>
                  <a:lnTo>
                    <a:pt x="2349296" y="139700"/>
                  </a:lnTo>
                  <a:lnTo>
                    <a:pt x="2356561" y="152400"/>
                  </a:lnTo>
                  <a:lnTo>
                    <a:pt x="2363000" y="152400"/>
                  </a:lnTo>
                  <a:lnTo>
                    <a:pt x="2369921" y="165100"/>
                  </a:lnTo>
                  <a:lnTo>
                    <a:pt x="2417838" y="165100"/>
                  </a:lnTo>
                  <a:lnTo>
                    <a:pt x="2411145" y="152400"/>
                  </a:lnTo>
                  <a:lnTo>
                    <a:pt x="2404262" y="139700"/>
                  </a:lnTo>
                  <a:close/>
                </a:path>
                <a:path w="2516504" h="3124200">
                  <a:moveTo>
                    <a:pt x="181508" y="127000"/>
                  </a:moveTo>
                  <a:lnTo>
                    <a:pt x="126542" y="127000"/>
                  </a:lnTo>
                  <a:lnTo>
                    <a:pt x="119303" y="139700"/>
                  </a:lnTo>
                  <a:lnTo>
                    <a:pt x="173939" y="139700"/>
                  </a:lnTo>
                  <a:lnTo>
                    <a:pt x="181508" y="127000"/>
                  </a:lnTo>
                  <a:close/>
                </a:path>
                <a:path w="2516504" h="3124200">
                  <a:moveTo>
                    <a:pt x="2389962" y="127000"/>
                  </a:moveTo>
                  <a:lnTo>
                    <a:pt x="2334983" y="127000"/>
                  </a:lnTo>
                  <a:lnTo>
                    <a:pt x="2342565" y="139700"/>
                  </a:lnTo>
                  <a:lnTo>
                    <a:pt x="2397201" y="139700"/>
                  </a:lnTo>
                  <a:lnTo>
                    <a:pt x="2389962" y="127000"/>
                  </a:lnTo>
                  <a:close/>
                </a:path>
                <a:path w="2516504" h="3124200">
                  <a:moveTo>
                    <a:pt x="196418" y="114300"/>
                  </a:moveTo>
                  <a:lnTo>
                    <a:pt x="141541" y="114300"/>
                  </a:lnTo>
                  <a:lnTo>
                    <a:pt x="133959" y="127000"/>
                  </a:lnTo>
                  <a:lnTo>
                    <a:pt x="188531" y="127000"/>
                  </a:lnTo>
                  <a:lnTo>
                    <a:pt x="196418" y="114300"/>
                  </a:lnTo>
                  <a:close/>
                </a:path>
                <a:path w="2516504" h="3124200">
                  <a:moveTo>
                    <a:pt x="2374963" y="114300"/>
                  </a:moveTo>
                  <a:lnTo>
                    <a:pt x="2320086" y="114300"/>
                  </a:lnTo>
                  <a:lnTo>
                    <a:pt x="2327960" y="127000"/>
                  </a:lnTo>
                  <a:lnTo>
                    <a:pt x="2382545" y="127000"/>
                  </a:lnTo>
                  <a:lnTo>
                    <a:pt x="2374963" y="114300"/>
                  </a:lnTo>
                  <a:close/>
                </a:path>
                <a:path w="2516504" h="3124200">
                  <a:moveTo>
                    <a:pt x="219811" y="101600"/>
                  </a:moveTo>
                  <a:lnTo>
                    <a:pt x="157213" y="101600"/>
                  </a:lnTo>
                  <a:lnTo>
                    <a:pt x="149301" y="114300"/>
                  </a:lnTo>
                  <a:lnTo>
                    <a:pt x="211493" y="114300"/>
                  </a:lnTo>
                  <a:lnTo>
                    <a:pt x="219811" y="101600"/>
                  </a:lnTo>
                  <a:close/>
                </a:path>
                <a:path w="2516504" h="3124200">
                  <a:moveTo>
                    <a:pt x="2359279" y="101600"/>
                  </a:moveTo>
                  <a:lnTo>
                    <a:pt x="2296693" y="101600"/>
                  </a:lnTo>
                  <a:lnTo>
                    <a:pt x="2304999" y="114300"/>
                  </a:lnTo>
                  <a:lnTo>
                    <a:pt x="2367203" y="114300"/>
                  </a:lnTo>
                  <a:lnTo>
                    <a:pt x="2359279" y="101600"/>
                  </a:lnTo>
                  <a:close/>
                </a:path>
                <a:path w="2516504" h="3124200">
                  <a:moveTo>
                    <a:pt x="236067" y="88900"/>
                  </a:moveTo>
                  <a:lnTo>
                    <a:pt x="173532" y="88900"/>
                  </a:lnTo>
                  <a:lnTo>
                    <a:pt x="165290" y="101600"/>
                  </a:lnTo>
                  <a:lnTo>
                    <a:pt x="227482" y="101600"/>
                  </a:lnTo>
                  <a:lnTo>
                    <a:pt x="236067" y="88900"/>
                  </a:lnTo>
                  <a:close/>
                </a:path>
                <a:path w="2516504" h="3124200">
                  <a:moveTo>
                    <a:pt x="2342972" y="88900"/>
                  </a:moveTo>
                  <a:lnTo>
                    <a:pt x="2280437" y="88900"/>
                  </a:lnTo>
                  <a:lnTo>
                    <a:pt x="2289022" y="101600"/>
                  </a:lnTo>
                  <a:lnTo>
                    <a:pt x="2351201" y="101600"/>
                  </a:lnTo>
                  <a:lnTo>
                    <a:pt x="2342972" y="88900"/>
                  </a:lnTo>
                  <a:close/>
                </a:path>
                <a:path w="2516504" h="3124200">
                  <a:moveTo>
                    <a:pt x="261378" y="76200"/>
                  </a:moveTo>
                  <a:lnTo>
                    <a:pt x="190474" y="76200"/>
                  </a:lnTo>
                  <a:lnTo>
                    <a:pt x="181927" y="88900"/>
                  </a:lnTo>
                  <a:lnTo>
                    <a:pt x="252412" y="88900"/>
                  </a:lnTo>
                  <a:lnTo>
                    <a:pt x="261378" y="76200"/>
                  </a:lnTo>
                  <a:close/>
                </a:path>
                <a:path w="2516504" h="3124200">
                  <a:moveTo>
                    <a:pt x="2326030" y="76200"/>
                  </a:moveTo>
                  <a:lnTo>
                    <a:pt x="2255113" y="76200"/>
                  </a:lnTo>
                  <a:lnTo>
                    <a:pt x="2264079" y="88900"/>
                  </a:lnTo>
                  <a:lnTo>
                    <a:pt x="2334577" y="88900"/>
                  </a:lnTo>
                  <a:lnTo>
                    <a:pt x="2326030" y="76200"/>
                  </a:lnTo>
                  <a:close/>
                </a:path>
                <a:path w="2516504" h="3124200">
                  <a:moveTo>
                    <a:pt x="287743" y="63500"/>
                  </a:moveTo>
                  <a:lnTo>
                    <a:pt x="208000" y="63500"/>
                  </a:lnTo>
                  <a:lnTo>
                    <a:pt x="199161" y="76200"/>
                  </a:lnTo>
                  <a:lnTo>
                    <a:pt x="278422" y="76200"/>
                  </a:lnTo>
                  <a:lnTo>
                    <a:pt x="287743" y="63500"/>
                  </a:lnTo>
                  <a:close/>
                </a:path>
                <a:path w="2516504" h="3124200">
                  <a:moveTo>
                    <a:pt x="2308504" y="63500"/>
                  </a:moveTo>
                  <a:lnTo>
                    <a:pt x="2228761" y="63500"/>
                  </a:lnTo>
                  <a:lnTo>
                    <a:pt x="2238082" y="76200"/>
                  </a:lnTo>
                  <a:lnTo>
                    <a:pt x="2317343" y="76200"/>
                  </a:lnTo>
                  <a:lnTo>
                    <a:pt x="2308504" y="63500"/>
                  </a:lnTo>
                  <a:close/>
                </a:path>
                <a:path w="2516504" h="3124200">
                  <a:moveTo>
                    <a:pt x="324357" y="50800"/>
                  </a:moveTo>
                  <a:lnTo>
                    <a:pt x="226098" y="50800"/>
                  </a:lnTo>
                  <a:lnTo>
                    <a:pt x="216979" y="63500"/>
                  </a:lnTo>
                  <a:lnTo>
                    <a:pt x="314604" y="63500"/>
                  </a:lnTo>
                  <a:lnTo>
                    <a:pt x="324357" y="50800"/>
                  </a:lnTo>
                  <a:close/>
                </a:path>
                <a:path w="2516504" h="3124200">
                  <a:moveTo>
                    <a:pt x="2290406" y="50800"/>
                  </a:moveTo>
                  <a:lnTo>
                    <a:pt x="2192147" y="50800"/>
                  </a:lnTo>
                  <a:lnTo>
                    <a:pt x="2201887" y="63500"/>
                  </a:lnTo>
                  <a:lnTo>
                    <a:pt x="2299525" y="63500"/>
                  </a:lnTo>
                  <a:lnTo>
                    <a:pt x="2290406" y="50800"/>
                  </a:lnTo>
                  <a:close/>
                </a:path>
                <a:path w="2516504" h="3124200">
                  <a:moveTo>
                    <a:pt x="391960" y="38100"/>
                  </a:moveTo>
                  <a:lnTo>
                    <a:pt x="254241" y="38100"/>
                  </a:lnTo>
                  <a:lnTo>
                    <a:pt x="244728" y="50800"/>
                  </a:lnTo>
                  <a:lnTo>
                    <a:pt x="381584" y="50800"/>
                  </a:lnTo>
                  <a:lnTo>
                    <a:pt x="391960" y="38100"/>
                  </a:lnTo>
                  <a:close/>
                </a:path>
                <a:path w="2516504" h="3124200">
                  <a:moveTo>
                    <a:pt x="2262263" y="38100"/>
                  </a:moveTo>
                  <a:lnTo>
                    <a:pt x="2124532" y="38100"/>
                  </a:lnTo>
                  <a:lnTo>
                    <a:pt x="2134908" y="50800"/>
                  </a:lnTo>
                  <a:lnTo>
                    <a:pt x="2271776" y="50800"/>
                  </a:lnTo>
                  <a:lnTo>
                    <a:pt x="2262263" y="38100"/>
                  </a:lnTo>
                  <a:close/>
                </a:path>
                <a:path w="2516504" h="3124200">
                  <a:moveTo>
                    <a:pt x="2233002" y="25400"/>
                  </a:moveTo>
                  <a:lnTo>
                    <a:pt x="283489" y="25400"/>
                  </a:lnTo>
                  <a:lnTo>
                    <a:pt x="273621" y="38100"/>
                  </a:lnTo>
                  <a:lnTo>
                    <a:pt x="2242883" y="38100"/>
                  </a:lnTo>
                  <a:lnTo>
                    <a:pt x="2233002" y="25400"/>
                  </a:lnTo>
                  <a:close/>
                </a:path>
                <a:path w="2516504" h="3124200">
                  <a:moveTo>
                    <a:pt x="2192413" y="12700"/>
                  </a:moveTo>
                  <a:lnTo>
                    <a:pt x="324091" y="12700"/>
                  </a:lnTo>
                  <a:lnTo>
                    <a:pt x="313778" y="25400"/>
                  </a:lnTo>
                  <a:lnTo>
                    <a:pt x="2202726" y="25400"/>
                  </a:lnTo>
                  <a:lnTo>
                    <a:pt x="2192413" y="12700"/>
                  </a:lnTo>
                  <a:close/>
                </a:path>
                <a:path w="2516504" h="3124200">
                  <a:moveTo>
                    <a:pt x="2128608" y="0"/>
                  </a:moveTo>
                  <a:lnTo>
                    <a:pt x="387896" y="0"/>
                  </a:lnTo>
                  <a:lnTo>
                    <a:pt x="377050" y="12700"/>
                  </a:lnTo>
                  <a:lnTo>
                    <a:pt x="2139454" y="12700"/>
                  </a:lnTo>
                  <a:lnTo>
                    <a:pt x="2128608" y="0"/>
                  </a:lnTo>
                  <a:close/>
                </a:path>
              </a:pathLst>
            </a:custGeom>
            <a:solidFill>
              <a:srgbClr val="000000"/>
            </a:solidFill>
          </p:spPr>
          <p:txBody>
            <a:bodyPr wrap="square" lIns="0" tIns="0" rIns="0" bIns="0" rtlCol="0">
              <a:noAutofit/>
            </a:bodyPr>
            <a:lstStyle/>
            <a:p>
              <a:pPr defTabSz="914400" fontAlgn="base">
                <a:spcBef>
                  <a:spcPct val="0"/>
                </a:spcBef>
                <a:spcAft>
                  <a:spcPct val="0"/>
                </a:spcAft>
                <a:defRPr/>
              </a:pPr>
              <a:endParaRPr sz="1350">
                <a:solidFill>
                  <a:schemeClr val="dk1"/>
                </a:solidFill>
                <a:latin typeface="Calibri" panose="020F0502020204030204" pitchFamily="34" charset="0"/>
                <a:ea typeface="宋体" panose="02010600030101010101" pitchFamily="2" charset="-122"/>
              </a:endParaRPr>
            </a:p>
          </p:txBody>
        </p:sp>
        <p:sp>
          <p:nvSpPr>
            <p:cNvPr id="15" name="object 5"/>
            <p:cNvSpPr/>
            <p:nvPr>
              <p:custDataLst>
                <p:tags r:id="rId3"/>
              </p:custDataLst>
            </p:nvPr>
          </p:nvSpPr>
          <p:spPr>
            <a:xfrm>
              <a:off x="4018330" y="3085655"/>
              <a:ext cx="979690" cy="1437640"/>
            </a:xfrm>
            <a:prstGeom prst="rect">
              <a:avLst/>
            </a:prstGeom>
            <a:blipFill>
              <a:blip r:embed="rId4" cstate="print"/>
              <a:stretch>
                <a:fillRect/>
              </a:stretch>
            </a:blipFill>
          </p:spPr>
          <p:txBody>
            <a:bodyPr wrap="square" lIns="0" tIns="0" rIns="0" bIns="0" rtlCol="0">
              <a:noAutofit/>
            </a:bodyPr>
            <a:lstStyle/>
            <a:p>
              <a:pPr defTabSz="914400" fontAlgn="base">
                <a:spcBef>
                  <a:spcPct val="0"/>
                </a:spcBef>
                <a:spcAft>
                  <a:spcPct val="0"/>
                </a:spcAft>
                <a:defRPr/>
              </a:pPr>
              <a:endParaRPr sz="1350">
                <a:solidFill>
                  <a:schemeClr val="dk1"/>
                </a:solidFill>
                <a:latin typeface="Calibri" panose="020F0502020204030204" pitchFamily="34" charset="0"/>
                <a:ea typeface="宋体" panose="02010600030101010101" pitchFamily="2" charset="-122"/>
              </a:endParaRPr>
            </a:p>
          </p:txBody>
        </p:sp>
        <p:sp>
          <p:nvSpPr>
            <p:cNvPr id="16" name="object 6"/>
            <p:cNvSpPr/>
            <p:nvPr>
              <p:custDataLst>
                <p:tags r:id="rId5"/>
              </p:custDataLst>
            </p:nvPr>
          </p:nvSpPr>
          <p:spPr>
            <a:xfrm>
              <a:off x="5809703" y="3085655"/>
              <a:ext cx="979690" cy="1437640"/>
            </a:xfrm>
            <a:prstGeom prst="rect">
              <a:avLst/>
            </a:prstGeom>
            <a:blipFill>
              <a:blip r:embed="rId6" cstate="print"/>
              <a:stretch>
                <a:fillRect/>
              </a:stretch>
            </a:blipFill>
          </p:spPr>
          <p:txBody>
            <a:bodyPr wrap="square" lIns="0" tIns="0" rIns="0" bIns="0" rtlCol="0">
              <a:noAutofit/>
            </a:bodyPr>
            <a:lstStyle/>
            <a:p>
              <a:pPr defTabSz="914400" fontAlgn="base">
                <a:spcBef>
                  <a:spcPct val="0"/>
                </a:spcBef>
                <a:spcAft>
                  <a:spcPct val="0"/>
                </a:spcAft>
                <a:defRPr/>
              </a:pPr>
              <a:endParaRPr sz="1350">
                <a:solidFill>
                  <a:schemeClr val="dk1"/>
                </a:solidFill>
                <a:latin typeface="Calibri" panose="020F0502020204030204" pitchFamily="34" charset="0"/>
                <a:ea typeface="宋体" panose="02010600030101010101" pitchFamily="2" charset="-122"/>
              </a:endParaRPr>
            </a:p>
          </p:txBody>
        </p:sp>
        <p:sp>
          <p:nvSpPr>
            <p:cNvPr id="17" name="object 7"/>
            <p:cNvSpPr/>
            <p:nvPr>
              <p:custDataLst>
                <p:tags r:id="rId7"/>
              </p:custDataLst>
            </p:nvPr>
          </p:nvSpPr>
          <p:spPr>
            <a:xfrm>
              <a:off x="3864203" y="1419986"/>
              <a:ext cx="3217011" cy="1636610"/>
            </a:xfrm>
            <a:prstGeom prst="rect">
              <a:avLst/>
            </a:prstGeom>
            <a:blipFill>
              <a:blip r:embed="rId8" cstate="print"/>
              <a:stretch>
                <a:fillRect/>
              </a:stretch>
            </a:blipFill>
          </p:spPr>
          <p:txBody>
            <a:bodyPr wrap="square" lIns="0" tIns="0" rIns="0" bIns="0" rtlCol="0">
              <a:noAutofit/>
            </a:bodyPr>
            <a:lstStyle/>
            <a:p>
              <a:pPr defTabSz="914400" fontAlgn="base">
                <a:spcBef>
                  <a:spcPct val="0"/>
                </a:spcBef>
                <a:spcAft>
                  <a:spcPct val="0"/>
                </a:spcAft>
                <a:defRPr/>
              </a:pPr>
              <a:endParaRPr sz="1350">
                <a:solidFill>
                  <a:schemeClr val="dk1"/>
                </a:solidFill>
                <a:latin typeface="Calibri" panose="020F0502020204030204" pitchFamily="34" charset="0"/>
                <a:ea typeface="宋体" panose="02010600030101010101" pitchFamily="2" charset="-122"/>
              </a:endParaRPr>
            </a:p>
          </p:txBody>
        </p:sp>
        <p:sp>
          <p:nvSpPr>
            <p:cNvPr id="18" name="object 11"/>
            <p:cNvSpPr/>
            <p:nvPr>
              <p:custDataLst>
                <p:tags r:id="rId9"/>
              </p:custDataLst>
            </p:nvPr>
          </p:nvSpPr>
          <p:spPr>
            <a:xfrm>
              <a:off x="4048645" y="1224800"/>
              <a:ext cx="2703474" cy="1416164"/>
            </a:xfrm>
            <a:prstGeom prst="rect">
              <a:avLst/>
            </a:prstGeom>
            <a:blipFill>
              <a:blip r:embed="rId10" cstate="print"/>
              <a:stretch>
                <a:fillRect/>
              </a:stretch>
            </a:blipFill>
          </p:spPr>
          <p:txBody>
            <a:bodyPr wrap="square" lIns="0" tIns="0" rIns="0" bIns="0" rtlCol="0">
              <a:noAutofit/>
            </a:bodyPr>
            <a:lstStyle/>
            <a:p>
              <a:pPr defTabSz="914400" fontAlgn="base">
                <a:spcBef>
                  <a:spcPct val="0"/>
                </a:spcBef>
                <a:spcAft>
                  <a:spcPct val="0"/>
                </a:spcAft>
                <a:defRPr/>
              </a:pPr>
              <a:endParaRPr sz="1350">
                <a:solidFill>
                  <a:schemeClr val="dk1"/>
                </a:solidFill>
                <a:latin typeface="Calibri" panose="020F0502020204030204" pitchFamily="34" charset="0"/>
                <a:ea typeface="宋体" panose="02010600030101010101" pitchFamily="2" charset="-122"/>
              </a:endParaRPr>
            </a:p>
          </p:txBody>
        </p:sp>
        <p:sp>
          <p:nvSpPr>
            <p:cNvPr id="19" name="object 12"/>
            <p:cNvSpPr/>
            <p:nvPr>
              <p:custDataLst>
                <p:tags r:id="rId11"/>
              </p:custDataLst>
            </p:nvPr>
          </p:nvSpPr>
          <p:spPr>
            <a:xfrm>
              <a:off x="4192041" y="1256380"/>
              <a:ext cx="2379433" cy="1147081"/>
            </a:xfrm>
            <a:prstGeom prst="rect">
              <a:avLst/>
            </a:prstGeom>
            <a:blipFill>
              <a:blip r:embed="rId12" cstate="print"/>
              <a:stretch>
                <a:fillRect/>
              </a:stretch>
            </a:blipFill>
          </p:spPr>
          <p:txBody>
            <a:bodyPr wrap="square" lIns="0" tIns="0" rIns="0" bIns="0" rtlCol="0">
              <a:noAutofit/>
            </a:bodyPr>
            <a:lstStyle/>
            <a:p>
              <a:pPr defTabSz="914400" fontAlgn="base">
                <a:spcBef>
                  <a:spcPct val="0"/>
                </a:spcBef>
                <a:spcAft>
                  <a:spcPct val="0"/>
                </a:spcAft>
                <a:defRPr/>
              </a:pPr>
              <a:endParaRPr sz="1350">
                <a:solidFill>
                  <a:schemeClr val="dk1"/>
                </a:solidFill>
                <a:latin typeface="Calibri" panose="020F0502020204030204" pitchFamily="34" charset="0"/>
                <a:ea typeface="宋体" panose="02010600030101010101" pitchFamily="2" charset="-122"/>
              </a:endParaRPr>
            </a:p>
          </p:txBody>
        </p:sp>
      </p:grpSp>
      <p:sp>
        <p:nvSpPr>
          <p:cNvPr id="20" name="object 13"/>
          <p:cNvSpPr txBox="1"/>
          <p:nvPr/>
        </p:nvSpPr>
        <p:spPr>
          <a:xfrm>
            <a:off x="2862263" y="2318135"/>
            <a:ext cx="5394325" cy="482600"/>
          </a:xfrm>
          <a:prstGeom prst="rect">
            <a:avLst/>
          </a:prstGeom>
        </p:spPr>
        <p:txBody>
          <a:bodyPr vert="horz" wrap="square" lIns="0" tIns="41144"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2058035" fontAlgn="base">
              <a:lnSpc>
                <a:spcPts val="3115"/>
              </a:lnSpc>
              <a:spcAft>
                <a:spcPct val="0"/>
              </a:spcAft>
              <a:defRPr/>
            </a:pPr>
            <a:r>
              <a:rPr lang="zh-CN" altLang="en-US" sz="3200" spc="4" dirty="0">
                <a:solidFill>
                  <a:schemeClr val="tx1"/>
                </a:solidFill>
                <a:latin typeface="楷体" panose="02010609060101010101" pitchFamily="49" charset="-122"/>
                <a:ea typeface="楷体" panose="02010609060101010101" pitchFamily="49" charset="-122"/>
                <a:cs typeface="宋体" panose="02010600030101010101" pitchFamily="2" charset="-122"/>
              </a:rPr>
              <a:t>  </a:t>
            </a:r>
            <a:r>
              <a:rPr lang="zh-CN" altLang="en-US" sz="3200" spc="4" dirty="0">
                <a:solidFill>
                  <a:schemeClr val="bg1"/>
                </a:solidFill>
                <a:latin typeface="楷体" panose="02010609060101010101" pitchFamily="49" charset="-122"/>
                <a:ea typeface="楷体" panose="02010609060101010101" pitchFamily="49" charset="-122"/>
                <a:cs typeface="宋体" panose="02010600030101010101" pitchFamily="2" charset="-122"/>
              </a:rPr>
              <a:t>内</a:t>
            </a:r>
            <a:r>
              <a:rPr lang="zh-CN" altLang="en-US" sz="3200" dirty="0">
                <a:solidFill>
                  <a:schemeClr val="bg1"/>
                </a:solidFill>
                <a:latin typeface="楷体" panose="02010609060101010101" pitchFamily="49" charset="-122"/>
                <a:ea typeface="楷体" panose="02010609060101010101" pitchFamily="49" charset="-122"/>
                <a:cs typeface="宋体" panose="02010600030101010101" pitchFamily="2" charset="-122"/>
              </a:rPr>
              <a:t>容</a:t>
            </a:r>
            <a:endParaRPr lang="zh-CN" altLang="en-US" sz="3200" dirty="0">
              <a:solidFill>
                <a:schemeClr val="bg1"/>
              </a:solidFill>
              <a:latin typeface="楷体" panose="02010609060101010101" pitchFamily="49" charset="-122"/>
              <a:ea typeface="楷体" panose="02010609060101010101" pitchFamily="49" charset="-122"/>
              <a:cs typeface="宋体" panose="02010600030101010101" pitchFamily="2" charset="-122"/>
            </a:endParaRPr>
          </a:p>
        </p:txBody>
      </p:sp>
      <p:sp>
        <p:nvSpPr>
          <p:cNvPr id="21" name="object 14"/>
          <p:cNvSpPr txBox="1"/>
          <p:nvPr>
            <p:custDataLst>
              <p:tags r:id="rId13"/>
            </p:custDataLst>
          </p:nvPr>
        </p:nvSpPr>
        <p:spPr>
          <a:xfrm>
            <a:off x="6589078" y="3582353"/>
            <a:ext cx="1536700" cy="1352550"/>
          </a:xfrm>
          <a:prstGeom prst="rect">
            <a:avLst/>
          </a:prstGeom>
          <a:noFill/>
          <a:ln w="9525">
            <a:noFill/>
          </a:ln>
        </p:spPr>
        <p:txBody>
          <a:bodyPr wrap="square" lIns="0" tIns="0" rIns="0" bIns="0" anchor="t"/>
          <a:lstStyle/>
          <a:p>
            <a:pPr marL="9525" algn="just">
              <a:lnSpc>
                <a:spcPct val="101000"/>
              </a:lnSpc>
            </a:pPr>
            <a:r>
              <a:rPr lang="zh-CN" altLang="en-US" sz="2900">
                <a:solidFill>
                  <a:schemeClr val="dk1"/>
                </a:solidFill>
                <a:latin typeface="楷体" panose="02010609060101010101" pitchFamily="49" charset="-122"/>
                <a:ea typeface="楷体" panose="02010609060101010101" pitchFamily="49" charset="-122"/>
              </a:rPr>
              <a:t>小鼠基本 的操作方 法简介</a:t>
            </a:r>
            <a:endParaRPr lang="zh-CN" altLang="en-US" sz="2900">
              <a:solidFill>
                <a:schemeClr val="dk1"/>
              </a:solidFill>
              <a:latin typeface="楷体" panose="02010609060101010101" pitchFamily="49" charset="-122"/>
              <a:ea typeface="楷体" panose="02010609060101010101" pitchFamily="49" charset="-122"/>
            </a:endParaRPr>
          </a:p>
        </p:txBody>
      </p:sp>
      <p:sp>
        <p:nvSpPr>
          <p:cNvPr id="2" name="椭圆 1"/>
          <p:cNvSpPr/>
          <p:nvPr>
            <p:custDataLst>
              <p:tags r:id="rId14"/>
            </p:custDataLst>
          </p:nvPr>
        </p:nvSpPr>
        <p:spPr>
          <a:xfrm>
            <a:off x="4998720" y="3425190"/>
            <a:ext cx="75565" cy="71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sz="1350" spc="-200" dirty="0">
              <a:solidFill>
                <a:schemeClr val="accent1"/>
              </a:solidFill>
              <a:latin typeface="微软雅黑" panose="020B0503020204020204" pitchFamily="34" charset="-122"/>
              <a:ea typeface="微软雅黑" panose="020B0503020204020204" pitchFamily="34" charset="-122"/>
            </a:endParaRPr>
          </a:p>
        </p:txBody>
      </p:sp>
      <p:sp>
        <p:nvSpPr>
          <p:cNvPr id="23" name="标题 22"/>
          <p:cNvSpPr>
            <a:spLocks noGrp="1"/>
          </p:cNvSpPr>
          <p:nvPr>
            <p:ph type="title"/>
            <p:custDataLst>
              <p:tags r:id="rId15"/>
            </p:custDataLst>
          </p:nvPr>
        </p:nvSpPr>
        <p:spPr>
          <a:xfrm>
            <a:off x="655955" y="224790"/>
            <a:ext cx="3210560" cy="537210"/>
          </a:xfrm>
        </p:spPr>
        <p:txBody>
          <a:bodyPr wrap="square">
            <a:normAutofit fontScale="90000"/>
          </a:bodyPr>
          <a:lstStyle/>
          <a:p>
            <a:pPr marL="0" indent="0" algn="dist">
              <a:lnSpc>
                <a:spcPct val="100000"/>
              </a:lnSpc>
              <a:spcBef>
                <a:spcPts val="0"/>
              </a:spcBef>
              <a:spcAft>
                <a:spcPts val="0"/>
              </a:spcAft>
              <a:buSzPct val="100000"/>
              <a:buNone/>
            </a:pPr>
            <a:r>
              <a:rPr lang="zh-CN" altLang="en-US" sz="3000" spc="-200" dirty="0">
                <a:solidFill>
                  <a:srgbClr val="0070C0"/>
                </a:solidFill>
              </a:rPr>
              <a:t>小鼠基本知识</a:t>
            </a:r>
            <a:endParaRPr lang="zh-CN" altLang="en-US" sz="3000" spc="-200" dirty="0">
              <a:solidFill>
                <a:srgbClr val="0070C0"/>
              </a:solidFill>
            </a:endParaRPr>
          </a:p>
        </p:txBody>
      </p:sp>
      <p:sp>
        <p:nvSpPr>
          <p:cNvPr id="24" name="文本占位符 23"/>
          <p:cNvSpPr>
            <a:spLocks noGrp="1"/>
          </p:cNvSpPr>
          <p:nvPr>
            <p:ph type="body" idx="1"/>
            <p:custDataLst>
              <p:tags r:id="rId16"/>
            </p:custDataLst>
          </p:nvPr>
        </p:nvSpPr>
        <p:spPr>
          <a:xfrm>
            <a:off x="3432175" y="3527425"/>
            <a:ext cx="1238250" cy="1462405"/>
          </a:xfrm>
        </p:spPr>
        <p:txBody>
          <a:bodyPr wrap="square">
            <a:noAutofit/>
          </a:bodyPr>
          <a:lstStyle/>
          <a:p>
            <a:pPr marL="0" lvl="0" indent="0" algn="l">
              <a:lnSpc>
                <a:spcPct val="130000"/>
              </a:lnSpc>
              <a:spcBef>
                <a:spcPts val="0"/>
              </a:spcBef>
              <a:spcAft>
                <a:spcPts val="1000"/>
              </a:spcAft>
              <a:buSzPct val="100000"/>
              <a:buNone/>
            </a:pPr>
            <a:r>
              <a:rPr lang="zh-CN" altLang="en-US" sz="2400" spc="-200">
                <a:solidFill>
                  <a:schemeClr val="dk1">
                    <a:lumMod val="85000"/>
                    <a:lumOff val="15000"/>
                  </a:schemeClr>
                </a:solidFill>
              </a:rPr>
              <a:t>小鼠的生 物学特性</a:t>
            </a:r>
            <a:endParaRPr lang="zh-CN" altLang="en-US" sz="2400" spc="-200">
              <a:solidFill>
                <a:schemeClr val="dk1">
                  <a:lumMod val="85000"/>
                  <a:lumOff val="15000"/>
                </a:schemeClr>
              </a:solidFill>
            </a:endParaRPr>
          </a:p>
        </p:txBody>
      </p:sp>
    </p:spTree>
    <p:custDataLst>
      <p:tags r:id="rId1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1638" y="113614"/>
            <a:ext cx="2682787" cy="537381"/>
          </a:xfrm>
        </p:spPr>
        <p:txBody>
          <a:bodyPr>
            <a:normAutofit fontScale="90000"/>
          </a:bodyPr>
          <a:lstStyle/>
          <a:p>
            <a:r>
              <a:rPr lang="zh-CN" altLang="en-US" sz="4000" dirty="0">
                <a:latin typeface="微软雅黑" panose="020B0503020204020204" pitchFamily="34" charset="-122"/>
                <a:ea typeface="微软雅黑" panose="020B0503020204020204" pitchFamily="34" charset="-122"/>
              </a:rPr>
              <a:t>繁育常识</a:t>
            </a:r>
            <a:endParaRPr lang="zh-CN" altLang="en-US" sz="4000" dirty="0">
              <a:latin typeface="微软雅黑" panose="020B0503020204020204" pitchFamily="34" charset="-122"/>
              <a:ea typeface="微软雅黑" panose="020B0503020204020204" pitchFamily="34" charset="-122"/>
            </a:endParaRPr>
          </a:p>
        </p:txBody>
      </p:sp>
      <p:sp>
        <p:nvSpPr>
          <p:cNvPr id="8" name="内容占位符 2"/>
          <p:cNvSpPr>
            <a:spLocks noGrp="1"/>
          </p:cNvSpPr>
          <p:nvPr/>
        </p:nvSpPr>
        <p:spPr>
          <a:xfrm>
            <a:off x="2243688" y="1252537"/>
            <a:ext cx="8949055" cy="43529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zh-CN" altLang="en-US" sz="2400" dirty="0">
                <a:solidFill>
                  <a:schemeClr val="tx1"/>
                </a:solidFill>
                <a:latin typeface="微软雅黑" panose="020B0503020204020204" pitchFamily="34" charset="-122"/>
                <a:cs typeface="微软雅黑" panose="020B0503020204020204" pitchFamily="34" charset="-122"/>
              </a:rPr>
              <a:t>性成熟</a:t>
            </a:r>
            <a:r>
              <a:rPr lang="en-US" altLang="zh-CN" sz="2400" dirty="0">
                <a:solidFill>
                  <a:schemeClr val="tx1"/>
                </a:solidFill>
                <a:latin typeface="微软雅黑" panose="020B0503020204020204" pitchFamily="34" charset="-122"/>
                <a:cs typeface="微软雅黑" panose="020B0503020204020204" pitchFamily="34" charset="-122"/>
              </a:rPr>
              <a:t>          </a:t>
            </a:r>
            <a:r>
              <a:rPr lang="zh-CN" altLang="en-US" sz="2400" dirty="0">
                <a:solidFill>
                  <a:schemeClr val="tx1"/>
                </a:solidFill>
                <a:latin typeface="微软雅黑" panose="020B0503020204020204" pitchFamily="34" charset="-122"/>
                <a:cs typeface="微软雅黑" panose="020B0503020204020204" pitchFamily="34" charset="-122"/>
              </a:rPr>
              <a:t>：</a:t>
            </a:r>
            <a:r>
              <a:rPr lang="en-US" altLang="zh-CN" sz="2400" dirty="0">
                <a:solidFill>
                  <a:schemeClr val="tx1"/>
                </a:solidFill>
                <a:latin typeface="微软雅黑" panose="020B0503020204020204" pitchFamily="34" charset="-122"/>
                <a:cs typeface="微软雅黑" panose="020B0503020204020204" pitchFamily="34" charset="-122"/>
              </a:rPr>
              <a:t>          6-8</a:t>
            </a:r>
            <a:r>
              <a:rPr lang="zh-CN" altLang="en-US" sz="2400" dirty="0">
                <a:solidFill>
                  <a:schemeClr val="tx1"/>
                </a:solidFill>
                <a:latin typeface="微软雅黑" panose="020B0503020204020204" pitchFamily="34" charset="-122"/>
                <a:cs typeface="微软雅黑" panose="020B0503020204020204" pitchFamily="34" charset="-122"/>
              </a:rPr>
              <a:t>周</a:t>
            </a:r>
            <a:endParaRPr lang="zh-CN" altLang="en-US" sz="2400" dirty="0">
              <a:solidFill>
                <a:schemeClr val="tx1"/>
              </a:solidFill>
              <a:latin typeface="微软雅黑" panose="020B0503020204020204" pitchFamily="34" charset="-122"/>
              <a:cs typeface="微软雅黑" panose="020B0503020204020204" pitchFamily="34" charset="-122"/>
            </a:endParaRPr>
          </a:p>
          <a:p>
            <a:pPr lvl="1"/>
            <a:r>
              <a:rPr lang="zh-CN" altLang="en-US" sz="2400" dirty="0">
                <a:solidFill>
                  <a:schemeClr val="tx1"/>
                </a:solidFill>
                <a:latin typeface="微软雅黑" panose="020B0503020204020204" pitchFamily="34" charset="-122"/>
                <a:cs typeface="微软雅黑" panose="020B0503020204020204" pitchFamily="34" charset="-122"/>
              </a:rPr>
              <a:t>平均发情</a:t>
            </a:r>
            <a:r>
              <a:rPr lang="en-US" altLang="zh-CN" sz="2400" dirty="0">
                <a:solidFill>
                  <a:schemeClr val="tx1"/>
                </a:solidFill>
                <a:latin typeface="微软雅黑" panose="020B0503020204020204" pitchFamily="34" charset="-122"/>
                <a:cs typeface="微软雅黑" panose="020B0503020204020204" pitchFamily="34" charset="-122"/>
              </a:rPr>
              <a:t>  </a:t>
            </a:r>
            <a:r>
              <a:rPr lang="zh-CN" altLang="en-US" sz="2400" dirty="0">
                <a:solidFill>
                  <a:schemeClr val="tx1"/>
                </a:solidFill>
                <a:latin typeface="微软雅黑" panose="020B0503020204020204" pitchFamily="34" charset="-122"/>
                <a:cs typeface="微软雅黑" panose="020B0503020204020204" pitchFamily="34" charset="-122"/>
              </a:rPr>
              <a:t>同期：</a:t>
            </a:r>
            <a:r>
              <a:rPr lang="en-US" altLang="zh-CN" sz="2400" dirty="0">
                <a:solidFill>
                  <a:schemeClr val="tx1"/>
                </a:solidFill>
                <a:latin typeface="微软雅黑" panose="020B0503020204020204" pitchFamily="34" charset="-122"/>
                <a:cs typeface="微软雅黑" panose="020B0503020204020204" pitchFamily="34" charset="-122"/>
              </a:rPr>
              <a:t>         4-5</a:t>
            </a:r>
            <a:r>
              <a:rPr lang="zh-CN" altLang="en-US" sz="2400" dirty="0">
                <a:solidFill>
                  <a:schemeClr val="tx1"/>
                </a:solidFill>
                <a:latin typeface="微软雅黑" panose="020B0503020204020204" pitchFamily="34" charset="-122"/>
                <a:cs typeface="微软雅黑" panose="020B0503020204020204" pitchFamily="34" charset="-122"/>
              </a:rPr>
              <a:t>天</a:t>
            </a:r>
            <a:endParaRPr lang="zh-CN" altLang="en-US" sz="2400" dirty="0">
              <a:solidFill>
                <a:schemeClr val="tx1"/>
              </a:solidFill>
              <a:latin typeface="微软雅黑" panose="020B0503020204020204" pitchFamily="34" charset="-122"/>
              <a:cs typeface="微软雅黑" panose="020B0503020204020204" pitchFamily="34" charset="-122"/>
            </a:endParaRPr>
          </a:p>
          <a:p>
            <a:pPr lvl="1"/>
            <a:r>
              <a:rPr lang="zh-CN" altLang="en-US" sz="2400" dirty="0">
                <a:latin typeface="微软雅黑" panose="020B0503020204020204" pitchFamily="34" charset="-122"/>
                <a:cs typeface="微软雅黑" panose="020B0503020204020204" pitchFamily="34" charset="-122"/>
              </a:rPr>
              <a:t>分娩后发情时间：</a:t>
            </a:r>
            <a:r>
              <a:rPr lang="en-US" altLang="zh-CN" sz="2400" dirty="0">
                <a:latin typeface="微软雅黑" panose="020B0503020204020204" pitchFamily="34" charset="-122"/>
                <a:cs typeface="微软雅黑" panose="020B0503020204020204" pitchFamily="34" charset="-122"/>
              </a:rPr>
              <a:t>       </a:t>
            </a:r>
            <a:r>
              <a:rPr lang="zh-CN" altLang="en-US" sz="2400" dirty="0">
                <a:latin typeface="微软雅黑" panose="020B0503020204020204" pitchFamily="34" charset="-122"/>
                <a:cs typeface="微软雅黑" panose="020B0503020204020204" pitchFamily="34" charset="-122"/>
              </a:rPr>
              <a:t>分娩后</a:t>
            </a:r>
            <a:r>
              <a:rPr lang="en-US" altLang="zh-CN" sz="2400" dirty="0">
                <a:latin typeface="微软雅黑" panose="020B0503020204020204" pitchFamily="34" charset="-122"/>
                <a:cs typeface="微软雅黑" panose="020B0503020204020204" pitchFamily="34" charset="-122"/>
              </a:rPr>
              <a:t>6-8</a:t>
            </a:r>
            <a:r>
              <a:rPr lang="zh-CN" altLang="en-US" sz="2400" dirty="0">
                <a:latin typeface="微软雅黑" panose="020B0503020204020204" pitchFamily="34" charset="-122"/>
                <a:cs typeface="微软雅黑" panose="020B0503020204020204" pitchFamily="34" charset="-122"/>
              </a:rPr>
              <a:t>小时</a:t>
            </a:r>
            <a:endParaRPr lang="zh-CN" altLang="en-US" sz="2400" dirty="0">
              <a:latin typeface="微软雅黑" panose="020B0503020204020204" pitchFamily="34" charset="-122"/>
              <a:cs typeface="微软雅黑" panose="020B0503020204020204" pitchFamily="34" charset="-122"/>
            </a:endParaRPr>
          </a:p>
          <a:p>
            <a:pPr lvl="1"/>
            <a:r>
              <a:rPr lang="zh-CN" altLang="en-US" sz="2400" dirty="0">
                <a:latin typeface="微软雅黑" panose="020B0503020204020204" pitchFamily="34" charset="-122"/>
                <a:cs typeface="微软雅黑" panose="020B0503020204020204" pitchFamily="34" charset="-122"/>
              </a:rPr>
              <a:t>怀孕时间：</a:t>
            </a:r>
            <a:r>
              <a:rPr lang="en-US" altLang="zh-CN" sz="2400" dirty="0">
                <a:latin typeface="微软雅黑" panose="020B0503020204020204" pitchFamily="34" charset="-122"/>
                <a:cs typeface="微软雅黑" panose="020B0503020204020204" pitchFamily="34" charset="-122"/>
              </a:rPr>
              <a:t>                19-21</a:t>
            </a:r>
            <a:r>
              <a:rPr lang="zh-CN" altLang="en-US" sz="2400" dirty="0">
                <a:latin typeface="微软雅黑" panose="020B0503020204020204" pitchFamily="34" charset="-122"/>
                <a:cs typeface="微软雅黑" panose="020B0503020204020204" pitchFamily="34" charset="-122"/>
              </a:rPr>
              <a:t>天</a:t>
            </a:r>
            <a:endParaRPr lang="zh-CN" altLang="en-US" sz="2400" dirty="0">
              <a:latin typeface="微软雅黑" panose="020B0503020204020204" pitchFamily="34" charset="-122"/>
              <a:cs typeface="微软雅黑" panose="020B0503020204020204" pitchFamily="34" charset="-122"/>
            </a:endParaRPr>
          </a:p>
          <a:p>
            <a:pPr lvl="1"/>
            <a:r>
              <a:rPr lang="zh-CN" altLang="en-US" sz="2400" dirty="0">
                <a:latin typeface="微软雅黑" panose="020B0503020204020204" pitchFamily="34" charset="-122"/>
                <a:cs typeface="微软雅黑" panose="020B0503020204020204" pitchFamily="34" charset="-122"/>
              </a:rPr>
              <a:t>离乳时间：</a:t>
            </a:r>
            <a:r>
              <a:rPr lang="en-US" altLang="zh-CN" sz="2400" dirty="0">
                <a:latin typeface="微软雅黑" panose="020B0503020204020204" pitchFamily="34" charset="-122"/>
                <a:cs typeface="微软雅黑" panose="020B0503020204020204" pitchFamily="34" charset="-122"/>
              </a:rPr>
              <a:t>                </a:t>
            </a:r>
            <a:r>
              <a:rPr lang="zh-CN" altLang="en-US" sz="2400" dirty="0">
                <a:latin typeface="微软雅黑" panose="020B0503020204020204" pitchFamily="34" charset="-122"/>
                <a:cs typeface="微软雅黑" panose="020B0503020204020204" pitchFamily="34" charset="-122"/>
              </a:rPr>
              <a:t>出生后中</a:t>
            </a:r>
            <a:r>
              <a:rPr lang="en-US" altLang="zh-CN" sz="2400" dirty="0">
                <a:latin typeface="微软雅黑" panose="020B0503020204020204" pitchFamily="34" charset="-122"/>
                <a:cs typeface="微软雅黑" panose="020B0503020204020204" pitchFamily="34" charset="-122"/>
              </a:rPr>
              <a:t>20-21</a:t>
            </a:r>
            <a:r>
              <a:rPr lang="zh-CN" altLang="en-US" sz="2400" dirty="0">
                <a:latin typeface="微软雅黑" panose="020B0503020204020204" pitchFamily="34" charset="-122"/>
                <a:cs typeface="微软雅黑" panose="020B0503020204020204" pitchFamily="34" charset="-122"/>
              </a:rPr>
              <a:t>天</a:t>
            </a:r>
            <a:endParaRPr lang="zh-CN" altLang="en-US" sz="2400" dirty="0">
              <a:latin typeface="微软雅黑" panose="020B0503020204020204" pitchFamily="34" charset="-122"/>
              <a:cs typeface="微软雅黑" panose="020B0503020204020204" pitchFamily="34" charset="-122"/>
            </a:endParaRPr>
          </a:p>
          <a:p>
            <a:pPr lvl="1"/>
            <a:r>
              <a:rPr lang="zh-CN" altLang="en-US" sz="2400" dirty="0">
                <a:latin typeface="微软雅黑" panose="020B0503020204020204" pitchFamily="34" charset="-122"/>
                <a:cs typeface="微软雅黑" panose="020B0503020204020204" pitchFamily="34" charset="-122"/>
              </a:rPr>
              <a:t>雌鼠生产期：</a:t>
            </a:r>
            <a:r>
              <a:rPr lang="en-US" altLang="zh-CN" sz="2400" dirty="0">
                <a:latin typeface="微软雅黑" panose="020B0503020204020204" pitchFamily="34" charset="-122"/>
                <a:cs typeface="微软雅黑" panose="020B0503020204020204" pitchFamily="34" charset="-122"/>
              </a:rPr>
              <a:t>              2-8</a:t>
            </a:r>
            <a:r>
              <a:rPr lang="zh-CN" altLang="en-US" sz="2400" dirty="0">
                <a:latin typeface="微软雅黑" panose="020B0503020204020204" pitchFamily="34" charset="-122"/>
                <a:cs typeface="微软雅黑" panose="020B0503020204020204" pitchFamily="34" charset="-122"/>
              </a:rPr>
              <a:t>胎</a:t>
            </a:r>
            <a:endParaRPr lang="zh-CN" altLang="en-US" sz="2400" dirty="0">
              <a:latin typeface="微软雅黑" panose="020B0503020204020204" pitchFamily="34" charset="-122"/>
              <a:cs typeface="微软雅黑" panose="020B0503020204020204" pitchFamily="34" charset="-122"/>
            </a:endParaRPr>
          </a:p>
          <a:p>
            <a:pPr lvl="1"/>
            <a:r>
              <a:rPr lang="zh-CN" altLang="en-US" sz="2400" dirty="0">
                <a:latin typeface="微软雅黑" panose="020B0503020204020204" pitchFamily="34" charset="-122"/>
                <a:cs typeface="微软雅黑" panose="020B0503020204020204" pitchFamily="34" charset="-122"/>
              </a:rPr>
              <a:t>产仔数</a:t>
            </a:r>
            <a:r>
              <a:rPr lang="en-US" altLang="zh-CN" sz="2400" dirty="0">
                <a:latin typeface="微软雅黑" panose="020B0503020204020204" pitchFamily="34" charset="-122"/>
                <a:cs typeface="微软雅黑" panose="020B0503020204020204" pitchFamily="34" charset="-122"/>
              </a:rPr>
              <a:t> </a:t>
            </a:r>
            <a:r>
              <a:rPr lang="zh-CN" altLang="en-US" sz="2400" dirty="0">
                <a:latin typeface="微软雅黑" panose="020B0503020204020204" pitchFamily="34" charset="-122"/>
                <a:cs typeface="微软雅黑" panose="020B0503020204020204" pitchFamily="34" charset="-122"/>
              </a:rPr>
              <a:t>：</a:t>
            </a:r>
            <a:r>
              <a:rPr lang="en-US" altLang="zh-CN" sz="2400" dirty="0">
                <a:latin typeface="微软雅黑" panose="020B0503020204020204" pitchFamily="34" charset="-122"/>
                <a:cs typeface="微软雅黑" panose="020B0503020204020204" pitchFamily="34" charset="-122"/>
              </a:rPr>
              <a:t>                   5-10</a:t>
            </a:r>
            <a:r>
              <a:rPr lang="zh-CN" altLang="en-US" sz="2400" dirty="0">
                <a:latin typeface="微软雅黑" panose="020B0503020204020204" pitchFamily="34" charset="-122"/>
                <a:cs typeface="微软雅黑" panose="020B0503020204020204" pitchFamily="34" charset="-122"/>
              </a:rPr>
              <a:t>只</a:t>
            </a:r>
            <a:endParaRPr lang="zh-CN" altLang="en-US" sz="2400" dirty="0">
              <a:latin typeface="微软雅黑" panose="020B0503020204020204" pitchFamily="34" charset="-122"/>
              <a:cs typeface="微软雅黑" panose="020B0503020204020204" pitchFamily="34" charset="-122"/>
            </a:endParaRPr>
          </a:p>
          <a:p>
            <a:pPr lvl="1"/>
            <a:r>
              <a:rPr lang="zh-CN" altLang="en-US" sz="2400" dirty="0">
                <a:latin typeface="微软雅黑" panose="020B0503020204020204" pitchFamily="34" charset="-122"/>
                <a:cs typeface="微软雅黑" panose="020B0503020204020204" pitchFamily="34" charset="-122"/>
              </a:rPr>
              <a:t>生育寿命：</a:t>
            </a:r>
            <a:r>
              <a:rPr lang="en-US" altLang="zh-CN" sz="2400" dirty="0">
                <a:latin typeface="微软雅黑" panose="020B0503020204020204" pitchFamily="34" charset="-122"/>
                <a:cs typeface="微软雅黑" panose="020B0503020204020204" pitchFamily="34" charset="-122"/>
              </a:rPr>
              <a:t>                </a:t>
            </a:r>
            <a:r>
              <a:rPr lang="zh-CN" altLang="en-US" sz="2400" dirty="0">
                <a:latin typeface="微软雅黑" panose="020B0503020204020204" pitchFamily="34" charset="-122"/>
                <a:cs typeface="微软雅黑" panose="020B0503020204020204" pitchFamily="34" charset="-122"/>
              </a:rPr>
              <a:t>雌鼠：</a:t>
            </a:r>
            <a:r>
              <a:rPr lang="en-US" altLang="zh-CN" sz="2400" dirty="0">
                <a:latin typeface="微软雅黑" panose="020B0503020204020204" pitchFamily="34" charset="-122"/>
                <a:cs typeface="微软雅黑" panose="020B0503020204020204" pitchFamily="34" charset="-122"/>
              </a:rPr>
              <a:t>6-10</a:t>
            </a:r>
            <a:r>
              <a:rPr lang="zh-CN" altLang="en-US" sz="2400" dirty="0">
                <a:latin typeface="微软雅黑" panose="020B0503020204020204" pitchFamily="34" charset="-122"/>
                <a:cs typeface="微软雅黑" panose="020B0503020204020204" pitchFamily="34" charset="-122"/>
              </a:rPr>
              <a:t>个月</a:t>
            </a:r>
            <a:endParaRPr lang="zh-CN" altLang="en-US" sz="2400" dirty="0">
              <a:latin typeface="微软雅黑" panose="020B0503020204020204" pitchFamily="34" charset="-122"/>
              <a:cs typeface="微软雅黑" panose="020B0503020204020204" pitchFamily="34" charset="-122"/>
            </a:endParaRPr>
          </a:p>
          <a:p>
            <a:pPr marL="457200" lvl="1" indent="0">
              <a:buNone/>
            </a:pPr>
            <a:r>
              <a:rPr lang="en-US" altLang="zh-CN" sz="2400" dirty="0">
                <a:latin typeface="微软雅黑" panose="020B0503020204020204" pitchFamily="34" charset="-122"/>
                <a:cs typeface="微软雅黑" panose="020B0503020204020204" pitchFamily="34" charset="-122"/>
              </a:rPr>
              <a:t>                                  </a:t>
            </a:r>
            <a:r>
              <a:rPr lang="zh-CN" altLang="en-US" sz="2400" dirty="0">
                <a:latin typeface="微软雅黑" panose="020B0503020204020204" pitchFamily="34" charset="-122"/>
                <a:cs typeface="微软雅黑" panose="020B0503020204020204" pitchFamily="34" charset="-122"/>
              </a:rPr>
              <a:t>雄：</a:t>
            </a:r>
            <a:r>
              <a:rPr lang="en-US" altLang="zh-CN" sz="2400" dirty="0">
                <a:latin typeface="微软雅黑" panose="020B0503020204020204" pitchFamily="34" charset="-122"/>
                <a:cs typeface="微软雅黑" panose="020B0503020204020204" pitchFamily="34" charset="-122"/>
              </a:rPr>
              <a:t>12-14</a:t>
            </a:r>
            <a:r>
              <a:rPr lang="zh-CN" altLang="en-US" sz="2400" dirty="0">
                <a:latin typeface="微软雅黑" panose="020B0503020204020204" pitchFamily="34" charset="-122"/>
                <a:cs typeface="微软雅黑" panose="020B0503020204020204" pitchFamily="34" charset="-122"/>
              </a:rPr>
              <a:t>个月</a:t>
            </a:r>
            <a:endParaRPr lang="zh-CN" altLang="en-US" sz="2400" dirty="0">
              <a:latin typeface="微软雅黑" panose="020B0503020204020204" pitchFamily="34" charset="-122"/>
              <a:cs typeface="微软雅黑" panose="020B0503020204020204" pitchFamily="34" charset="-122"/>
            </a:endParaRPr>
          </a:p>
          <a:p>
            <a:pPr lvl="1"/>
            <a:endParaRPr lang="zh-CN" altLang="en-US" sz="2400" dirty="0">
              <a:latin typeface="微软雅黑" panose="020B0503020204020204" pitchFamily="34" charset="-122"/>
              <a:cs typeface="微软雅黑" panose="020B0503020204020204" pitchFamily="34" charset="-122"/>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p:nvPr/>
        </p:nvGraphicFramePr>
        <p:xfrm>
          <a:off x="2371725" y="1148715"/>
          <a:ext cx="7448550" cy="4739640"/>
        </p:xfrm>
        <a:graphic>
          <a:graphicData uri="http://schemas.openxmlformats.org/presentationml/2006/ole">
            <mc:AlternateContent xmlns:mc="http://schemas.openxmlformats.org/markup-compatibility/2006">
              <mc:Choice xmlns:v="urn:schemas-microsoft-com:vml" Requires="v">
                <p:oleObj spid="_x0000_s10249" name="" r:id="rId1" imgW="3333750" imgH="1739900" progId="Paint.Picture">
                  <p:embed/>
                </p:oleObj>
              </mc:Choice>
              <mc:Fallback>
                <p:oleObj name="" r:id="rId1" imgW="3333750" imgH="1739900" progId="Paint.Picture">
                  <p:embed/>
                  <p:pic>
                    <p:nvPicPr>
                      <p:cNvPr id="0" name="图片 2"/>
                      <p:cNvPicPr/>
                      <p:nvPr/>
                    </p:nvPicPr>
                    <p:blipFill>
                      <a:blip r:embed="rId2"/>
                      <a:stretch>
                        <a:fillRect/>
                      </a:stretch>
                    </p:blipFill>
                    <p:spPr>
                      <a:xfrm>
                        <a:off x="2371725" y="1148715"/>
                        <a:ext cx="7448550" cy="4739640"/>
                      </a:xfrm>
                      <a:prstGeom prst="rect">
                        <a:avLst/>
                      </a:prstGeom>
                    </p:spPr>
                  </p:pic>
                </p:oleObj>
              </mc:Fallback>
            </mc:AlternateContent>
          </a:graphicData>
        </a:graphic>
      </p:graphicFrame>
      <p:sp>
        <p:nvSpPr>
          <p:cNvPr id="4" name="文本框 3"/>
          <p:cNvSpPr txBox="1"/>
          <p:nvPr/>
        </p:nvSpPr>
        <p:spPr>
          <a:xfrm>
            <a:off x="320675" y="207010"/>
            <a:ext cx="8258810" cy="645160"/>
          </a:xfrm>
          <a:prstGeom prst="rect">
            <a:avLst/>
          </a:prstGeom>
          <a:noFill/>
        </p:spPr>
        <p:txBody>
          <a:bodyPr wrap="square" rtlCol="0" anchor="t">
            <a:spAutoFit/>
          </a:bodyPr>
          <a:lstStyle/>
          <a:p>
            <a:pPr algn="l"/>
            <a:r>
              <a:rPr lang="zh-CN" altLang="en-US" sz="3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	品系使用原则：</a:t>
            </a:r>
            <a:r>
              <a:rPr lang="en-US" altLang="zh-CN" sz="3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C57BL</a:t>
            </a:r>
            <a:r>
              <a:rPr lang="zh-CN" altLang="en-US" sz="3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的多态性</a:t>
            </a:r>
            <a:endParaRPr lang="zh-CN" altLang="en-US" sz="3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p:nvPr/>
        </p:nvGraphicFramePr>
        <p:xfrm>
          <a:off x="727442" y="899160"/>
          <a:ext cx="3978275" cy="1927860"/>
        </p:xfrm>
        <a:graphic>
          <a:graphicData uri="http://schemas.openxmlformats.org/presentationml/2006/ole">
            <mc:AlternateContent xmlns:mc="http://schemas.openxmlformats.org/markup-compatibility/2006">
              <mc:Choice xmlns:v="urn:schemas-microsoft-com:vml" Requires="v">
                <p:oleObj spid="_x0000_s11305" name="" r:id="rId1" imgW="2501900" imgH="939800" progId="Paint.Picture">
                  <p:embed/>
                </p:oleObj>
              </mc:Choice>
              <mc:Fallback>
                <p:oleObj name="" r:id="rId1" imgW="2501900" imgH="939800" progId="Paint.Picture">
                  <p:embed/>
                  <p:pic>
                    <p:nvPicPr>
                      <p:cNvPr id="0" name="图片 2"/>
                      <p:cNvPicPr/>
                      <p:nvPr/>
                    </p:nvPicPr>
                    <p:blipFill>
                      <a:blip r:embed="rId2"/>
                      <a:stretch>
                        <a:fillRect/>
                      </a:stretch>
                    </p:blipFill>
                    <p:spPr>
                      <a:xfrm>
                        <a:off x="727442" y="899160"/>
                        <a:ext cx="3978275" cy="1927860"/>
                      </a:xfrm>
                      <a:prstGeom prst="rect">
                        <a:avLst/>
                      </a:prstGeom>
                    </p:spPr>
                  </p:pic>
                </p:oleObj>
              </mc:Fallback>
            </mc:AlternateContent>
          </a:graphicData>
        </a:graphic>
      </p:graphicFrame>
      <p:graphicFrame>
        <p:nvGraphicFramePr>
          <p:cNvPr id="4" name="对象 3"/>
          <p:cNvGraphicFramePr/>
          <p:nvPr/>
        </p:nvGraphicFramePr>
        <p:xfrm>
          <a:off x="945515" y="2985135"/>
          <a:ext cx="3959860" cy="2823210"/>
        </p:xfrm>
        <a:graphic>
          <a:graphicData uri="http://schemas.openxmlformats.org/presentationml/2006/ole">
            <mc:AlternateContent xmlns:mc="http://schemas.openxmlformats.org/markup-compatibility/2006">
              <mc:Choice xmlns:v="urn:schemas-microsoft-com:vml" Requires="v">
                <p:oleObj spid="_x0000_s11306" name="" r:id="rId3" imgW="3390900" imgH="2133600" progId="Paint.Picture">
                  <p:embed/>
                </p:oleObj>
              </mc:Choice>
              <mc:Fallback>
                <p:oleObj name="" r:id="rId3" imgW="3390900" imgH="2133600" progId="Paint.Picture">
                  <p:embed/>
                  <p:pic>
                    <p:nvPicPr>
                      <p:cNvPr id="0" name="图片 4"/>
                      <p:cNvPicPr/>
                      <p:nvPr/>
                    </p:nvPicPr>
                    <p:blipFill>
                      <a:blip r:embed="rId4"/>
                      <a:stretch>
                        <a:fillRect/>
                      </a:stretch>
                    </p:blipFill>
                    <p:spPr>
                      <a:xfrm>
                        <a:off x="945515" y="2985135"/>
                        <a:ext cx="3959860" cy="2823210"/>
                      </a:xfrm>
                      <a:prstGeom prst="rect">
                        <a:avLst/>
                      </a:prstGeom>
                    </p:spPr>
                  </p:pic>
                </p:oleObj>
              </mc:Fallback>
            </mc:AlternateContent>
          </a:graphicData>
        </a:graphic>
      </p:graphicFrame>
      <p:graphicFrame>
        <p:nvGraphicFramePr>
          <p:cNvPr id="6" name="对象 5"/>
          <p:cNvGraphicFramePr/>
          <p:nvPr/>
        </p:nvGraphicFramePr>
        <p:xfrm>
          <a:off x="6299835" y="1009332"/>
          <a:ext cx="3514090" cy="1927860"/>
        </p:xfrm>
        <a:graphic>
          <a:graphicData uri="http://schemas.openxmlformats.org/presentationml/2006/ole">
            <mc:AlternateContent xmlns:mc="http://schemas.openxmlformats.org/markup-compatibility/2006">
              <mc:Choice xmlns:v="urn:schemas-microsoft-com:vml" Requires="v">
                <p:oleObj spid="_x0000_s11307" name="" r:id="rId5" imgW="3511550" imgH="2146300" progId="Paint.Picture">
                  <p:embed/>
                </p:oleObj>
              </mc:Choice>
              <mc:Fallback>
                <p:oleObj name="" r:id="rId5" imgW="3511550" imgH="2146300" progId="Paint.Picture">
                  <p:embed/>
                  <p:pic>
                    <p:nvPicPr>
                      <p:cNvPr id="0" name="图片 6"/>
                      <p:cNvPicPr/>
                      <p:nvPr/>
                    </p:nvPicPr>
                    <p:blipFill>
                      <a:blip r:embed="rId6"/>
                      <a:stretch>
                        <a:fillRect/>
                      </a:stretch>
                    </p:blipFill>
                    <p:spPr>
                      <a:xfrm>
                        <a:off x="6299835" y="1009332"/>
                        <a:ext cx="3514090" cy="1927860"/>
                      </a:xfrm>
                      <a:prstGeom prst="rect">
                        <a:avLst/>
                      </a:prstGeom>
                    </p:spPr>
                  </p:pic>
                </p:oleObj>
              </mc:Fallback>
            </mc:AlternateContent>
          </a:graphicData>
        </a:graphic>
      </p:graphicFrame>
      <p:graphicFrame>
        <p:nvGraphicFramePr>
          <p:cNvPr id="8" name="对象 7"/>
          <p:cNvGraphicFramePr/>
          <p:nvPr/>
        </p:nvGraphicFramePr>
        <p:xfrm>
          <a:off x="6385560" y="2985135"/>
          <a:ext cx="3914140" cy="1582420"/>
        </p:xfrm>
        <a:graphic>
          <a:graphicData uri="http://schemas.openxmlformats.org/presentationml/2006/ole">
            <mc:AlternateContent xmlns:mc="http://schemas.openxmlformats.org/markup-compatibility/2006">
              <mc:Choice xmlns:v="urn:schemas-microsoft-com:vml" Requires="v">
                <p:oleObj spid="_x0000_s11308" name="" r:id="rId7" imgW="3327400" imgH="1244600" progId="Paint.Picture">
                  <p:embed/>
                </p:oleObj>
              </mc:Choice>
              <mc:Fallback>
                <p:oleObj name="" r:id="rId7" imgW="3327400" imgH="1244600" progId="Paint.Picture">
                  <p:embed/>
                  <p:pic>
                    <p:nvPicPr>
                      <p:cNvPr id="0" name="图片 8"/>
                      <p:cNvPicPr/>
                      <p:nvPr/>
                    </p:nvPicPr>
                    <p:blipFill>
                      <a:blip r:embed="rId8"/>
                      <a:stretch>
                        <a:fillRect/>
                      </a:stretch>
                    </p:blipFill>
                    <p:spPr>
                      <a:xfrm>
                        <a:off x="6385560" y="2985135"/>
                        <a:ext cx="3914140" cy="1582420"/>
                      </a:xfrm>
                      <a:prstGeom prst="rect">
                        <a:avLst/>
                      </a:prstGeom>
                    </p:spPr>
                  </p:pic>
                </p:oleObj>
              </mc:Fallback>
            </mc:AlternateContent>
          </a:graphicData>
        </a:graphic>
      </p:graphicFrame>
      <p:graphicFrame>
        <p:nvGraphicFramePr>
          <p:cNvPr id="10" name="对象 9"/>
          <p:cNvGraphicFramePr/>
          <p:nvPr/>
        </p:nvGraphicFramePr>
        <p:xfrm>
          <a:off x="6312535" y="4725670"/>
          <a:ext cx="3501390" cy="1791970"/>
        </p:xfrm>
        <a:graphic>
          <a:graphicData uri="http://schemas.openxmlformats.org/presentationml/2006/ole">
            <mc:AlternateContent xmlns:mc="http://schemas.openxmlformats.org/markup-compatibility/2006">
              <mc:Choice xmlns:v="urn:schemas-microsoft-com:vml" Requires="v">
                <p:oleObj spid="_x0000_s11309" name="" r:id="rId9" imgW="3498850" imgH="1790700" progId="Paint.Picture">
                  <p:embed/>
                </p:oleObj>
              </mc:Choice>
              <mc:Fallback>
                <p:oleObj name="" r:id="rId9" imgW="3498850" imgH="1790700" progId="Paint.Picture">
                  <p:embed/>
                  <p:pic>
                    <p:nvPicPr>
                      <p:cNvPr id="0" name="图片 10"/>
                      <p:cNvPicPr/>
                      <p:nvPr/>
                    </p:nvPicPr>
                    <p:blipFill>
                      <a:blip r:embed="rId10"/>
                      <a:stretch>
                        <a:fillRect/>
                      </a:stretch>
                    </p:blipFill>
                    <p:spPr>
                      <a:xfrm>
                        <a:off x="6312535" y="4725670"/>
                        <a:ext cx="3501390" cy="1791970"/>
                      </a:xfrm>
                      <a:prstGeom prst="rect">
                        <a:avLst/>
                      </a:prstGeom>
                    </p:spPr>
                  </p:pic>
                </p:oleObj>
              </mc:Fallback>
            </mc:AlternateContent>
          </a:graphicData>
        </a:graphic>
      </p:graphicFrame>
      <p:sp>
        <p:nvSpPr>
          <p:cNvPr id="5" name="文本框 4"/>
          <p:cNvSpPr txBox="1"/>
          <p:nvPr>
            <p:custDataLst>
              <p:tags r:id="rId11"/>
            </p:custDataLst>
          </p:nvPr>
        </p:nvSpPr>
        <p:spPr>
          <a:xfrm>
            <a:off x="320675" y="207010"/>
            <a:ext cx="8258810" cy="645160"/>
          </a:xfrm>
          <a:prstGeom prst="rect">
            <a:avLst/>
          </a:prstGeom>
          <a:noFill/>
        </p:spPr>
        <p:txBody>
          <a:bodyPr wrap="square" rtlCol="0" anchor="t">
            <a:spAutoFit/>
          </a:bodyPr>
          <a:p>
            <a:pPr algn="l"/>
            <a:r>
              <a:rPr lang="zh-CN" altLang="en-US" sz="3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	品系使用原则：</a:t>
            </a:r>
            <a:r>
              <a:rPr lang="en-US" altLang="zh-CN" sz="3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C57BL</a:t>
            </a:r>
            <a:r>
              <a:rPr lang="zh-CN" altLang="en-US" sz="3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的多态性</a:t>
            </a:r>
            <a:endParaRPr lang="zh-CN" altLang="en-US" sz="3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3"/>
          <p:cNvSpPr txBox="1"/>
          <p:nvPr/>
        </p:nvSpPr>
        <p:spPr>
          <a:xfrm>
            <a:off x="633095" y="128905"/>
            <a:ext cx="4437380" cy="583565"/>
          </a:xfrm>
          <a:prstGeom prst="rect">
            <a:avLst/>
          </a:prstGeom>
          <a:noFill/>
          <a:ln w="9525">
            <a:noFill/>
          </a:ln>
        </p:spPr>
        <p:txBody>
          <a:bodyPr wrap="square" anchor="t">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性别鉴定方法</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pic>
        <p:nvPicPr>
          <p:cNvPr id="28674" name="Picture 2" descr="DSCF1444"/>
          <p:cNvPicPr>
            <a:picLocks noChangeAspect="1"/>
          </p:cNvPicPr>
          <p:nvPr>
            <p:custDataLst>
              <p:tags r:id="rId1"/>
            </p:custDataLst>
          </p:nvPr>
        </p:nvPicPr>
        <p:blipFill>
          <a:blip r:embed="rId2" cstate="print"/>
          <a:stretch>
            <a:fillRect/>
          </a:stretch>
        </p:blipFill>
        <p:spPr>
          <a:xfrm>
            <a:off x="1390333" y="1082675"/>
            <a:ext cx="3219450" cy="2624138"/>
          </a:xfrm>
          <a:prstGeom prst="rect">
            <a:avLst/>
          </a:prstGeom>
          <a:noFill/>
          <a:ln w="9525" cap="flat" cmpd="sng">
            <a:solidFill>
              <a:schemeClr val="lt1">
                <a:lumMod val="95000"/>
              </a:schemeClr>
            </a:solidFill>
            <a:prstDash val="solid"/>
            <a:miter/>
            <a:headEnd type="none" w="med" len="med"/>
            <a:tailEnd type="none" w="med" len="med"/>
          </a:ln>
        </p:spPr>
      </p:pic>
      <p:pic>
        <p:nvPicPr>
          <p:cNvPr id="28675" name="Picture 3"/>
          <p:cNvPicPr>
            <a:picLocks noChangeAspect="1"/>
          </p:cNvPicPr>
          <p:nvPr>
            <p:custDataLst>
              <p:tags r:id="rId3"/>
            </p:custDataLst>
          </p:nvPr>
        </p:nvPicPr>
        <p:blipFill>
          <a:blip r:embed="rId4" cstate="print"/>
          <a:stretch>
            <a:fillRect/>
          </a:stretch>
        </p:blipFill>
        <p:spPr>
          <a:xfrm>
            <a:off x="4564700" y="2910205"/>
            <a:ext cx="3292475" cy="2566988"/>
          </a:xfrm>
          <a:prstGeom prst="rect">
            <a:avLst/>
          </a:prstGeom>
          <a:noFill/>
          <a:ln w="9525">
            <a:noFill/>
          </a:ln>
        </p:spPr>
      </p:pic>
      <p:sp>
        <p:nvSpPr>
          <p:cNvPr id="6" name="AutoShape 5"/>
          <p:cNvSpPr>
            <a:spLocks noChangeArrowheads="1"/>
          </p:cNvSpPr>
          <p:nvPr>
            <p:custDataLst>
              <p:tags r:id="rId5"/>
            </p:custDataLst>
          </p:nvPr>
        </p:nvSpPr>
        <p:spPr bwMode="auto">
          <a:xfrm>
            <a:off x="2946083" y="1981202"/>
            <a:ext cx="107950" cy="485775"/>
          </a:xfrm>
          <a:prstGeom prst="downArrow">
            <a:avLst>
              <a:gd name="adj1" fmla="val 50000"/>
              <a:gd name="adj2" fmla="val 112088"/>
            </a:avLst>
          </a:prstGeom>
          <a:solidFill>
            <a:schemeClr val="accent1"/>
          </a:solidFill>
          <a:ln w="9525">
            <a:solidFill>
              <a:schemeClr val="dk1"/>
            </a:solidFill>
            <a:miter lim="800000"/>
          </a:ln>
          <a:effectLst/>
        </p:spPr>
        <p:txBody>
          <a:bodyPr vert="eaVert"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0"/>
              </a:spcBef>
              <a:spcAft>
                <a:spcPct val="0"/>
              </a:spcAft>
              <a:defRPr/>
            </a:pPr>
            <a:endParaRPr lang="zh-CN" altLang="en-US" sz="1350">
              <a:solidFill>
                <a:srgbClr val="000000"/>
              </a:solidFill>
              <a:latin typeface="微软雅黑" panose="020B0503020204020204" pitchFamily="34" charset="-122"/>
              <a:ea typeface="微软雅黑" panose="020B0503020204020204" pitchFamily="34" charset="-122"/>
            </a:endParaRPr>
          </a:p>
        </p:txBody>
      </p:sp>
      <p:sp>
        <p:nvSpPr>
          <p:cNvPr id="7" name="AutoShape 6"/>
          <p:cNvSpPr>
            <a:spLocks noChangeArrowheads="1"/>
          </p:cNvSpPr>
          <p:nvPr>
            <p:custDataLst>
              <p:tags r:id="rId6"/>
            </p:custDataLst>
          </p:nvPr>
        </p:nvSpPr>
        <p:spPr bwMode="auto">
          <a:xfrm>
            <a:off x="6317935" y="4024315"/>
            <a:ext cx="55563" cy="161925"/>
          </a:xfrm>
          <a:prstGeom prst="downArrow">
            <a:avLst>
              <a:gd name="adj1" fmla="val 50000"/>
              <a:gd name="adj2" fmla="val 72340"/>
            </a:avLst>
          </a:prstGeom>
          <a:solidFill>
            <a:schemeClr val="accent1"/>
          </a:solidFill>
          <a:ln w="9525">
            <a:solidFill>
              <a:schemeClr val="dk1"/>
            </a:solidFill>
            <a:miter lim="800000"/>
          </a:ln>
          <a:effectLst/>
        </p:spPr>
        <p:txBody>
          <a:bodyPr vert="eaVert"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0"/>
              </a:spcBef>
              <a:spcAft>
                <a:spcPct val="0"/>
              </a:spcAft>
              <a:defRPr/>
            </a:pPr>
            <a:endParaRPr lang="zh-CN" altLang="en-US" sz="1350">
              <a:solidFill>
                <a:srgbClr val="000000"/>
              </a:solidFill>
              <a:latin typeface="微软雅黑" panose="020B0503020204020204" pitchFamily="34" charset="-122"/>
              <a:ea typeface="微软雅黑" panose="020B0503020204020204" pitchFamily="34" charset="-122"/>
            </a:endParaRPr>
          </a:p>
        </p:txBody>
      </p:sp>
      <p:sp>
        <p:nvSpPr>
          <p:cNvPr id="8" name="AutoShape 7"/>
          <p:cNvSpPr>
            <a:spLocks noChangeArrowheads="1"/>
          </p:cNvSpPr>
          <p:nvPr>
            <p:custDataLst>
              <p:tags r:id="rId7"/>
            </p:custDataLst>
          </p:nvPr>
        </p:nvSpPr>
        <p:spPr bwMode="auto">
          <a:xfrm>
            <a:off x="6510340" y="4301808"/>
            <a:ext cx="595313" cy="57150"/>
          </a:xfrm>
          <a:prstGeom prst="leftArrow">
            <a:avLst>
              <a:gd name="adj1" fmla="val 50000"/>
              <a:gd name="adj2" fmla="val 260417"/>
            </a:avLst>
          </a:prstGeom>
          <a:solidFill>
            <a:srgbClr val="FF0000"/>
          </a:solidFill>
          <a:ln w="9525">
            <a:solidFill>
              <a:schemeClr val="dk1"/>
            </a:solidFill>
            <a:miter lim="800000"/>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0"/>
              </a:spcBef>
              <a:spcAft>
                <a:spcPct val="0"/>
              </a:spcAft>
              <a:defRPr/>
            </a:pPr>
            <a:endParaRPr lang="zh-CN" altLang="en-US" sz="1350">
              <a:solidFill>
                <a:srgbClr val="000000"/>
              </a:solidFill>
              <a:latin typeface="微软雅黑" panose="020B0503020204020204" pitchFamily="34" charset="-122"/>
              <a:ea typeface="微软雅黑" panose="020B0503020204020204" pitchFamily="34" charset="-122"/>
            </a:endParaRPr>
          </a:p>
        </p:txBody>
      </p:sp>
      <p:sp>
        <p:nvSpPr>
          <p:cNvPr id="9" name="Text Box 8"/>
          <p:cNvSpPr txBox="1">
            <a:spLocks noChangeArrowheads="1"/>
          </p:cNvSpPr>
          <p:nvPr/>
        </p:nvSpPr>
        <p:spPr bwMode="auto">
          <a:xfrm>
            <a:off x="4019235" y="4359275"/>
            <a:ext cx="455613" cy="50673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0"/>
              </a:spcBef>
              <a:spcAft>
                <a:spcPct val="0"/>
              </a:spcAft>
              <a:defRPr/>
            </a:pPr>
            <a:r>
              <a:rPr lang="zh-CN" altLang="en-US" sz="1350" b="1">
                <a:solidFill>
                  <a:srgbClr val="000000"/>
                </a:solidFill>
                <a:latin typeface="微软雅黑" panose="020B0503020204020204" pitchFamily="34" charset="-122"/>
                <a:ea typeface="微软雅黑" panose="020B0503020204020204" pitchFamily="34" charset="-122"/>
              </a:rPr>
              <a:t>雌性</a:t>
            </a:r>
            <a:endParaRPr lang="zh-CN" altLang="en-US" sz="1350" b="1">
              <a:solidFill>
                <a:srgbClr val="000000"/>
              </a:solidFill>
              <a:latin typeface="微软雅黑" panose="020B0503020204020204" pitchFamily="34" charset="-122"/>
              <a:ea typeface="微软雅黑" panose="020B0503020204020204" pitchFamily="34" charset="-122"/>
            </a:endParaRPr>
          </a:p>
        </p:txBody>
      </p:sp>
      <p:sp>
        <p:nvSpPr>
          <p:cNvPr id="10" name="Text Box 9"/>
          <p:cNvSpPr txBox="1">
            <a:spLocks noChangeArrowheads="1"/>
          </p:cNvSpPr>
          <p:nvPr/>
        </p:nvSpPr>
        <p:spPr bwMode="auto">
          <a:xfrm>
            <a:off x="2419033" y="3902075"/>
            <a:ext cx="865188" cy="29908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0"/>
              </a:spcBef>
              <a:spcAft>
                <a:spcPct val="0"/>
              </a:spcAft>
              <a:defRPr/>
            </a:pPr>
            <a:r>
              <a:rPr lang="zh-CN" altLang="en-US" sz="1350" b="1">
                <a:solidFill>
                  <a:srgbClr val="000000"/>
                </a:solidFill>
                <a:latin typeface="微软雅黑" panose="020B0503020204020204" pitchFamily="34" charset="-122"/>
                <a:ea typeface="微软雅黑" panose="020B0503020204020204" pitchFamily="34" charset="-122"/>
              </a:rPr>
              <a:t>雄性</a:t>
            </a:r>
            <a:endParaRPr lang="zh-CN" altLang="en-US" sz="1350" b="1">
              <a:solidFill>
                <a:srgbClr val="000000"/>
              </a:solidFill>
              <a:latin typeface="微软雅黑" panose="020B0503020204020204" pitchFamily="34" charset="-122"/>
              <a:ea typeface="微软雅黑" panose="020B0503020204020204" pitchFamily="34" charset="-122"/>
            </a:endParaRPr>
          </a:p>
        </p:txBody>
      </p:sp>
      <p:graphicFrame>
        <p:nvGraphicFramePr>
          <p:cNvPr id="2" name="对象 1"/>
          <p:cNvGraphicFramePr/>
          <p:nvPr/>
        </p:nvGraphicFramePr>
        <p:xfrm>
          <a:off x="7946712" y="916625"/>
          <a:ext cx="3364865" cy="3107690"/>
        </p:xfrm>
        <a:graphic>
          <a:graphicData uri="http://schemas.openxmlformats.org/presentationml/2006/ole">
            <mc:AlternateContent xmlns:mc="http://schemas.openxmlformats.org/markup-compatibility/2006">
              <mc:Choice xmlns:v="urn:schemas-microsoft-com:vml" Requires="v">
                <p:oleObj spid="_x0000_s12297" name="" r:id="rId8" imgW="3362325" imgH="3105150" progId="Paint.Picture">
                  <p:embed/>
                </p:oleObj>
              </mc:Choice>
              <mc:Fallback>
                <p:oleObj name="" r:id="rId8" imgW="3362325" imgH="3105150" progId="Paint.Picture">
                  <p:embed/>
                  <p:pic>
                    <p:nvPicPr>
                      <p:cNvPr id="0" name="图片 2"/>
                      <p:cNvPicPr/>
                      <p:nvPr/>
                    </p:nvPicPr>
                    <p:blipFill>
                      <a:blip r:embed="rId9"/>
                      <a:stretch>
                        <a:fillRect/>
                      </a:stretch>
                    </p:blipFill>
                    <p:spPr>
                      <a:xfrm>
                        <a:off x="7946712" y="916625"/>
                        <a:ext cx="3364865" cy="3107690"/>
                      </a:xfrm>
                      <a:prstGeom prst="rect">
                        <a:avLst/>
                      </a:prstGeom>
                    </p:spPr>
                  </p:pic>
                </p:oleObj>
              </mc:Fallback>
            </mc:AlternateContent>
          </a:graphicData>
        </a:graphic>
      </p:graphicFrame>
      <p:sp>
        <p:nvSpPr>
          <p:cNvPr id="4" name="文本占位符 2"/>
          <p:cNvSpPr>
            <a:spLocks noGrp="1"/>
          </p:cNvSpPr>
          <p:nvPr/>
        </p:nvSpPr>
        <p:spPr>
          <a:xfrm>
            <a:off x="2419350" y="5636577"/>
            <a:ext cx="7124700" cy="448945"/>
          </a:xfrm>
          <a:prstGeom prst="rect">
            <a:avLst/>
          </a:prstGeom>
        </p:spPr>
        <p:txBody>
          <a:bodyPr vert="horz" lIns="90000" tIns="0" rIns="90000" bIns="46800" rtlCol="0">
            <a:noAutofit/>
          </a:bodyPr>
          <a:lstStyle>
            <a:lvl1pPr marL="0" indent="0" algn="l" defTabSz="685800" rtl="0" eaLnBrk="1" fontAlgn="auto" latinLnBrk="0" hangingPunct="1">
              <a:lnSpc>
                <a:spcPct val="130000"/>
              </a:lnSpc>
              <a:spcBef>
                <a:spcPts val="0"/>
              </a:spcBef>
              <a:spcAft>
                <a:spcPts val="1000"/>
              </a:spcAft>
              <a:buFont typeface="Arial" panose="020B0604020202020204" pitchFamily="34" charset="0"/>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500" u="none" strike="noStrike" kern="1200" cap="none" spc="150" normalizeH="0" baseline="0">
                <a:solidFill>
                  <a:schemeClr val="tx1">
                    <a:tint val="75000"/>
                  </a:schemeClr>
                </a:solidFill>
                <a:uFillTx/>
                <a:latin typeface="Arial" panose="020B0604020202020204" pitchFamily="34" charset="0"/>
                <a:ea typeface="微软雅黑" panose="020B0503020204020204" pitchFamily="34" charset="-122"/>
                <a:cs typeface="+mn-cs"/>
              </a:defRPr>
            </a:lvl2pPr>
            <a:lvl3pPr marL="685800" indent="0" algn="l" defTabSz="685800" rtl="0" eaLnBrk="1" fontAlgn="auto" latinLnBrk="0" hangingPunct="1">
              <a:lnSpc>
                <a:spcPct val="130000"/>
              </a:lnSpc>
              <a:spcBef>
                <a:spcPts val="0"/>
              </a:spcBef>
              <a:spcAft>
                <a:spcPts val="1000"/>
              </a:spcAft>
              <a:buFont typeface="Arial" panose="020B0604020202020204" pitchFamily="34" charset="0"/>
              <a:buNone/>
              <a:defRPr sz="1350" u="none" strike="noStrike" kern="1200" cap="none" spc="150" normalizeH="0" baseline="0">
                <a:solidFill>
                  <a:schemeClr val="tx1">
                    <a:tint val="75000"/>
                  </a:schemeClr>
                </a:solidFill>
                <a:uFillTx/>
                <a:latin typeface="Arial" panose="020B0604020202020204" pitchFamily="34" charset="0"/>
                <a:ea typeface="微软雅黑" panose="020B0503020204020204" pitchFamily="34" charset="-122"/>
                <a:cs typeface="+mn-cs"/>
              </a:defRPr>
            </a:lvl3pPr>
            <a:lvl4pPr marL="1028700" indent="0" algn="l" defTabSz="6858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tint val="75000"/>
                  </a:schemeClr>
                </a:solidFill>
                <a:uFillTx/>
                <a:latin typeface="Arial" panose="020B0604020202020204" pitchFamily="34" charset="0"/>
                <a:ea typeface="微软雅黑" panose="020B0503020204020204" pitchFamily="34" charset="-122"/>
                <a:cs typeface="+mn-cs"/>
              </a:defRPr>
            </a:lvl4pPr>
            <a:lvl5pPr marL="1371600" indent="0" algn="l" defTabSz="6858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tint val="75000"/>
                  </a:schemeClr>
                </a:solidFill>
                <a:uFillTx/>
                <a:latin typeface="Arial" panose="020B0604020202020204" pitchFamily="34" charset="0"/>
                <a:ea typeface="微软雅黑" panose="020B0503020204020204" pitchFamily="34" charset="-122"/>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zh-CN" altLang="en-US" sz="2300" dirty="0">
                <a:solidFill>
                  <a:srgbClr val="0070C0"/>
                </a:solidFill>
              </a:rPr>
              <a:t>小鼠肛门到生殖器之间，雄鼠是雌鼠的二倍</a:t>
            </a:r>
            <a:endParaRPr lang="zh-CN" altLang="en-US" sz="2300" dirty="0">
              <a:solidFill>
                <a:srgbClr val="0070C0"/>
              </a:solidFill>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555">
                <a:solidFill>
                  <a:srgbClr val="0070C0"/>
                </a:solidFill>
              </a:rPr>
              <a:t>饲养的原则</a:t>
            </a:r>
            <a:endParaRPr lang="zh-CN" altLang="en-US" sz="3555">
              <a:solidFill>
                <a:srgbClr val="0070C0"/>
              </a:solidFill>
            </a:endParaRPr>
          </a:p>
        </p:txBody>
      </p:sp>
      <p:sp>
        <p:nvSpPr>
          <p:cNvPr id="8" name="内容占位符 2"/>
          <p:cNvSpPr>
            <a:spLocks noGrp="1"/>
          </p:cNvSpPr>
          <p:nvPr/>
        </p:nvSpPr>
        <p:spPr>
          <a:xfrm>
            <a:off x="2464703" y="1094222"/>
            <a:ext cx="2867660" cy="362648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rgbClr val="0070C0"/>
                </a:solidFill>
              </a:rPr>
              <a:t>淘汰</a:t>
            </a:r>
            <a:endParaRPr lang="zh-CN" altLang="en-US" sz="2000" dirty="0">
              <a:solidFill>
                <a:srgbClr val="0070C0"/>
              </a:solidFill>
            </a:endParaRPr>
          </a:p>
          <a:p>
            <a:r>
              <a:rPr lang="zh-CN" altLang="en-US" sz="2000" dirty="0"/>
              <a:t>种鼠</a:t>
            </a:r>
            <a:r>
              <a:rPr lang="en-US" altLang="zh-CN" sz="2000" dirty="0"/>
              <a:t>6-8</a:t>
            </a:r>
            <a:r>
              <a:rPr lang="zh-CN" altLang="en-US" sz="2000" dirty="0"/>
              <a:t>月龄</a:t>
            </a:r>
            <a:endParaRPr lang="zh-CN" altLang="en-US" sz="2000" dirty="0"/>
          </a:p>
          <a:p>
            <a:r>
              <a:rPr lang="zh-CN" altLang="en-US" sz="2000" dirty="0"/>
              <a:t>配繁后</a:t>
            </a:r>
            <a:r>
              <a:rPr lang="en-US" altLang="zh-CN" sz="2000" dirty="0"/>
              <a:t>2</a:t>
            </a:r>
            <a:r>
              <a:rPr lang="zh-CN" altLang="en-US" sz="2000" dirty="0"/>
              <a:t>个月内没有怀孕</a:t>
            </a:r>
            <a:r>
              <a:rPr lang="en-US" altLang="zh-CN" sz="2000" dirty="0"/>
              <a:t>;</a:t>
            </a:r>
            <a:r>
              <a:rPr lang="zh-CN" altLang="en-US" sz="2000" dirty="0"/>
              <a:t>前一窝生仔后，雌鼠</a:t>
            </a:r>
            <a:r>
              <a:rPr lang="en-US" altLang="zh-CN" sz="2000" dirty="0"/>
              <a:t>2</a:t>
            </a:r>
            <a:r>
              <a:rPr lang="zh-CN" altLang="en-US" sz="2000" dirty="0"/>
              <a:t>个月没有再怀孕。</a:t>
            </a:r>
            <a:endParaRPr lang="zh-CN" altLang="en-US" sz="2000" dirty="0"/>
          </a:p>
          <a:p>
            <a:r>
              <a:rPr lang="zh-CN" altLang="en-US" sz="2000" dirty="0"/>
              <a:t>生仔，但</a:t>
            </a:r>
            <a:r>
              <a:rPr lang="en-US" altLang="zh-CN" sz="2000" dirty="0"/>
              <a:t>2-3</a:t>
            </a:r>
            <a:r>
              <a:rPr lang="zh-CN" altLang="en-US" sz="2000" dirty="0"/>
              <a:t>窝小仔在分笼前死亡</a:t>
            </a:r>
            <a:endParaRPr lang="zh-CN" altLang="en-US" sz="2000" dirty="0"/>
          </a:p>
          <a:p>
            <a:r>
              <a:rPr lang="zh-CN" altLang="en-US" sz="2000" dirty="0"/>
              <a:t>雄鼠生殖器被咬伤</a:t>
            </a:r>
            <a:endParaRPr lang="zh-CN" altLang="en-US" sz="2000" dirty="0"/>
          </a:p>
          <a:p>
            <a:endParaRPr lang="zh-CN" altLang="en-US" sz="2000" dirty="0"/>
          </a:p>
        </p:txBody>
      </p:sp>
      <p:sp>
        <p:nvSpPr>
          <p:cNvPr id="6" name="内容占位符 2"/>
          <p:cNvSpPr>
            <a:spLocks noGrp="1"/>
          </p:cNvSpPr>
          <p:nvPr/>
        </p:nvSpPr>
        <p:spPr>
          <a:xfrm>
            <a:off x="6745640" y="1094221"/>
            <a:ext cx="2867660" cy="362648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rgbClr val="0070C0"/>
                </a:solidFill>
              </a:rPr>
              <a:t>更替</a:t>
            </a:r>
            <a:endParaRPr lang="zh-CN" altLang="en-US" sz="2000" dirty="0">
              <a:solidFill>
                <a:srgbClr val="0070C0"/>
              </a:solidFill>
            </a:endParaRPr>
          </a:p>
          <a:p>
            <a:r>
              <a:rPr lang="zh-CN" altLang="en-US" sz="2000" dirty="0"/>
              <a:t>根据品系特性确定预留与更替时间</a:t>
            </a:r>
            <a:endParaRPr lang="zh-CN" altLang="en-US" sz="2000" dirty="0"/>
          </a:p>
          <a:p>
            <a:r>
              <a:rPr lang="zh-CN" altLang="en-US" sz="2000" dirty="0"/>
              <a:t>提前预留种鼠</a:t>
            </a:r>
            <a:endParaRPr lang="zh-CN" altLang="en-US" sz="2000" dirty="0"/>
          </a:p>
          <a:p>
            <a:r>
              <a:rPr lang="zh-CN" altLang="en-US" sz="2000" dirty="0"/>
              <a:t>大种群要有梯度，方便每月每周更换</a:t>
            </a:r>
            <a:endParaRPr lang="zh-CN" altLang="en-US" sz="2000" dirty="0"/>
          </a:p>
        </p:txBody>
      </p:sp>
      <p:pic>
        <p:nvPicPr>
          <p:cNvPr id="59395" name="Picture 4" descr="F:\u=1382027738,327204040&amp;fm=21&amp;gp=0[1].jpg"/>
          <p:cNvPicPr>
            <a:picLocks noChangeAspect="1"/>
          </p:cNvPicPr>
          <p:nvPr>
            <p:custDataLst>
              <p:tags r:id="rId1"/>
            </p:custDataLst>
          </p:nvPr>
        </p:nvPicPr>
        <p:blipFill>
          <a:blip r:embed="rId2" cstate="print"/>
          <a:stretch>
            <a:fillRect/>
          </a:stretch>
        </p:blipFill>
        <p:spPr>
          <a:xfrm>
            <a:off x="9158605" y="4568190"/>
            <a:ext cx="2647315" cy="2059305"/>
          </a:xfrm>
          <a:prstGeom prst="rect">
            <a:avLst/>
          </a:prstGeom>
          <a:noFill/>
          <a:ln w="9525">
            <a:noFill/>
          </a:ln>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p:cNvSpPr>
          <p:nvPr>
            <p:ph idx="4294967295"/>
          </p:nvPr>
        </p:nvSpPr>
        <p:spPr>
          <a:xfrm>
            <a:off x="779145" y="242570"/>
            <a:ext cx="9544050" cy="4611370"/>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Tx/>
              <a:buNone/>
            </a:pPr>
            <a:r>
              <a:rPr lang="zh-CN" altLang="en-US" sz="3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繁殖鼠的合笼要求</a:t>
            </a:r>
            <a:endParaRPr lang="zh-CN" altLang="en-US" sz="3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小鼠的一般寿命为1-2年，生育期为1年。</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r>
              <a:rPr lang="en-US" altLang="zh-CN"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随着年龄的增长，其繁殖能力将逐渐下降。而且有的雌鼠会出现难产、食仔、幼仔畸形等情况。</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繁殖鼠的年龄为8-10个月，超过10个月时应淘汰。</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gn="l"/>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并根据实验计划合理安排小鼠繁殖笼的数量。</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提醒：繁育期的计算是从小鼠出生日开始，而不是从合笼日期开始。</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r>
              <a:rPr lang="zh-CN" altLang="en-US" sz="4000">
                <a:solidFill>
                  <a:srgbClr val="0070C0"/>
                </a:solidFill>
              </a:rPr>
              <a:t>繁育鼠的选择</a:t>
            </a:r>
            <a:endParaRPr lang="zh-CN" altLang="en-US" sz="4000">
              <a:solidFill>
                <a:srgbClr val="0070C0"/>
              </a:solidFill>
            </a:endParaRPr>
          </a:p>
        </p:txBody>
      </p:sp>
      <p:sp>
        <p:nvSpPr>
          <p:cNvPr id="8" name="内容占位符 2"/>
          <p:cNvSpPr>
            <a:spLocks noGrp="1"/>
          </p:cNvSpPr>
          <p:nvPr/>
        </p:nvSpPr>
        <p:spPr>
          <a:xfrm>
            <a:off x="1438910" y="1320800"/>
            <a:ext cx="4839970" cy="475932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solidFill>
                  <a:srgbClr val="0070C0"/>
                </a:solidFill>
              </a:rPr>
              <a:t>种鼠的选择</a:t>
            </a:r>
            <a:endParaRPr lang="zh-CN" altLang="en-US" sz="2400">
              <a:solidFill>
                <a:srgbClr val="0070C0"/>
              </a:solidFill>
            </a:endParaRPr>
          </a:p>
          <a:p>
            <a:pPr lvl="1"/>
            <a:r>
              <a:rPr lang="zh-CN" altLang="en-US" sz="2130"/>
              <a:t>食欲旺盛</a:t>
            </a:r>
            <a:endParaRPr lang="zh-CN" altLang="en-US" sz="2130"/>
          </a:p>
          <a:p>
            <a:pPr lvl="1"/>
            <a:r>
              <a:rPr lang="zh-CN" altLang="en-US" sz="2130"/>
              <a:t>眼睛有神</a:t>
            </a:r>
            <a:endParaRPr lang="zh-CN" altLang="en-US" sz="2130"/>
          </a:p>
          <a:p>
            <a:pPr lvl="1"/>
            <a:r>
              <a:rPr lang="zh-CN" altLang="en-US" sz="2130"/>
              <a:t>反应敏捷</a:t>
            </a:r>
            <a:endParaRPr lang="zh-CN" altLang="en-US" sz="2130"/>
          </a:p>
          <a:p>
            <a:pPr lvl="1"/>
            <a:r>
              <a:rPr lang="zh-CN" altLang="en-US" sz="2130"/>
              <a:t>体毛光滑</a:t>
            </a:r>
            <a:endParaRPr lang="zh-CN" altLang="en-US" sz="2130"/>
          </a:p>
          <a:p>
            <a:pPr lvl="1"/>
            <a:r>
              <a:rPr lang="zh-CN" altLang="en-US" sz="2130"/>
              <a:t>无异常分泌物</a:t>
            </a:r>
            <a:endParaRPr lang="zh-CN" altLang="en-US" sz="2130"/>
          </a:p>
          <a:p>
            <a:pPr lvl="1"/>
            <a:r>
              <a:rPr lang="zh-CN" altLang="en-US" sz="2130"/>
              <a:t>除品系表形外，无畸形</a:t>
            </a:r>
            <a:endParaRPr lang="zh-CN" altLang="en-US" sz="2130"/>
          </a:p>
          <a:p>
            <a:pPr lvl="1"/>
            <a:r>
              <a:rPr lang="zh-CN" altLang="en-US" sz="2130"/>
              <a:t>粪黑色呈麦粒状</a:t>
            </a:r>
            <a:endParaRPr lang="zh-CN" altLang="en-US" sz="2130"/>
          </a:p>
          <a:p>
            <a:endParaRPr lang="en-US" altLang="zh-CN"/>
          </a:p>
          <a:p>
            <a:endParaRPr lang="en-US" altLang="zh-CN"/>
          </a:p>
        </p:txBody>
      </p:sp>
      <p:sp>
        <p:nvSpPr>
          <p:cNvPr id="3" name="内容占位符 2"/>
          <p:cNvSpPr>
            <a:spLocks noGrp="1"/>
          </p:cNvSpPr>
          <p:nvPr/>
        </p:nvSpPr>
        <p:spPr>
          <a:xfrm>
            <a:off x="6005195" y="1816735"/>
            <a:ext cx="4839970" cy="212153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solidFill>
                  <a:srgbClr val="0070C0"/>
                </a:solidFill>
              </a:rPr>
              <a:t>检查</a:t>
            </a:r>
            <a:endParaRPr lang="zh-CN" altLang="en-US" sz="2400">
              <a:solidFill>
                <a:srgbClr val="0070C0"/>
              </a:solidFill>
            </a:endParaRPr>
          </a:p>
          <a:p>
            <a:pPr lvl="1"/>
            <a:r>
              <a:rPr lang="zh-CN" altLang="en-US" sz="2130"/>
              <a:t>雌鼠（</a:t>
            </a:r>
            <a:r>
              <a:rPr lang="en-US" altLang="zh-CN" sz="2130"/>
              <a:t>6W)</a:t>
            </a:r>
            <a:r>
              <a:rPr lang="zh-CN" altLang="en-US" sz="2130"/>
              <a:t>：无双阴渞，无阴道</a:t>
            </a:r>
            <a:endParaRPr lang="zh-CN" altLang="en-US" sz="2130"/>
          </a:p>
          <a:p>
            <a:pPr lvl="1"/>
            <a:r>
              <a:rPr lang="zh-CN" altLang="en-US" sz="2130"/>
              <a:t>雄鼠</a:t>
            </a:r>
            <a:r>
              <a:rPr lang="en-US" altLang="zh-CN" sz="2130"/>
              <a:t>(8W)</a:t>
            </a:r>
            <a:r>
              <a:rPr lang="zh-CN" altLang="en-US" sz="2130"/>
              <a:t>：生殖器是否缺失</a:t>
            </a:r>
            <a:endParaRPr lang="zh-CN" altLang="en-US" sz="2130"/>
          </a:p>
          <a:p>
            <a:endParaRPr lang="en-US" altLang="zh-CN"/>
          </a:p>
          <a:p>
            <a:endParaRPr lang="en-US" altLang="zh-CN"/>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p:cNvSpPr>
          <p:nvPr>
            <p:ph type="title" idx="4294967295"/>
          </p:nvPr>
        </p:nvSpPr>
        <p:spPr>
          <a:xfrm>
            <a:off x="1157605" y="-142556"/>
            <a:ext cx="8075613" cy="574675"/>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br>
              <a:rPr lang="zh-CN" altLang="en-US" b="1" dirty="0">
                <a:solidFill>
                  <a:schemeClr val="accent1"/>
                </a:solidFill>
                <a:latin typeface="汉仪旗黑-85S" charset="0"/>
                <a:ea typeface="楷体" panose="02010609060101010101" pitchFamily="49" charset="-122"/>
                <a:cs typeface="汉仪旗黑-85S" charset="0"/>
                <a:sym typeface="+mn-ea"/>
              </a:rPr>
            </a:br>
            <a:r>
              <a:rPr lang="zh-CN" altLang="en-US" b="1" dirty="0">
                <a:solidFill>
                  <a:schemeClr val="accent1"/>
                </a:solidFill>
                <a:latin typeface="汉仪旗黑-85S" charset="0"/>
                <a:ea typeface="楷体" panose="02010609060101010101" pitchFamily="49" charset="-122"/>
                <a:cs typeface="汉仪旗黑-85S" charset="0"/>
                <a:sym typeface="+mn-ea"/>
              </a:rPr>
              <a:t>繁殖鼠选择</a:t>
            </a:r>
            <a:r>
              <a:rPr lang="en-US" altLang="zh-CN" b="1" dirty="0">
                <a:solidFill>
                  <a:schemeClr val="accent1"/>
                </a:solidFill>
                <a:latin typeface="汉仪旗黑-85S" charset="0"/>
                <a:ea typeface="楷体" panose="02010609060101010101" pitchFamily="49" charset="-122"/>
                <a:cs typeface="汉仪旗黑-85S" charset="0"/>
                <a:sym typeface="+mn-ea"/>
              </a:rPr>
              <a:t> </a:t>
            </a:r>
            <a:endParaRPr lang="zh-CN" altLang="en-US" b="1" dirty="0">
              <a:solidFill>
                <a:schemeClr val="accent1"/>
              </a:solidFill>
              <a:latin typeface="汉仪旗黑-85S" charset="0"/>
              <a:ea typeface="楷体" panose="02010609060101010101" pitchFamily="49" charset="-122"/>
              <a:cs typeface="汉仪旗黑-85S" charset="0"/>
              <a:sym typeface="+mn-ea"/>
            </a:endParaRPr>
          </a:p>
        </p:txBody>
      </p:sp>
      <p:sp>
        <p:nvSpPr>
          <p:cNvPr id="57345" name="Rectangle 4"/>
          <p:cNvSpPr>
            <a:spLocks noGrp="1"/>
          </p:cNvSpPr>
          <p:nvPr>
            <p:ph idx="4294967295"/>
            <p:custDataLst>
              <p:tags r:id="rId1"/>
            </p:custDataLst>
          </p:nvPr>
        </p:nvSpPr>
        <p:spPr>
          <a:xfrm>
            <a:off x="5595427" y="1137446"/>
            <a:ext cx="4895850" cy="5329237"/>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lnSpc>
                <a:spcPct val="90000"/>
              </a:lnSpc>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合笼的繁殖鼠年龄不宜过小或过大,但如果超过4个月才合笼，其繁殖能力会明显下降。</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繁殖鼠以两月龄、体重25克左右为宜；不能用瘦小或肥胖鼠、掉毛的鼠配繁殖笼。</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除了年龄、体重以外还要查看小鼠的生殖器官发育是否正常，尤其要检查雌鼠是否为双阴道，为防止交配受阻，发现双阴道雌鼠应淘汰。</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7347" name="Picture 6" descr=" ">
            <a:hlinkClick r:id="rId2"/>
          </p:cNvPr>
          <p:cNvPicPr>
            <a:picLocks noChangeAspect="1"/>
          </p:cNvPicPr>
          <p:nvPr>
            <p:custDataLst>
              <p:tags r:id="rId3"/>
            </p:custDataLst>
          </p:nvPr>
        </p:nvPicPr>
        <p:blipFill>
          <a:blip r:embed="rId4" cstate="print"/>
          <a:stretch>
            <a:fillRect/>
          </a:stretch>
        </p:blipFill>
        <p:spPr>
          <a:xfrm>
            <a:off x="2540952" y="1054039"/>
            <a:ext cx="2236787" cy="1836738"/>
          </a:xfrm>
          <a:prstGeom prst="rect">
            <a:avLst/>
          </a:prstGeom>
          <a:noFill/>
          <a:ln w="9525">
            <a:noFill/>
          </a:ln>
        </p:spPr>
      </p:pic>
      <p:pic>
        <p:nvPicPr>
          <p:cNvPr id="57348" name="Picture 7"/>
          <p:cNvPicPr>
            <a:picLocks noChangeAspect="1"/>
          </p:cNvPicPr>
          <p:nvPr>
            <p:custDataLst>
              <p:tags r:id="rId5"/>
            </p:custDataLst>
          </p:nvPr>
        </p:nvPicPr>
        <p:blipFill>
          <a:blip r:embed="rId6" cstate="print"/>
          <a:stretch>
            <a:fillRect/>
          </a:stretch>
        </p:blipFill>
        <p:spPr>
          <a:xfrm>
            <a:off x="3228349" y="3386286"/>
            <a:ext cx="2159000" cy="2146300"/>
          </a:xfrm>
          <a:prstGeom prst="rect">
            <a:avLst/>
          </a:prstGeom>
          <a:noFill/>
          <a:ln w="9525">
            <a:noFill/>
          </a:ln>
        </p:spPr>
      </p:pic>
      <p:sp>
        <p:nvSpPr>
          <p:cNvPr id="57349" name="Oval 10"/>
          <p:cNvSpPr/>
          <p:nvPr>
            <p:custDataLst>
              <p:tags r:id="rId7"/>
            </p:custDataLst>
          </p:nvPr>
        </p:nvSpPr>
        <p:spPr>
          <a:xfrm>
            <a:off x="4079875" y="5013325"/>
            <a:ext cx="515938" cy="268288"/>
          </a:xfrm>
          <a:prstGeom prst="ellipse">
            <a:avLst/>
          </a:prstGeom>
          <a:noFill/>
          <a:ln w="19050" cap="flat" cmpd="sng">
            <a:solidFill>
              <a:srgbClr val="FFFF00"/>
            </a:solidFill>
            <a:prstDash val="solid"/>
            <a:round/>
            <a:headEnd type="none" w="med" len="med"/>
            <a:tailEnd type="none" w="med" len="med"/>
          </a:ln>
        </p:spPr>
        <p:txBody>
          <a:bodyPr wrap="none" anchor="ctr"/>
          <a:lstStyle/>
          <a:p>
            <a:pPr marL="342900" indent="-342900"/>
            <a:endParaRPr lang="zh-CN" altLang="en-US" dirty="0">
              <a:solidFill>
                <a:schemeClr val="dk1"/>
              </a:solidFill>
              <a:latin typeface="微软雅黑" panose="020B0503020204020204" pitchFamily="34" charset="-122"/>
              <a:ea typeface="微软雅黑" panose="020B0503020204020204" pitchFamily="34" charset="-122"/>
            </a:endParaRPr>
          </a:p>
        </p:txBody>
      </p:sp>
      <p:sp>
        <p:nvSpPr>
          <p:cNvPr id="57350" name="Text Box 13"/>
          <p:cNvSpPr txBox="1"/>
          <p:nvPr>
            <p:custDataLst>
              <p:tags r:id="rId8"/>
            </p:custDataLst>
          </p:nvPr>
        </p:nvSpPr>
        <p:spPr>
          <a:xfrm>
            <a:off x="2081213" y="4017965"/>
            <a:ext cx="704850" cy="368300"/>
          </a:xfrm>
          <a:prstGeom prst="rect">
            <a:avLst/>
          </a:prstGeom>
          <a:noFill/>
          <a:ln w="57150">
            <a:noFill/>
          </a:ln>
        </p:spPr>
        <p:txBody>
          <a:bodyPr anchor="t">
            <a:spAutoFit/>
          </a:bodyPr>
          <a:lstStyle/>
          <a:p>
            <a:pPr marL="342900" indent="-342900"/>
            <a:endParaRPr lang="zh-CN" altLang="en-US" dirty="0">
              <a:solidFill>
                <a:schemeClr val="dk1"/>
              </a:solidFill>
              <a:latin typeface="微软雅黑" panose="020B0503020204020204" pitchFamily="34" charset="-122"/>
              <a:ea typeface="微软雅黑" panose="020B0503020204020204" pitchFamily="34" charset="-122"/>
            </a:endParaRPr>
          </a:p>
        </p:txBody>
      </p:sp>
      <p:sp>
        <p:nvSpPr>
          <p:cNvPr id="57351" name="Text Box 15"/>
          <p:cNvSpPr txBox="1"/>
          <p:nvPr>
            <p:custDataLst>
              <p:tags r:id="rId9"/>
            </p:custDataLst>
          </p:nvPr>
        </p:nvSpPr>
        <p:spPr>
          <a:xfrm>
            <a:off x="1866900" y="3802065"/>
            <a:ext cx="147638" cy="368300"/>
          </a:xfrm>
          <a:prstGeom prst="rect">
            <a:avLst/>
          </a:prstGeom>
          <a:noFill/>
          <a:ln w="57150">
            <a:noFill/>
          </a:ln>
        </p:spPr>
        <p:txBody>
          <a:bodyPr anchor="t">
            <a:spAutoFit/>
          </a:bodyPr>
          <a:lstStyle/>
          <a:p>
            <a:pPr marL="342900" indent="-342900"/>
            <a:endParaRPr lang="zh-CN" altLang="en-US" dirty="0">
              <a:solidFill>
                <a:schemeClr val="dk1"/>
              </a:solidFill>
              <a:latin typeface="微软雅黑" panose="020B0503020204020204" pitchFamily="34" charset="-122"/>
              <a:ea typeface="微软雅黑" panose="020B0503020204020204" pitchFamily="34" charset="-122"/>
            </a:endParaRPr>
          </a:p>
        </p:txBody>
      </p:sp>
      <p:sp>
        <p:nvSpPr>
          <p:cNvPr id="57352" name="Text Box 16"/>
          <p:cNvSpPr txBox="1"/>
          <p:nvPr>
            <p:custDataLst>
              <p:tags r:id="rId10"/>
            </p:custDataLst>
          </p:nvPr>
        </p:nvSpPr>
        <p:spPr>
          <a:xfrm>
            <a:off x="1700723" y="3655653"/>
            <a:ext cx="1239837" cy="368300"/>
          </a:xfrm>
          <a:prstGeom prst="rect">
            <a:avLst/>
          </a:prstGeom>
          <a:noFill/>
          <a:ln w="57150">
            <a:noFill/>
          </a:ln>
        </p:spPr>
        <p:txBody>
          <a:bodyPr anchor="t">
            <a:spAutoFit/>
          </a:bodyPr>
          <a:lstStyle/>
          <a:p>
            <a:pPr eaLnBrk="0" hangingPunct="0">
              <a:buSzTx/>
            </a:pPr>
            <a:r>
              <a:rPr lang="zh-CN" altLang="en-US" dirty="0">
                <a:solidFill>
                  <a:schemeClr val="dk1"/>
                </a:solidFill>
                <a:latin typeface="微软雅黑" panose="020B0503020204020204" pitchFamily="34" charset="-122"/>
                <a:ea typeface="微软雅黑" panose="020B0503020204020204" pitchFamily="34" charset="-122"/>
              </a:rPr>
              <a:t>图示：</a:t>
            </a:r>
            <a:endParaRPr lang="zh-CN" altLang="en-US" dirty="0">
              <a:solidFill>
                <a:schemeClr val="dk1"/>
              </a:solidFill>
              <a:latin typeface="微软雅黑" panose="020B0503020204020204" pitchFamily="34" charset="-122"/>
              <a:ea typeface="微软雅黑" panose="020B0503020204020204" pitchFamily="34" charset="-122"/>
            </a:endParaRPr>
          </a:p>
        </p:txBody>
      </p:sp>
      <p:sp>
        <p:nvSpPr>
          <p:cNvPr id="11" name="右箭头 10"/>
          <p:cNvSpPr/>
          <p:nvPr>
            <p:custDataLst>
              <p:tags r:id="rId11"/>
            </p:custDataLst>
          </p:nvPr>
        </p:nvSpPr>
        <p:spPr>
          <a:xfrm>
            <a:off x="1650268" y="4239593"/>
            <a:ext cx="1423988" cy="628650"/>
          </a:xfrm>
          <a:prstGeom prst="right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7355" name="Rectangle 2"/>
          <p:cNvSpPr txBox="1"/>
          <p:nvPr>
            <p:custDataLst>
              <p:tags r:id="rId12"/>
            </p:custDataLst>
          </p:nvPr>
        </p:nvSpPr>
        <p:spPr>
          <a:xfrm>
            <a:off x="1570038" y="4267661"/>
            <a:ext cx="1481138" cy="393700"/>
          </a:xfrm>
          <a:prstGeom prst="rect">
            <a:avLst/>
          </a:prstGeom>
          <a:noFill/>
          <a:ln w="9525">
            <a:noFill/>
          </a:ln>
        </p:spPr>
        <p:txBody>
          <a:bodyPr anchor="ctr"/>
          <a:lstStyle/>
          <a:p>
            <a:pPr eaLnBrk="0" hangingPunct="0">
              <a:buSzTx/>
            </a:pPr>
            <a:endParaRPr lang="en-US" altLang="zh-CN" sz="2000">
              <a:solidFill>
                <a:schemeClr val="dk1"/>
              </a:solidFill>
              <a:latin typeface="微软雅黑" panose="020B0503020204020204" pitchFamily="34" charset="-122"/>
              <a:ea typeface="微软雅黑" panose="020B0503020204020204" pitchFamily="34" charset="-122"/>
            </a:endParaRPr>
          </a:p>
        </p:txBody>
      </p:sp>
      <p:sp>
        <p:nvSpPr>
          <p:cNvPr id="57356" name="Rectangle 2"/>
          <p:cNvSpPr txBox="1"/>
          <p:nvPr>
            <p:custDataLst>
              <p:tags r:id="rId13"/>
            </p:custDataLst>
          </p:nvPr>
        </p:nvSpPr>
        <p:spPr>
          <a:xfrm>
            <a:off x="1593118" y="4327396"/>
            <a:ext cx="1966595" cy="471805"/>
          </a:xfrm>
          <a:prstGeom prst="rect">
            <a:avLst/>
          </a:prstGeom>
          <a:noFill/>
          <a:ln w="9525">
            <a:noFill/>
          </a:ln>
        </p:spPr>
        <p:txBody>
          <a:bodyPr anchor="ctr"/>
          <a:lstStyle/>
          <a:p>
            <a:pPr eaLnBrk="0" hangingPunct="0">
              <a:buSzTx/>
            </a:pPr>
            <a:r>
              <a:rPr lang="zh-CN" altLang="en-US" sz="2000" b="1" dirty="0">
                <a:solidFill>
                  <a:schemeClr val="lt1"/>
                </a:solidFill>
                <a:latin typeface="微软雅黑" panose="020B0503020204020204" pitchFamily="34" charset="-122"/>
                <a:ea typeface="微软雅黑" panose="020B0503020204020204" pitchFamily="34" charset="-122"/>
              </a:rPr>
              <a:t>双阴道雌鼠</a:t>
            </a:r>
            <a:endParaRPr lang="zh-CN" altLang="en-US" sz="2000" b="1" dirty="0">
              <a:solidFill>
                <a:schemeClr val="lt1"/>
              </a:solidFill>
              <a:latin typeface="微软雅黑" panose="020B0503020204020204" pitchFamily="34" charset="-122"/>
              <a:ea typeface="微软雅黑" panose="020B0503020204020204" pitchFamily="34" charset="-122"/>
            </a:endParaRPr>
          </a:p>
        </p:txBody>
      </p:sp>
    </p:spTree>
    <p:custDataLst>
      <p:tags r:id="rId1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p:cNvSpPr>
          <p:nvPr>
            <p:ph type="title" idx="4294967295"/>
          </p:nvPr>
        </p:nvSpPr>
        <p:spPr>
          <a:xfrm>
            <a:off x="3639345" y="-85811"/>
            <a:ext cx="4840288" cy="792163"/>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br>
              <a:rPr lang="zh-CN" altLang="en-US" sz="3200" b="1" dirty="0">
                <a:solidFill>
                  <a:srgbClr val="0070C0"/>
                </a:solidFill>
                <a:latin typeface="汉仪旗黑-85S" charset="0"/>
                <a:ea typeface="楷体" panose="02010609060101010101" pitchFamily="49" charset="-122"/>
                <a:cs typeface="汉仪旗黑-85S" charset="0"/>
                <a:sym typeface="+mn-ea"/>
              </a:rPr>
            </a:br>
            <a:br>
              <a:rPr lang="zh-CN" altLang="en-US" sz="3200" b="1" dirty="0">
                <a:solidFill>
                  <a:srgbClr val="0070C0"/>
                </a:solidFill>
                <a:latin typeface="汉仪旗黑-85S" charset="0"/>
                <a:ea typeface="楷体" panose="02010609060101010101" pitchFamily="49" charset="-122"/>
                <a:cs typeface="汉仪旗黑-85S" charset="0"/>
                <a:sym typeface="+mn-ea"/>
              </a:rPr>
            </a:br>
            <a:r>
              <a:rPr lang="zh-CN" altLang="en-US" sz="3200" b="1" dirty="0">
                <a:solidFill>
                  <a:srgbClr val="0070C0"/>
                </a:solidFill>
                <a:latin typeface="汉仪旗黑-85S" charset="0"/>
                <a:ea typeface="楷体" panose="02010609060101010101" pitchFamily="49" charset="-122"/>
                <a:cs typeface="汉仪旗黑-85S" charset="0"/>
                <a:sym typeface="+mn-ea"/>
              </a:rPr>
              <a:t>            </a:t>
            </a:r>
            <a:br>
              <a:rPr lang="zh-CN" altLang="en-US" sz="3200" b="1" dirty="0">
                <a:solidFill>
                  <a:srgbClr val="0070C0"/>
                </a:solidFill>
                <a:latin typeface="汉仪旗黑-85S" charset="0"/>
                <a:ea typeface="楷体" panose="02010609060101010101" pitchFamily="49" charset="-122"/>
                <a:cs typeface="汉仪旗黑-85S" charset="0"/>
                <a:sym typeface="+mn-ea"/>
              </a:rPr>
            </a:br>
            <a:r>
              <a:rPr lang="zh-CN" altLang="en-US" sz="3555"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繁殖鼠的合笼要求</a:t>
            </a:r>
            <a:br>
              <a:rPr lang="zh-CN" altLang="en-US" sz="3555"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br>
            <a:br>
              <a:rPr lang="zh-CN" altLang="en-US" sz="3200" b="1" dirty="0">
                <a:solidFill>
                  <a:srgbClr val="0070C0"/>
                </a:solidFill>
                <a:latin typeface="汉仪旗黑-85S" charset="0"/>
                <a:ea typeface="楷体" panose="02010609060101010101" pitchFamily="49" charset="-122"/>
                <a:cs typeface="汉仪旗黑-85S" charset="0"/>
                <a:sym typeface="+mn-ea"/>
              </a:rPr>
            </a:br>
            <a:endParaRPr lang="zh-CN" altLang="en-US" sz="3200" b="1" dirty="0">
              <a:solidFill>
                <a:srgbClr val="0070C0"/>
              </a:solidFill>
              <a:latin typeface="汉仪旗黑-85S" charset="0"/>
              <a:ea typeface="楷体" panose="02010609060101010101" pitchFamily="49" charset="-122"/>
              <a:cs typeface="汉仪旗黑-85S" charset="0"/>
              <a:sym typeface="+mn-ea"/>
            </a:endParaRPr>
          </a:p>
        </p:txBody>
      </p:sp>
      <p:sp>
        <p:nvSpPr>
          <p:cNvPr id="55297" name="Rectangle 2"/>
          <p:cNvSpPr>
            <a:spLocks noGrp="1"/>
          </p:cNvSpPr>
          <p:nvPr>
            <p:ph idx="4294967295"/>
          </p:nvPr>
        </p:nvSpPr>
        <p:spPr>
          <a:xfrm>
            <a:off x="2328501" y="1140002"/>
            <a:ext cx="8569325" cy="4176713"/>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lnSpc>
                <a:spcPct val="105000"/>
              </a:lnSpc>
              <a:buFont typeface="Wingdings" panose="05000000000000000000" pitchFamily="2" charset="2"/>
            </a:pP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在制定繁育计划时，应根据品系的繁殖特点配置繁殖笼数</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gn="l">
              <a:lnSpc>
                <a:spcPct val="105000"/>
              </a:lnSpc>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例如，通过繁殖OB、DB发现获取纯合子后代出生几率较低，是通过杂合子互配的方式繁育的（纯合子不育），后代出现纯合子的几率为1/4，而出现纯合子雄鼠的几率为1/8。</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05000"/>
              </a:lnSpc>
              <a:buFont typeface="Wingdings" panose="05000000000000000000" pitchFamily="2" charset="2"/>
            </a:pP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BALB/c-Nu获得纯合子的几率为1/2，出现纯合子雄鼠的几率为1/4 。</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gn="l">
              <a:lnSpc>
                <a:spcPct val="105000"/>
              </a:lnSpc>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免疫缺陷的Scid品系，繁殖能力差，产仔率低，产仔3胎后繁殖鼠的体质就逐步下降。</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05000"/>
              </a:lnSpc>
              <a:buFont typeface="Wingdings" panose="05000000000000000000" pitchFamily="2" charset="2"/>
            </a:pP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这类品系繁育期较短，因此繁殖笼数量应较大，并且要定期更新繁殖笼。</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5299" name="Picture 5" descr="6299e18699900208-d2f6c105366dce3a-1ac68fdb359f30a3946d7a5f36cc0ff5[1]"/>
          <p:cNvPicPr>
            <a:picLocks noChangeAspect="1"/>
          </p:cNvPicPr>
          <p:nvPr>
            <p:custDataLst>
              <p:tags r:id="rId1"/>
            </p:custDataLst>
          </p:nvPr>
        </p:nvPicPr>
        <p:blipFill>
          <a:blip r:embed="rId2" cstate="print"/>
          <a:stretch>
            <a:fillRect/>
          </a:stretch>
        </p:blipFill>
        <p:spPr>
          <a:xfrm>
            <a:off x="478172" y="919019"/>
            <a:ext cx="1529156" cy="925658"/>
          </a:xfrm>
          <a:prstGeom prst="rect">
            <a:avLst/>
          </a:prstGeom>
          <a:noFill/>
          <a:ln w="9525">
            <a:noFill/>
          </a:ln>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621030" y="-228600"/>
            <a:ext cx="10363200" cy="1440180"/>
          </a:xfrm>
        </p:spPr>
        <p:txBody>
          <a:bodyPr vert="horz" wrap="square" lIns="91440" tIns="45720" rIns="91440" bIns="45720" rtlCol="0" anchor="ctr">
            <a:normAutofit/>
          </a:bodyPr>
          <a:lstStyle/>
          <a:p>
            <a:pPr eaLnBrk="1" hangingPunct="1"/>
            <a:r>
              <a:rPr lang="zh-CN" altLang="en-US" sz="3200" i="0" dirty="0">
                <a:solidFill>
                  <a:srgbClr val="0070C0"/>
                </a:solidFill>
              </a:rPr>
              <a:t>高校实验动物设施的特点</a:t>
            </a:r>
            <a:endParaRPr lang="zh-CN" altLang="en-US" sz="3200" i="0" dirty="0">
              <a:solidFill>
                <a:srgbClr val="0070C0"/>
              </a:solidFill>
            </a:endParaRPr>
          </a:p>
        </p:txBody>
      </p:sp>
      <p:sp>
        <p:nvSpPr>
          <p:cNvPr id="15362" name="内容占位符 2"/>
          <p:cNvSpPr>
            <a:spLocks noGrp="1"/>
          </p:cNvSpPr>
          <p:nvPr>
            <p:ph idx="4294967295"/>
          </p:nvPr>
        </p:nvSpPr>
        <p:spPr>
          <a:xfrm>
            <a:off x="3289935" y="1211580"/>
            <a:ext cx="6337300" cy="4054475"/>
          </a:xfrm>
          <a:prstGeom prst="rect">
            <a:avLst/>
          </a:prstGeom>
        </p:spPr>
        <p:txBody>
          <a:bodyPr vert="horz" wrap="square" lIns="91440" tIns="45720" rIns="91440" bIns="45720" rtlCol="0" anchor="t">
            <a:normAutofit/>
          </a:bodyPr>
          <a:lstStyle/>
          <a:p>
            <a:pPr eaLnBrk="1" hangingPunct="1">
              <a:buClr>
                <a:schemeClr val="accent2"/>
              </a:buClr>
              <a:buSzPct val="60000"/>
              <a:buFont typeface="Wingdings" panose="05000000000000000000" pitchFamily="2" charset="2"/>
            </a:pPr>
            <a:r>
              <a:rPr lang="zh-CN" altLang="en-US" sz="2400" dirty="0">
                <a:solidFill>
                  <a:srgbClr val="FF0000"/>
                </a:solidFill>
              </a:rPr>
              <a:t>动物种类多，</a:t>
            </a:r>
            <a:r>
              <a:rPr lang="en-US" altLang="zh-CN" sz="2400" dirty="0">
                <a:solidFill>
                  <a:srgbClr val="FF0000"/>
                </a:solidFill>
              </a:rPr>
              <a:t>90%</a:t>
            </a:r>
            <a:r>
              <a:rPr lang="zh-CN" altLang="en-US" sz="2400" dirty="0">
                <a:solidFill>
                  <a:srgbClr val="FF0000"/>
                </a:solidFill>
              </a:rPr>
              <a:t>为基因工程小鼠</a:t>
            </a:r>
            <a:endParaRPr lang="en-US" altLang="zh-CN" sz="2400" dirty="0">
              <a:solidFill>
                <a:srgbClr val="FF0000"/>
              </a:solidFill>
            </a:endParaRPr>
          </a:p>
          <a:p>
            <a:pPr eaLnBrk="1" hangingPunct="1">
              <a:buClr>
                <a:schemeClr val="accent2"/>
              </a:buClr>
              <a:buSzPct val="60000"/>
              <a:buFont typeface="Wingdings" panose="05000000000000000000" pitchFamily="2" charset="2"/>
            </a:pPr>
            <a:r>
              <a:rPr lang="zh-CN" altLang="en-US" sz="2400" dirty="0"/>
              <a:t>兼顾教学、科研和实验，实验计划性差</a:t>
            </a:r>
            <a:endParaRPr lang="en-US" altLang="zh-CN" sz="2400" dirty="0"/>
          </a:p>
          <a:p>
            <a:pPr eaLnBrk="1" hangingPunct="1">
              <a:buClr>
                <a:schemeClr val="accent2"/>
              </a:buClr>
              <a:buSzPct val="60000"/>
              <a:buFont typeface="Wingdings" panose="05000000000000000000" pitchFamily="2" charset="2"/>
            </a:pPr>
            <a:r>
              <a:rPr lang="zh-CN" altLang="en-US" sz="2400" dirty="0">
                <a:solidFill>
                  <a:srgbClr val="FF0000"/>
                </a:solidFill>
              </a:rPr>
              <a:t>研究人员主要是学生，数量多，基础参差不齐</a:t>
            </a:r>
            <a:endParaRPr lang="en-US" altLang="zh-CN" sz="2400" dirty="0">
              <a:solidFill>
                <a:srgbClr val="FF0000"/>
              </a:solidFill>
            </a:endParaRPr>
          </a:p>
          <a:p>
            <a:pPr eaLnBrk="1" hangingPunct="1">
              <a:buClr>
                <a:schemeClr val="accent2"/>
              </a:buClr>
              <a:buSzPct val="60000"/>
              <a:buFont typeface="Wingdings" panose="05000000000000000000" pitchFamily="2" charset="2"/>
            </a:pPr>
            <a:r>
              <a:rPr lang="zh-CN" altLang="en-US" sz="2400" dirty="0"/>
              <a:t>与动物实验研究相关的配套设备分散，监管困难</a:t>
            </a:r>
            <a:endParaRPr lang="en-US" altLang="zh-CN" sz="2400" dirty="0"/>
          </a:p>
          <a:p>
            <a:pPr eaLnBrk="1" hangingPunct="1">
              <a:buClr>
                <a:schemeClr val="accent2"/>
              </a:buClr>
              <a:buSzPct val="60000"/>
              <a:buFont typeface="Wingdings" panose="05000000000000000000" pitchFamily="2" charset="2"/>
            </a:pPr>
            <a:r>
              <a:rPr lang="zh-CN" altLang="en-US" sz="2400" dirty="0">
                <a:solidFill>
                  <a:srgbClr val="FF0000"/>
                </a:solidFill>
              </a:rPr>
              <a:t>空调系统维护要求高</a:t>
            </a:r>
            <a:r>
              <a:rPr lang="zh-CN" altLang="en-US" sz="2400" dirty="0"/>
              <a:t>，专业性强 ，现有动物管理人员很难完成掌握，平时故障不少</a:t>
            </a:r>
            <a:endParaRPr lang="zh-CN" altLang="en-US" sz="2400" dirty="0"/>
          </a:p>
          <a:p>
            <a:pPr eaLnBrk="1" hangingPunct="1">
              <a:buClr>
                <a:schemeClr val="accent2"/>
              </a:buClr>
              <a:buSzPct val="60000"/>
              <a:buFont typeface="Wingdings" panose="05000000000000000000" pitchFamily="2" charset="2"/>
            </a:pPr>
            <a:r>
              <a:rPr lang="zh-CN" altLang="en-US" sz="2400" dirty="0">
                <a:solidFill>
                  <a:srgbClr val="FF0000"/>
                </a:solidFill>
              </a:rPr>
              <a:t>收费困难 </a:t>
            </a:r>
            <a:endParaRPr lang="en-US" altLang="zh-CN" sz="2400" dirty="0"/>
          </a:p>
          <a:p>
            <a:pPr eaLnBrk="1" hangingPunct="1">
              <a:buClr>
                <a:schemeClr val="accent2"/>
              </a:buClr>
              <a:buSzPct val="60000"/>
              <a:buFont typeface="Wingdings 2" panose="05020102010507070707" pitchFamily="18" charset="2"/>
              <a:buNone/>
            </a:pPr>
            <a:endParaRPr lang="en-US" altLang="zh-C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a:solidFill>
                  <a:srgbClr val="0070C0"/>
                </a:solidFill>
              </a:rPr>
              <a:t>繁育方案</a:t>
            </a:r>
            <a:endParaRPr lang="zh-CN" altLang="en-US" sz="4000">
              <a:solidFill>
                <a:srgbClr val="0070C0"/>
              </a:solidFill>
            </a:endParaRPr>
          </a:p>
        </p:txBody>
      </p:sp>
      <p:sp>
        <p:nvSpPr>
          <p:cNvPr id="8" name="内容占位符 2"/>
          <p:cNvSpPr>
            <a:spLocks noGrp="1"/>
          </p:cNvSpPr>
          <p:nvPr/>
        </p:nvSpPr>
        <p:spPr>
          <a:xfrm>
            <a:off x="3483610" y="1319530"/>
            <a:ext cx="4643755" cy="263207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solidFill>
                  <a:srgbClr val="0070C0"/>
                </a:solidFill>
              </a:rPr>
              <a:t>自然繁育</a:t>
            </a:r>
            <a:endParaRPr lang="zh-CN" altLang="en-US" sz="2400">
              <a:solidFill>
                <a:srgbClr val="0070C0"/>
              </a:solidFill>
            </a:endParaRPr>
          </a:p>
          <a:p>
            <a:r>
              <a:rPr lang="zh-CN" altLang="en-US" sz="2400"/>
              <a:t>雄鼠与雌鼠：</a:t>
            </a:r>
            <a:r>
              <a:rPr lang="en-US" altLang="zh-CN" sz="2400"/>
              <a:t>1</a:t>
            </a:r>
            <a:r>
              <a:rPr lang="zh-CN" altLang="en-US" sz="2400"/>
              <a:t>：</a:t>
            </a:r>
            <a:r>
              <a:rPr lang="en-US" altLang="zh-CN" sz="2400"/>
              <a:t>2</a:t>
            </a:r>
            <a:r>
              <a:rPr lang="zh-CN" altLang="en-US" sz="2400"/>
              <a:t>合笼</a:t>
            </a:r>
            <a:endParaRPr lang="zh-CN" altLang="en-US" sz="2400"/>
          </a:p>
          <a:p>
            <a:r>
              <a:rPr lang="zh-CN" altLang="en-US" sz="2400" b="1" dirty="0">
                <a:solidFill>
                  <a:schemeClr val="dk1">
                    <a:lumMod val="75000"/>
                    <a:lumOff val="25000"/>
                  </a:schemeClr>
                </a:solidFill>
                <a:latin typeface="微软雅黑" panose="020B0503020204020204" pitchFamily="34" charset="-122"/>
                <a:cs typeface="微软雅黑" panose="020B0503020204020204" pitchFamily="34" charset="-122"/>
                <a:sym typeface="+mn-ea"/>
              </a:rPr>
              <a:t>合笼时要先将雄鼠放入笼内</a:t>
            </a:r>
            <a:endParaRPr lang="zh-CN" altLang="en-US" sz="2400"/>
          </a:p>
          <a:p>
            <a:r>
              <a:rPr lang="zh-CN" altLang="en-US" sz="2400"/>
              <a:t>稳定，可连续供鼠</a:t>
            </a:r>
            <a:endParaRPr lang="zh-CN" altLang="en-US" sz="2400"/>
          </a:p>
          <a:p>
            <a:r>
              <a:rPr lang="zh-CN" altLang="en-US" sz="2400"/>
              <a:t>费用相对较低</a:t>
            </a:r>
            <a:endParaRPr lang="zh-CN" altLang="en-US" sz="2400"/>
          </a:p>
        </p:txBody>
      </p:sp>
      <p:pic>
        <p:nvPicPr>
          <p:cNvPr id="55300" name="图片 2" descr="mmexport1448007956338"/>
          <p:cNvPicPr>
            <a:picLocks noChangeAspect="1" noChangeArrowheads="1"/>
          </p:cNvPicPr>
          <p:nvPr>
            <p:custDataLst>
              <p:tags r:id="rId1"/>
            </p:custDataLst>
          </p:nvPr>
        </p:nvPicPr>
        <p:blipFill>
          <a:blip r:embed="rId2" cstate="print"/>
          <a:srcRect/>
          <a:stretch>
            <a:fillRect/>
          </a:stretch>
        </p:blipFill>
        <p:spPr bwMode="auto">
          <a:xfrm>
            <a:off x="8665210" y="1461770"/>
            <a:ext cx="2641600" cy="2185670"/>
          </a:xfrm>
          <a:prstGeom prst="hexagon">
            <a:avLst/>
          </a:prstGeom>
          <a:noFill/>
          <a:ln w="9525">
            <a:noFill/>
            <a:miter lim="800000"/>
            <a:headEnd/>
            <a:tailEnd/>
          </a:ln>
        </p:spPr>
      </p:pic>
      <p:pic>
        <p:nvPicPr>
          <p:cNvPr id="55301" name="图片 1" descr="mmexport1448007960304"/>
          <p:cNvPicPr>
            <a:picLocks noChangeAspect="1" noChangeArrowheads="1"/>
          </p:cNvPicPr>
          <p:nvPr>
            <p:custDataLst>
              <p:tags r:id="rId3"/>
            </p:custDataLst>
          </p:nvPr>
        </p:nvPicPr>
        <p:blipFill>
          <a:blip r:embed="rId4" cstate="print"/>
          <a:srcRect/>
          <a:stretch>
            <a:fillRect/>
          </a:stretch>
        </p:blipFill>
        <p:spPr bwMode="auto">
          <a:xfrm>
            <a:off x="7806690" y="3429000"/>
            <a:ext cx="2083435" cy="1903095"/>
          </a:xfrm>
          <a:prstGeom prst="hexagon">
            <a:avLst/>
          </a:prstGeom>
          <a:noFill/>
          <a:ln w="9525">
            <a:noFill/>
            <a:miter lim="800000"/>
            <a:headEnd/>
            <a:tailEnd/>
          </a:ln>
        </p:spPr>
      </p:pic>
      <p:sp>
        <p:nvSpPr>
          <p:cNvPr id="54280" name="Text Box 8"/>
          <p:cNvSpPr txBox="1"/>
          <p:nvPr>
            <p:custDataLst>
              <p:tags r:id="rId5"/>
            </p:custDataLst>
          </p:nvPr>
        </p:nvSpPr>
        <p:spPr>
          <a:xfrm flipV="1">
            <a:off x="6840855" y="5415915"/>
            <a:ext cx="5199380" cy="700405"/>
          </a:xfrm>
          <a:prstGeom prst="rect">
            <a:avLst/>
          </a:prstGeom>
          <a:noFill/>
          <a:ln w="25400" cap="flat" cmpd="sng">
            <a:noFill/>
            <a:prstDash val="solid"/>
            <a:miter/>
            <a:headEnd type="none" w="med" len="med"/>
            <a:tailEnd type="none" w="med" len="med"/>
          </a:ln>
          <a:extLst>
            <a:ext uri="{909E8E84-426E-40DD-AFC4-6F175D3DCCD1}">
              <a14:hiddenFill xmlns:a14="http://schemas.microsoft.com/office/drawing/2010/main">
                <a:solidFill>
                  <a:schemeClr val="bg1"/>
                </a:solidFill>
              </a14:hiddenFill>
            </a:ext>
          </a:extLst>
        </p:spPr>
        <p:txBody>
          <a:bodyPr rot="10800000" wrap="square" anchor="t">
            <a:spAutoFit/>
          </a:bodyPr>
          <a:lstStyle/>
          <a:p>
            <a:pPr>
              <a:lnSpc>
                <a:spcPct val="110000"/>
              </a:lnSpc>
              <a:spcBef>
                <a:spcPct val="60000"/>
              </a:spcBef>
            </a:pPr>
            <a:r>
              <a:rPr lang="zh-CN" altLang="en-US"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图示：雄鼠因放入顺序不当被雌     鼠追咬致伤 </a:t>
            </a:r>
            <a:br>
              <a:rPr lang="zh-CN" altLang="en-US"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br>
            <a:endParaRPr lang="zh-CN" altLang="en-US"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additive="base">
                                        <p:cTn id="7" dur="500" fill="hold"/>
                                        <p:tgtEl>
                                          <p:spTgt spid="55300"/>
                                        </p:tgtEl>
                                        <p:attrNameLst>
                                          <p:attrName>ppt_x</p:attrName>
                                        </p:attrNameLst>
                                      </p:cBhvr>
                                      <p:tavLst>
                                        <p:tav tm="0">
                                          <p:val>
                                            <p:strVal val="#ppt_x"/>
                                          </p:val>
                                        </p:tav>
                                        <p:tav tm="100000">
                                          <p:val>
                                            <p:strVal val="#ppt_x"/>
                                          </p:val>
                                        </p:tav>
                                      </p:tavLst>
                                    </p:anim>
                                    <p:anim calcmode="lin" valueType="num">
                                      <p:cBhvr additive="base">
                                        <p:cTn id="8" dur="500" fill="hold"/>
                                        <p:tgtEl>
                                          <p:spTgt spid="553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301"/>
                                        </p:tgtEl>
                                        <p:attrNameLst>
                                          <p:attrName>style.visibility</p:attrName>
                                        </p:attrNameLst>
                                      </p:cBhvr>
                                      <p:to>
                                        <p:strVal val="visible"/>
                                      </p:to>
                                    </p:set>
                                    <p:anim calcmode="lin" valueType="num">
                                      <p:cBhvr additive="base">
                                        <p:cTn id="13" dur="500" fill="hold"/>
                                        <p:tgtEl>
                                          <p:spTgt spid="55301"/>
                                        </p:tgtEl>
                                        <p:attrNameLst>
                                          <p:attrName>ppt_x</p:attrName>
                                        </p:attrNameLst>
                                      </p:cBhvr>
                                      <p:tavLst>
                                        <p:tav tm="0">
                                          <p:val>
                                            <p:strVal val="#ppt_x"/>
                                          </p:val>
                                        </p:tav>
                                        <p:tav tm="100000">
                                          <p:val>
                                            <p:strVal val="#ppt_x"/>
                                          </p:val>
                                        </p:tav>
                                      </p:tavLst>
                                    </p:anim>
                                    <p:anim calcmode="lin" valueType="num">
                                      <p:cBhvr additive="base">
                                        <p:cTn id="14" dur="500" fill="hold"/>
                                        <p:tgtEl>
                                          <p:spTgt spid="55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idx="4294967295"/>
            <p:custDataLst>
              <p:tags r:id="rId1"/>
            </p:custDataLst>
          </p:nvPr>
        </p:nvSpPr>
        <p:spPr>
          <a:xfrm>
            <a:off x="1524000" y="228600"/>
            <a:ext cx="6635750" cy="536575"/>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br>
              <a:rPr lang="zh-CN" altLang="en-US" sz="2400" b="1" dirty="0">
                <a:solidFill>
                  <a:schemeClr val="dk1"/>
                </a:solidFill>
                <a:latin typeface="汉仪旗黑-85S" charset="0"/>
                <a:cs typeface="汉仪旗黑-85S" charset="0"/>
                <a:sym typeface="+mn-ea"/>
              </a:rPr>
            </a:br>
            <a:endParaRPr lang="zh-CN" altLang="en-US" sz="2400" b="1" dirty="0">
              <a:solidFill>
                <a:schemeClr val="dk1"/>
              </a:solidFill>
              <a:latin typeface="汉仪旗黑-85S" charset="0"/>
              <a:cs typeface="汉仪旗黑-85S" charset="0"/>
              <a:sym typeface="+mn-ea"/>
            </a:endParaRPr>
          </a:p>
        </p:txBody>
      </p:sp>
      <p:pic>
        <p:nvPicPr>
          <p:cNvPr id="55301" name="图片 1" descr="mmexport1448007960304"/>
          <p:cNvPicPr>
            <a:picLocks noChangeAspect="1" noChangeArrowheads="1"/>
          </p:cNvPicPr>
          <p:nvPr>
            <p:custDataLst>
              <p:tags r:id="rId2"/>
            </p:custDataLst>
          </p:nvPr>
        </p:nvPicPr>
        <p:blipFill>
          <a:blip r:embed="rId3" cstate="print"/>
          <a:srcRect/>
          <a:stretch>
            <a:fillRect/>
          </a:stretch>
        </p:blipFill>
        <p:spPr bwMode="auto">
          <a:xfrm>
            <a:off x="1530033" y="3579810"/>
            <a:ext cx="2737257" cy="2500332"/>
          </a:xfrm>
          <a:prstGeom prst="hexagon">
            <a:avLst/>
          </a:prstGeom>
          <a:noFill/>
          <a:ln w="9525">
            <a:noFill/>
            <a:miter lim="800000"/>
            <a:headEnd/>
            <a:tailEnd/>
          </a:ln>
        </p:spPr>
      </p:pic>
      <p:pic>
        <p:nvPicPr>
          <p:cNvPr id="55300" name="图片 2" descr="mmexport1448007956338"/>
          <p:cNvPicPr>
            <a:picLocks noChangeAspect="1" noChangeArrowheads="1"/>
          </p:cNvPicPr>
          <p:nvPr>
            <p:custDataLst>
              <p:tags r:id="rId4"/>
            </p:custDataLst>
          </p:nvPr>
        </p:nvPicPr>
        <p:blipFill>
          <a:blip r:embed="rId5" cstate="print"/>
          <a:srcRect/>
          <a:stretch>
            <a:fillRect/>
          </a:stretch>
        </p:blipFill>
        <p:spPr bwMode="auto">
          <a:xfrm>
            <a:off x="3511155" y="1997418"/>
            <a:ext cx="3311298" cy="2740322"/>
          </a:xfrm>
          <a:prstGeom prst="hexagon">
            <a:avLst/>
          </a:prstGeom>
          <a:noFill/>
          <a:ln w="9525">
            <a:noFill/>
            <a:miter lim="800000"/>
            <a:headEnd/>
            <a:tailEnd/>
          </a:ln>
        </p:spPr>
      </p:pic>
      <p:sp>
        <p:nvSpPr>
          <p:cNvPr id="7" name="AutoShape 5"/>
          <p:cNvSpPr/>
          <p:nvPr>
            <p:custDataLst>
              <p:tags r:id="rId6"/>
            </p:custDataLst>
          </p:nvPr>
        </p:nvSpPr>
        <p:spPr>
          <a:xfrm>
            <a:off x="2692749" y="1993293"/>
            <a:ext cx="288925" cy="1584325"/>
          </a:xfrm>
          <a:prstGeom prst="downArrow">
            <a:avLst>
              <a:gd name="adj1" fmla="val 50000"/>
              <a:gd name="adj2" fmla="val 263386"/>
            </a:avLst>
          </a:prstGeom>
          <a:solidFill>
            <a:schemeClr val="accent1"/>
          </a:solidFill>
          <a:ln w="9525" cap="flat" cmpd="sng">
            <a:solidFill>
              <a:schemeClr val="dk1"/>
            </a:solidFill>
            <a:prstDash val="solid"/>
            <a:miter/>
            <a:headEnd type="none" w="med" len="med"/>
            <a:tailEnd type="none" w="med" len="med"/>
          </a:ln>
        </p:spPr>
        <p:txBody>
          <a:bodyPr vert="eaVert" anchor="ctr"/>
          <a:lstStyle/>
          <a:p>
            <a:endParaRPr lang="zh-CN" altLang="en-US" dirty="0">
              <a:solidFill>
                <a:srgbClr val="00B050"/>
              </a:solidFill>
              <a:latin typeface="微软雅黑" panose="020B0503020204020204" pitchFamily="34" charset="-122"/>
              <a:ea typeface="微软雅黑" panose="020B0503020204020204" pitchFamily="34" charset="-122"/>
            </a:endParaRPr>
          </a:p>
        </p:txBody>
      </p:sp>
      <p:pic>
        <p:nvPicPr>
          <p:cNvPr id="54277" name="Picture 9"/>
          <p:cNvPicPr>
            <a:picLocks noChangeAspect="1"/>
          </p:cNvPicPr>
          <p:nvPr>
            <p:custDataLst>
              <p:tags r:id="rId7"/>
            </p:custDataLst>
          </p:nvPr>
        </p:nvPicPr>
        <p:blipFill>
          <a:blip r:embed="rId8" cstate="print"/>
          <a:stretch>
            <a:fillRect/>
          </a:stretch>
        </p:blipFill>
        <p:spPr>
          <a:xfrm>
            <a:off x="6773369" y="1360916"/>
            <a:ext cx="3024188" cy="2736850"/>
          </a:xfrm>
          <a:prstGeom prst="rect">
            <a:avLst/>
          </a:prstGeom>
          <a:noFill/>
          <a:ln w="9525">
            <a:noFill/>
          </a:ln>
        </p:spPr>
      </p:pic>
      <p:sp>
        <p:nvSpPr>
          <p:cNvPr id="54278" name="Text Box 8"/>
          <p:cNvSpPr txBox="1"/>
          <p:nvPr>
            <p:custDataLst>
              <p:tags r:id="rId9"/>
            </p:custDataLst>
          </p:nvPr>
        </p:nvSpPr>
        <p:spPr>
          <a:xfrm>
            <a:off x="6959600" y="4643314"/>
            <a:ext cx="2736850" cy="1014730"/>
          </a:xfrm>
          <a:prstGeom prst="rect">
            <a:avLst/>
          </a:prstGeom>
          <a:solidFill>
            <a:schemeClr val="lt1"/>
          </a:solidFill>
          <a:ln w="25400" cap="flat" cmpd="sng">
            <a:solidFill>
              <a:schemeClr val="accent1"/>
            </a:solidFill>
            <a:prstDash val="solid"/>
            <a:miter/>
            <a:headEnd type="none" w="med" len="med"/>
            <a:tailEnd type="none" w="med" len="med"/>
          </a:ln>
        </p:spPr>
        <p:txBody>
          <a:bodyPr anchor="t">
            <a:spAutoFit/>
          </a:bodyPr>
          <a:lstStyle/>
          <a:p>
            <a:pPr>
              <a:spcBef>
                <a:spcPct val="50000"/>
              </a:spcBef>
            </a:pPr>
            <a:r>
              <a:rPr lang="zh-CN" altLang="en-US" dirty="0">
                <a:solidFill>
                  <a:schemeClr val="dk1"/>
                </a:solidFill>
                <a:latin typeface="微软雅黑" panose="020B0503020204020204" pitchFamily="34" charset="-122"/>
                <a:ea typeface="微软雅黑" panose="020B0503020204020204" pitchFamily="34" charset="-122"/>
              </a:rPr>
              <a:t>图示：雄鼠因学生操作不当造成二雄打架斗殴所致</a:t>
            </a:r>
            <a:endParaRPr lang="zh-CN" altLang="en-US" dirty="0">
              <a:solidFill>
                <a:schemeClr val="dk1"/>
              </a:solidFill>
              <a:latin typeface="微软雅黑" panose="020B0503020204020204" pitchFamily="34" charset="-122"/>
              <a:ea typeface="微软雅黑" panose="020B0503020204020204" pitchFamily="34" charset="-122"/>
            </a:endParaRPr>
          </a:p>
          <a:p>
            <a:pPr>
              <a:spcBef>
                <a:spcPct val="50000"/>
              </a:spcBef>
            </a:pPr>
            <a:endParaRPr lang="zh-CN" altLang="en-US" sz="1600" dirty="0">
              <a:solidFill>
                <a:schemeClr val="dk1"/>
              </a:solidFill>
              <a:latin typeface="微软雅黑" panose="020B0503020204020204" pitchFamily="34" charset="-122"/>
              <a:ea typeface="微软雅黑" panose="020B0503020204020204" pitchFamily="34" charset="-122"/>
            </a:endParaRPr>
          </a:p>
        </p:txBody>
      </p:sp>
      <p:sp>
        <p:nvSpPr>
          <p:cNvPr id="48136" name="AutoShape 5"/>
          <p:cNvSpPr/>
          <p:nvPr>
            <p:custDataLst>
              <p:tags r:id="rId10"/>
            </p:custDataLst>
          </p:nvPr>
        </p:nvSpPr>
        <p:spPr>
          <a:xfrm flipV="1">
            <a:off x="8328025" y="3500440"/>
            <a:ext cx="215900" cy="1152525"/>
          </a:xfrm>
          <a:prstGeom prst="downArrow">
            <a:avLst>
              <a:gd name="adj1" fmla="val 50000"/>
              <a:gd name="adj2" fmla="val 256408"/>
            </a:avLst>
          </a:prstGeom>
          <a:solidFill>
            <a:schemeClr val="accent1"/>
          </a:solidFill>
          <a:ln w="9525" cap="flat" cmpd="sng">
            <a:solidFill>
              <a:schemeClr val="dk1"/>
            </a:solidFill>
            <a:prstDash val="solid"/>
            <a:miter/>
            <a:headEnd type="none" w="med" len="med"/>
            <a:tailEnd type="none" w="med" len="med"/>
          </a:ln>
        </p:spPr>
        <p:txBody>
          <a:bodyPr rot="10800000" vert="eaVert" anchor="ctr"/>
          <a:lstStyle/>
          <a:p>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54280" name="Text Box 8"/>
          <p:cNvSpPr txBox="1"/>
          <p:nvPr/>
        </p:nvSpPr>
        <p:spPr>
          <a:xfrm flipV="1">
            <a:off x="1467993" y="1089148"/>
            <a:ext cx="2449513" cy="1309370"/>
          </a:xfrm>
          <a:prstGeom prst="rect">
            <a:avLst/>
          </a:prstGeom>
          <a:solidFill>
            <a:schemeClr val="bg1"/>
          </a:solidFill>
          <a:ln w="25400" cap="flat" cmpd="sng">
            <a:solidFill>
              <a:schemeClr val="accent1"/>
            </a:solidFill>
            <a:prstDash val="solid"/>
            <a:miter/>
            <a:headEnd type="none" w="med" len="med"/>
            <a:tailEnd type="none" w="med" len="med"/>
          </a:ln>
        </p:spPr>
        <p:txBody>
          <a:bodyPr rot="10800000" anchor="t">
            <a:spAutoFit/>
          </a:bodyPr>
          <a:lstStyle/>
          <a:p>
            <a:pPr>
              <a:lnSpc>
                <a:spcPct val="110000"/>
              </a:lnSpc>
              <a:spcBef>
                <a:spcPct val="60000"/>
              </a:spcBef>
            </a:pPr>
            <a:r>
              <a:rPr lang="zh-CN" altLang="en-US"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图示：雄鼠因放入顺序不当被雌     鼠追咬致伤 </a:t>
            </a:r>
            <a:br>
              <a:rPr lang="zh-CN" altLang="en-US"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br>
            <a:endParaRPr lang="zh-CN" altLang="en-US"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additive="base">
                                        <p:cTn id="7" dur="500" fill="hold"/>
                                        <p:tgtEl>
                                          <p:spTgt spid="55301"/>
                                        </p:tgtEl>
                                        <p:attrNameLst>
                                          <p:attrName>ppt_x</p:attrName>
                                        </p:attrNameLst>
                                      </p:cBhvr>
                                      <p:tavLst>
                                        <p:tav tm="0">
                                          <p:val>
                                            <p:strVal val="#ppt_x"/>
                                          </p:val>
                                        </p:tav>
                                        <p:tav tm="100000">
                                          <p:val>
                                            <p:strVal val="#ppt_x"/>
                                          </p:val>
                                        </p:tav>
                                      </p:tavLst>
                                    </p:anim>
                                    <p:anim calcmode="lin" valueType="num">
                                      <p:cBhvr additive="base">
                                        <p:cTn id="8" dur="500" fill="hold"/>
                                        <p:tgtEl>
                                          <p:spTgt spid="5530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300"/>
                                        </p:tgtEl>
                                        <p:attrNameLst>
                                          <p:attrName>style.visibility</p:attrName>
                                        </p:attrNameLst>
                                      </p:cBhvr>
                                      <p:to>
                                        <p:strVal val="visible"/>
                                      </p:to>
                                    </p:set>
                                    <p:anim calcmode="lin" valueType="num">
                                      <p:cBhvr additive="base">
                                        <p:cTn id="11" dur="500" fill="hold"/>
                                        <p:tgtEl>
                                          <p:spTgt spid="55300"/>
                                        </p:tgtEl>
                                        <p:attrNameLst>
                                          <p:attrName>ppt_x</p:attrName>
                                        </p:attrNameLst>
                                      </p:cBhvr>
                                      <p:tavLst>
                                        <p:tav tm="0">
                                          <p:val>
                                            <p:strVal val="#ppt_x"/>
                                          </p:val>
                                        </p:tav>
                                        <p:tav tm="100000">
                                          <p:val>
                                            <p:strVal val="#ppt_x"/>
                                          </p:val>
                                        </p:tav>
                                      </p:tavLst>
                                    </p:anim>
                                    <p:anim calcmode="lin" valueType="num">
                                      <p:cBhvr additive="base">
                                        <p:cTn id="12" dur="500" fill="hold"/>
                                        <p:tgtEl>
                                          <p:spTgt spid="553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8136"/>
                                        </p:tgtEl>
                                        <p:attrNameLst>
                                          <p:attrName>style.visibility</p:attrName>
                                        </p:attrNameLst>
                                      </p:cBhvr>
                                      <p:to>
                                        <p:strVal val="visible"/>
                                      </p:to>
                                    </p:set>
                                    <p:anim calcmode="lin" valueType="num">
                                      <p:cBhvr additive="base">
                                        <p:cTn id="23" dur="500" fill="hold"/>
                                        <p:tgtEl>
                                          <p:spTgt spid="48136"/>
                                        </p:tgtEl>
                                        <p:attrNameLst>
                                          <p:attrName>ppt_x</p:attrName>
                                        </p:attrNameLst>
                                      </p:cBhvr>
                                      <p:tavLst>
                                        <p:tav tm="0">
                                          <p:val>
                                            <p:strVal val="#ppt_x"/>
                                          </p:val>
                                        </p:tav>
                                        <p:tav tm="100000">
                                          <p:val>
                                            <p:strVal val="#ppt_x"/>
                                          </p:val>
                                        </p:tav>
                                      </p:tavLst>
                                    </p:anim>
                                    <p:anim calcmode="lin" valueType="num">
                                      <p:cBhvr additive="base">
                                        <p:cTn id="24" dur="500" fill="hold"/>
                                        <p:tgtEl>
                                          <p:spTgt spid="48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813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72967" y="137392"/>
            <a:ext cx="2682787" cy="537381"/>
          </a:xfrm>
        </p:spPr>
        <p:txBody>
          <a:bodyPr>
            <a:normAutofit fontScale="90000"/>
          </a:bodyPr>
          <a:lstStyle/>
          <a:p>
            <a:r>
              <a:rPr lang="zh-CN" altLang="en-US" dirty="0"/>
              <a:t>繁育方式</a:t>
            </a:r>
            <a:endParaRPr lang="zh-CN" altLang="en-US" dirty="0"/>
          </a:p>
        </p:txBody>
      </p:sp>
      <p:sp>
        <p:nvSpPr>
          <p:cNvPr id="3" name="文本占位符 2"/>
          <p:cNvSpPr>
            <a:spLocks noGrp="1"/>
          </p:cNvSpPr>
          <p:nvPr>
            <p:ph type="body" idx="1"/>
          </p:nvPr>
        </p:nvSpPr>
        <p:spPr>
          <a:xfrm>
            <a:off x="2195194" y="953971"/>
            <a:ext cx="5189855" cy="2806700"/>
          </a:xfrm>
        </p:spPr>
        <p:txBody>
          <a:bodyPr>
            <a:noAutofit/>
          </a:bodyPr>
          <a:lstStyle/>
          <a:p>
            <a:pPr marL="342900" indent="-342900">
              <a:buClr>
                <a:srgbClr val="00B050"/>
              </a:buClr>
              <a:buSzPct val="85000"/>
              <a:buFont typeface="Wingdings" panose="05000000000000000000" charset="0"/>
              <a:buChar char="u"/>
            </a:pPr>
            <a:r>
              <a:rPr lang="zh-CN" altLang="en-US" sz="2400" dirty="0"/>
              <a:t>一夫一妻：</a:t>
            </a:r>
            <a:r>
              <a:rPr lang="en-US" altLang="zh-CN" sz="2400" dirty="0"/>
              <a:t>1</a:t>
            </a:r>
            <a:r>
              <a:rPr sz="2400" dirty="0"/>
              <a:t>雄</a:t>
            </a:r>
            <a:r>
              <a:rPr lang="en-US" altLang="zh-CN" sz="2400" dirty="0"/>
              <a:t>1</a:t>
            </a:r>
            <a:r>
              <a:rPr sz="2400" dirty="0"/>
              <a:t>雌交配</a:t>
            </a:r>
            <a:endParaRPr sz="2400" dirty="0"/>
          </a:p>
          <a:p>
            <a:pPr marL="342900" indent="-342900">
              <a:buClr>
                <a:srgbClr val="00B050"/>
              </a:buClr>
              <a:buSzPct val="85000"/>
              <a:buFont typeface="Wingdings" panose="05000000000000000000" charset="0"/>
              <a:buChar char="u"/>
            </a:pPr>
            <a:r>
              <a:rPr sz="2400" dirty="0"/>
              <a:t>一夫二妻：</a:t>
            </a:r>
            <a:r>
              <a:rPr lang="en-US" altLang="zh-CN" sz="2400" dirty="0">
                <a:solidFill>
                  <a:srgbClr val="FF0000"/>
                </a:solidFill>
              </a:rPr>
              <a:t>1</a:t>
            </a:r>
            <a:r>
              <a:rPr sz="2400" dirty="0">
                <a:solidFill>
                  <a:srgbClr val="FF0000"/>
                </a:solidFill>
                <a:sym typeface="+mn-ea"/>
              </a:rPr>
              <a:t>雄</a:t>
            </a:r>
            <a:r>
              <a:rPr lang="en-US" altLang="zh-CN" sz="2400" dirty="0">
                <a:solidFill>
                  <a:srgbClr val="FF0000"/>
                </a:solidFill>
                <a:sym typeface="+mn-ea"/>
              </a:rPr>
              <a:t>2</a:t>
            </a:r>
            <a:r>
              <a:rPr sz="2400" dirty="0">
                <a:solidFill>
                  <a:srgbClr val="FF0000"/>
                </a:solidFill>
                <a:sym typeface="+mn-ea"/>
              </a:rPr>
              <a:t>雌交配</a:t>
            </a:r>
            <a:endParaRPr sz="2400" dirty="0">
              <a:sym typeface="+mn-ea"/>
            </a:endParaRPr>
          </a:p>
          <a:p>
            <a:pPr marL="342900" indent="-342900">
              <a:buClr>
                <a:srgbClr val="00B050"/>
              </a:buClr>
              <a:buSzPct val="85000"/>
              <a:buFont typeface="Wingdings" panose="05000000000000000000" charset="0"/>
              <a:buChar char="u"/>
            </a:pPr>
            <a:r>
              <a:rPr sz="2400" dirty="0">
                <a:sym typeface="+mn-ea"/>
              </a:rPr>
              <a:t>禁止</a:t>
            </a:r>
            <a:r>
              <a:rPr lang="en-US" altLang="zh-CN" sz="2400" dirty="0">
                <a:sym typeface="+mn-ea"/>
              </a:rPr>
              <a:t>1</a:t>
            </a:r>
            <a:r>
              <a:rPr sz="2400" dirty="0">
                <a:sym typeface="+mn-ea"/>
              </a:rPr>
              <a:t>雌多雄或多雄多雌</a:t>
            </a:r>
            <a:r>
              <a:rPr lang="en-US" altLang="zh-CN" sz="2400" dirty="0">
                <a:sym typeface="+mn-ea"/>
              </a:rPr>
              <a:t> </a:t>
            </a:r>
            <a:endParaRPr sz="2400" dirty="0">
              <a:sym typeface="+mn-ea"/>
            </a:endParaRPr>
          </a:p>
          <a:p>
            <a:endParaRPr sz="2400" dirty="0">
              <a:sym typeface="+mn-ea"/>
            </a:endParaRPr>
          </a:p>
        </p:txBody>
      </p:sp>
      <p:pic>
        <p:nvPicPr>
          <p:cNvPr id="54277" name="Picture 9"/>
          <p:cNvPicPr>
            <a:picLocks noChangeAspect="1"/>
          </p:cNvPicPr>
          <p:nvPr>
            <p:custDataLst>
              <p:tags r:id="rId1"/>
            </p:custDataLst>
          </p:nvPr>
        </p:nvPicPr>
        <p:blipFill>
          <a:blip r:embed="rId2" cstate="print"/>
          <a:stretch>
            <a:fillRect/>
          </a:stretch>
        </p:blipFill>
        <p:spPr>
          <a:xfrm>
            <a:off x="3405237" y="3688598"/>
            <a:ext cx="2173605" cy="1966595"/>
          </a:xfrm>
          <a:prstGeom prst="rect">
            <a:avLst/>
          </a:prstGeom>
          <a:noFill/>
          <a:ln w="9525">
            <a:noFill/>
          </a:ln>
        </p:spPr>
      </p:pic>
      <p:sp>
        <p:nvSpPr>
          <p:cNvPr id="54278" name="Text Box 8"/>
          <p:cNvSpPr txBox="1"/>
          <p:nvPr>
            <p:custDataLst>
              <p:tags r:id="rId3"/>
            </p:custDataLst>
          </p:nvPr>
        </p:nvSpPr>
        <p:spPr>
          <a:xfrm>
            <a:off x="1720213" y="5835540"/>
            <a:ext cx="6139815" cy="737235"/>
          </a:xfrm>
          <a:prstGeom prst="rect">
            <a:avLst/>
          </a:prstGeom>
          <a:noFill/>
          <a:ln w="25400" cap="flat" cmpd="sng">
            <a:noFill/>
            <a:prstDash val="solid"/>
            <a:miter/>
            <a:headEnd type="none" w="med" len="med"/>
            <a:tailEnd type="none" w="med" len="med"/>
          </a:ln>
          <a:extLst>
            <a:ext uri="{909E8E84-426E-40DD-AFC4-6F175D3DCCD1}">
              <a14:hiddenFill xmlns:a14="http://schemas.microsoft.com/office/drawing/2010/main">
                <a:solidFill>
                  <a:schemeClr val="lt1"/>
                </a:solidFill>
              </a14:hiddenFill>
            </a:ext>
          </a:extLst>
        </p:spPr>
        <p:txBody>
          <a:bodyPr wrap="square" anchor="t">
            <a:spAutoFit/>
          </a:bodyPr>
          <a:lstStyle/>
          <a:p>
            <a:pPr>
              <a:spcBef>
                <a:spcPct val="50000"/>
              </a:spcBef>
            </a:pPr>
            <a:r>
              <a:rPr lang="zh-CN" altLang="en-US" dirty="0">
                <a:solidFill>
                  <a:schemeClr val="dk1"/>
                </a:solidFill>
                <a:latin typeface="微软雅黑" panose="020B0503020204020204" pitchFamily="34" charset="-122"/>
                <a:ea typeface="微软雅黑" panose="020B0503020204020204" pitchFamily="34" charset="-122"/>
              </a:rPr>
              <a:t>图示：雄鼠因学生操作不当造成二雄打架斗殴所致</a:t>
            </a:r>
            <a:endParaRPr lang="zh-CN" altLang="en-US" dirty="0">
              <a:solidFill>
                <a:schemeClr val="dk1"/>
              </a:solidFill>
              <a:latin typeface="微软雅黑" panose="020B0503020204020204" pitchFamily="34" charset="-122"/>
              <a:ea typeface="微软雅黑" panose="020B0503020204020204" pitchFamily="34" charset="-122"/>
            </a:endParaRPr>
          </a:p>
          <a:p>
            <a:pPr>
              <a:spcBef>
                <a:spcPct val="50000"/>
              </a:spcBef>
            </a:pPr>
            <a:endParaRPr lang="zh-CN" altLang="en-US" sz="1600" dirty="0">
              <a:solidFill>
                <a:schemeClr val="dk1"/>
              </a:solidFill>
              <a:latin typeface="微软雅黑" panose="020B0503020204020204" pitchFamily="34" charset="-122"/>
              <a:ea typeface="微软雅黑" panose="020B0503020204020204" pitchFamily="34" charset="-122"/>
            </a:endParaRPr>
          </a:p>
        </p:txBody>
      </p:sp>
      <p:graphicFrame>
        <p:nvGraphicFramePr>
          <p:cNvPr id="5" name="对象 4"/>
          <p:cNvGraphicFramePr/>
          <p:nvPr>
            <p:custDataLst>
              <p:tags r:id="rId4"/>
            </p:custDataLst>
          </p:nvPr>
        </p:nvGraphicFramePr>
        <p:xfrm>
          <a:off x="6988810" y="2044700"/>
          <a:ext cx="3958590" cy="3091815"/>
        </p:xfrm>
        <a:graphic>
          <a:graphicData uri="http://schemas.openxmlformats.org/presentationml/2006/ole">
            <mc:AlternateContent xmlns:mc="http://schemas.openxmlformats.org/markup-compatibility/2006">
              <mc:Choice xmlns:v="urn:schemas-microsoft-com:vml" Requires="v">
                <p:oleObj spid="_x0000_s6" name="" r:id="rId5" imgW="3429000" imgH="2076450" progId="Paint.Picture">
                  <p:embed/>
                </p:oleObj>
              </mc:Choice>
              <mc:Fallback>
                <p:oleObj name="" r:id="rId5" imgW="3429000" imgH="2076450" progId="Paint.Picture">
                  <p:embed/>
                  <p:pic>
                    <p:nvPicPr>
                      <p:cNvPr id="0" name="图片 5"/>
                      <p:cNvPicPr/>
                      <p:nvPr/>
                    </p:nvPicPr>
                    <p:blipFill>
                      <a:blip r:embed="rId6"/>
                      <a:stretch>
                        <a:fillRect/>
                      </a:stretch>
                    </p:blipFill>
                    <p:spPr>
                      <a:xfrm>
                        <a:off x="6988810" y="2044700"/>
                        <a:ext cx="3958590" cy="3091815"/>
                      </a:xfrm>
                      <a:prstGeom prst="rect">
                        <a:avLst/>
                      </a:prstGeom>
                    </p:spPr>
                  </p:pic>
                </p:oleObj>
              </mc:Fallback>
            </mc:AlternateContent>
          </a:graphicData>
        </a:graphic>
      </p:graphicFrame>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6" name="图片 4" descr="http://p2.so.qhmsg.com/bdr/_240_/t017cd613563b58e0f7.jpg"/>
          <p:cNvPicPr>
            <a:picLocks noGrp="1" noChangeAspect="1"/>
          </p:cNvPicPr>
          <p:nvPr>
            <p:ph idx="1"/>
          </p:nvPr>
        </p:nvPicPr>
        <p:blipFill>
          <a:blip r:embed="rId1" cstate="print"/>
          <a:stretch>
            <a:fillRect/>
          </a:stretch>
        </p:blipFill>
        <p:spPr>
          <a:xfrm>
            <a:off x="8322310" y="3122295"/>
            <a:ext cx="3382010" cy="2536825"/>
          </a:xfrm>
          <a:prstGeom prst="rect">
            <a:avLst/>
          </a:prstGeom>
          <a:noFill/>
          <a:ln w="9525">
            <a:noFill/>
          </a:ln>
        </p:spPr>
      </p:pic>
      <p:sp>
        <p:nvSpPr>
          <p:cNvPr id="2" name="标题 1"/>
          <p:cNvSpPr>
            <a:spLocks noGrp="1"/>
          </p:cNvSpPr>
          <p:nvPr>
            <p:ph type="title"/>
          </p:nvPr>
        </p:nvSpPr>
        <p:spPr>
          <a:xfrm>
            <a:off x="542995" y="1036390"/>
            <a:ext cx="8533893" cy="705600"/>
          </a:xfrm>
        </p:spPr>
        <p:txBody>
          <a:bodyPr>
            <a:noAutofit/>
          </a:bodyPr>
          <a:lstStyle/>
          <a:p>
            <a:r>
              <a:rPr lang="zh-CN" altLang="en-US" sz="2400" b="0" dirty="0"/>
              <a:t>交配后</a:t>
            </a:r>
            <a:r>
              <a:rPr lang="en-US" altLang="zh-CN" sz="2400" b="0" dirty="0"/>
              <a:t>10-12</a:t>
            </a:r>
            <a:r>
              <a:rPr lang="zh-CN" altLang="en-US" sz="2400" b="0" dirty="0"/>
              <a:t>小时，在阴道口可见一个白色，绿豆大小的阴道栓，防止精子倒流，以提高受孕率，可以作为交配的标志</a:t>
            </a:r>
            <a:endParaRPr lang="zh-CN" altLang="en-US" sz="2400" b="0" dirty="0"/>
          </a:p>
        </p:txBody>
      </p:sp>
      <p:sp>
        <p:nvSpPr>
          <p:cNvPr id="8" name="内容占位符 2"/>
          <p:cNvSpPr>
            <a:spLocks noGrp="1"/>
          </p:cNvSpPr>
          <p:nvPr/>
        </p:nvSpPr>
        <p:spPr>
          <a:xfrm>
            <a:off x="967423" y="3611880"/>
            <a:ext cx="2867660" cy="217233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latin typeface="微软雅黑" panose="020B0503020204020204" pitchFamily="34" charset="-122"/>
                <a:cs typeface="微软雅黑" panose="020B0503020204020204" pitchFamily="34" charset="-122"/>
              </a:rPr>
              <a:t>确定孕鼠孕龄</a:t>
            </a:r>
            <a:endParaRPr lang="zh-CN" altLang="en-US">
              <a:latin typeface="微软雅黑" panose="020B0503020204020204" pitchFamily="34" charset="-122"/>
              <a:cs typeface="微软雅黑" panose="020B0503020204020204" pitchFamily="34" charset="-122"/>
            </a:endParaRPr>
          </a:p>
          <a:p>
            <a:r>
              <a:rPr lang="zh-CN" altLang="en-US">
                <a:latin typeface="微软雅黑" panose="020B0503020204020204" pitchFamily="34" charset="-122"/>
                <a:cs typeface="微软雅黑" panose="020B0503020204020204" pitchFamily="34" charset="-122"/>
              </a:rPr>
              <a:t>配繁后早晚各一次检查是否有阴道栓</a:t>
            </a:r>
            <a:endParaRPr lang="zh-CN" altLang="en-US">
              <a:latin typeface="微软雅黑" panose="020B0503020204020204" pitchFamily="34" charset="-122"/>
              <a:cs typeface="微软雅黑" panose="020B0503020204020204" pitchFamily="34" charset="-122"/>
            </a:endParaRPr>
          </a:p>
          <a:p>
            <a:r>
              <a:rPr lang="zh-CN" altLang="en-US">
                <a:latin typeface="微软雅黑" panose="020B0503020204020204" pitchFamily="34" charset="-122"/>
                <a:cs typeface="微软雅黑" panose="020B0503020204020204" pitchFamily="34" charset="-122"/>
              </a:rPr>
              <a:t>见栓当天为受孕</a:t>
            </a:r>
            <a:r>
              <a:rPr lang="en-US" altLang="zh-CN">
                <a:latin typeface="微软雅黑" panose="020B0503020204020204" pitchFamily="34" charset="-122"/>
                <a:cs typeface="微软雅黑" panose="020B0503020204020204" pitchFamily="34" charset="-122"/>
              </a:rPr>
              <a:t>0.5</a:t>
            </a:r>
            <a:r>
              <a:rPr lang="zh-CN" altLang="en-US">
                <a:latin typeface="微软雅黑" panose="020B0503020204020204" pitchFamily="34" charset="-122"/>
                <a:cs typeface="微软雅黑" panose="020B0503020204020204" pitchFamily="34" charset="-122"/>
              </a:rPr>
              <a:t>天</a:t>
            </a:r>
            <a:r>
              <a:rPr lang="en-US" altLang="zh-CN"/>
              <a:t> </a:t>
            </a:r>
            <a:endParaRPr lang="en-US" altLang="zh-CN"/>
          </a:p>
        </p:txBody>
      </p:sp>
      <p:sp>
        <p:nvSpPr>
          <p:cNvPr id="6" name="内容占位符 2"/>
          <p:cNvSpPr>
            <a:spLocks noGrp="1"/>
          </p:cNvSpPr>
          <p:nvPr/>
        </p:nvSpPr>
        <p:spPr>
          <a:xfrm>
            <a:off x="3884295" y="3738467"/>
            <a:ext cx="1971040" cy="217233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下午结扎雄鼠与雌鼠合笼</a:t>
            </a:r>
            <a:endParaRPr lang="zh-CN" altLang="en-US" dirty="0"/>
          </a:p>
          <a:p>
            <a:r>
              <a:rPr lang="zh-CN" altLang="en-US" dirty="0"/>
              <a:t>第二天早上栓查是否有阴道栓</a:t>
            </a:r>
            <a:endParaRPr lang="en-US" altLang="zh-CN" dirty="0"/>
          </a:p>
        </p:txBody>
      </p:sp>
      <p:sp>
        <p:nvSpPr>
          <p:cNvPr id="7" name="内容占位符 2"/>
          <p:cNvSpPr>
            <a:spLocks noGrp="1"/>
          </p:cNvSpPr>
          <p:nvPr/>
        </p:nvSpPr>
        <p:spPr>
          <a:xfrm>
            <a:off x="6256020" y="4004310"/>
            <a:ext cx="1971040" cy="938530"/>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可通过检栓提供快速配繁</a:t>
            </a:r>
            <a:endParaRPr lang="en-US" altLang="zh-CN"/>
          </a:p>
        </p:txBody>
      </p:sp>
      <p:sp>
        <p:nvSpPr>
          <p:cNvPr id="9" name="内容占位符 2"/>
          <p:cNvSpPr>
            <a:spLocks noGrp="1"/>
          </p:cNvSpPr>
          <p:nvPr/>
        </p:nvSpPr>
        <p:spPr>
          <a:xfrm>
            <a:off x="8872855" y="2606675"/>
            <a:ext cx="1971040" cy="938530"/>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chemeClr val="tx1"/>
                </a:solidFill>
              </a:rPr>
              <a:t>阴道栓</a:t>
            </a:r>
            <a:endParaRPr lang="zh-CN" altLang="en-US">
              <a:solidFill>
                <a:schemeClr val="tx1"/>
              </a:solidFill>
            </a:endParaRPr>
          </a:p>
        </p:txBody>
      </p:sp>
      <p:sp>
        <p:nvSpPr>
          <p:cNvPr id="10" name="圆角矩形 9"/>
          <p:cNvSpPr/>
          <p:nvPr/>
        </p:nvSpPr>
        <p:spPr>
          <a:xfrm>
            <a:off x="1141757" y="2451461"/>
            <a:ext cx="2030095" cy="100520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dirty="0">
                <a:solidFill>
                  <a:srgbClr val="0070C0"/>
                </a:solidFill>
              </a:rPr>
              <a:t>提供孕鼠</a:t>
            </a:r>
            <a:endParaRPr lang="zh-CN" altLang="en-US" dirty="0">
              <a:solidFill>
                <a:srgbClr val="0070C0"/>
              </a:solidFill>
            </a:endParaRPr>
          </a:p>
        </p:txBody>
      </p:sp>
      <p:sp>
        <p:nvSpPr>
          <p:cNvPr id="11" name="圆角矩形 10"/>
          <p:cNvSpPr/>
          <p:nvPr/>
        </p:nvSpPr>
        <p:spPr>
          <a:xfrm>
            <a:off x="3696943" y="2403157"/>
            <a:ext cx="2030095" cy="10052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制作假孕鼠</a:t>
            </a:r>
            <a:endParaRPr lang="zh-CN" altLang="en-US" dirty="0"/>
          </a:p>
        </p:txBody>
      </p:sp>
      <p:sp>
        <p:nvSpPr>
          <p:cNvPr id="12" name="圆角矩形 11"/>
          <p:cNvSpPr/>
          <p:nvPr/>
        </p:nvSpPr>
        <p:spPr>
          <a:xfrm>
            <a:off x="6163918" y="2370547"/>
            <a:ext cx="2030095" cy="100520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dirty="0"/>
              <a:t>检</a:t>
            </a:r>
            <a:r>
              <a:rPr lang="zh-CN" altLang="en-US" dirty="0">
                <a:solidFill>
                  <a:srgbClr val="FF0000"/>
                </a:solidFill>
              </a:rPr>
              <a:t>栓配</a:t>
            </a:r>
            <a:endParaRPr lang="zh-CN" altLang="en-US" dirty="0">
              <a:solidFill>
                <a:srgbClr val="FF0000"/>
              </a:solidFill>
            </a:endParaRPr>
          </a:p>
        </p:txBody>
      </p:sp>
      <p:sp>
        <p:nvSpPr>
          <p:cNvPr id="13" name="椭圆 12"/>
          <p:cNvSpPr/>
          <p:nvPr/>
        </p:nvSpPr>
        <p:spPr>
          <a:xfrm>
            <a:off x="921385" y="2248535"/>
            <a:ext cx="775970" cy="6572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a:solidFill>
                  <a:srgbClr val="FF0000"/>
                </a:solidFill>
              </a:rPr>
              <a:t>1</a:t>
            </a:r>
            <a:endParaRPr lang="en-US" altLang="zh-CN">
              <a:solidFill>
                <a:srgbClr val="FF0000"/>
              </a:solidFill>
            </a:endParaRPr>
          </a:p>
        </p:txBody>
      </p:sp>
      <p:sp>
        <p:nvSpPr>
          <p:cNvPr id="14" name="椭圆 13"/>
          <p:cNvSpPr/>
          <p:nvPr/>
        </p:nvSpPr>
        <p:spPr>
          <a:xfrm>
            <a:off x="3334412" y="2215924"/>
            <a:ext cx="775970" cy="6572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a:t>2</a:t>
            </a:r>
            <a:endParaRPr lang="en-US" altLang="zh-CN"/>
          </a:p>
        </p:txBody>
      </p:sp>
      <p:sp>
        <p:nvSpPr>
          <p:cNvPr id="19" name="椭圆 18"/>
          <p:cNvSpPr/>
          <p:nvPr/>
        </p:nvSpPr>
        <p:spPr>
          <a:xfrm>
            <a:off x="5864144" y="2196464"/>
            <a:ext cx="775970" cy="6572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a:solidFill>
                  <a:srgbClr val="FF0000"/>
                </a:solidFill>
              </a:rPr>
              <a:t>3</a:t>
            </a:r>
            <a:endParaRPr lang="en-US" altLang="zh-CN">
              <a:solidFill>
                <a:srgbClr val="FF0000"/>
              </a:solidFill>
            </a:endParaRPr>
          </a:p>
        </p:txBody>
      </p:sp>
      <p:sp>
        <p:nvSpPr>
          <p:cNvPr id="3" name="矩形 2"/>
          <p:cNvSpPr/>
          <p:nvPr/>
        </p:nvSpPr>
        <p:spPr>
          <a:xfrm>
            <a:off x="425018" y="242372"/>
            <a:ext cx="1236236" cy="584775"/>
          </a:xfrm>
          <a:prstGeom prst="rect">
            <a:avLst/>
          </a:prstGeom>
        </p:spPr>
        <p:txBody>
          <a:bodyPr wrap="none">
            <a:spAutoFit/>
          </a:bodyPr>
          <a:lstStyle/>
          <a:p>
            <a:r>
              <a:rPr lang="zh-CN" altLang="en-US" sz="3200" b="1" dirty="0">
                <a:solidFill>
                  <a:srgbClr val="FF0000"/>
                </a:solidFill>
                <a:latin typeface="+mj-lt"/>
              </a:rPr>
              <a:t>检栓</a:t>
            </a:r>
            <a:r>
              <a:rPr lang="zh-CN" altLang="en-US" dirty="0"/>
              <a:t>：</a:t>
            </a:r>
            <a:endParaRPr lang="zh-CN" altLang="en-US" dirty="0"/>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555">
                <a:solidFill>
                  <a:srgbClr val="0070C0"/>
                </a:solidFill>
              </a:rPr>
              <a:t>饲养的原则</a:t>
            </a:r>
            <a:endParaRPr lang="zh-CN" altLang="en-US" sz="3555">
              <a:solidFill>
                <a:srgbClr val="0070C0"/>
              </a:solidFill>
            </a:endParaRPr>
          </a:p>
        </p:txBody>
      </p:sp>
      <p:sp>
        <p:nvSpPr>
          <p:cNvPr id="7" name="内容占位符 2"/>
          <p:cNvSpPr>
            <a:spLocks noGrp="1"/>
          </p:cNvSpPr>
          <p:nvPr/>
        </p:nvSpPr>
        <p:spPr>
          <a:xfrm>
            <a:off x="1884680" y="1019810"/>
            <a:ext cx="8107680" cy="4561840"/>
          </a:xfrm>
          <a:prstGeom prst="rect">
            <a:avLst/>
          </a:prstGeom>
        </p:spPr>
        <p:txBody>
          <a:bodyPr vert="horz" lIns="90000" tIns="46800" rIns="90000" bIns="46800" rtlCol="0">
            <a:noAutofit/>
          </a:bodyPr>
          <a:lstStyle/>
          <a:p>
            <a:pPr>
              <a:lnSpc>
                <a:spcPct val="150000"/>
              </a:lnSpc>
            </a:pPr>
            <a:r>
              <a:rPr lang="zh-CN" altLang="en-US" sz="2400" b="1" dirty="0">
                <a:solidFill>
                  <a:srgbClr val="FF0000"/>
                </a:solidFill>
              </a:rPr>
              <a:t>优化</a:t>
            </a:r>
            <a:endParaRPr lang="zh-CN" altLang="en-US" sz="2400" b="1" dirty="0">
              <a:solidFill>
                <a:srgbClr val="FF0000"/>
              </a:solidFill>
            </a:endParaRPr>
          </a:p>
          <a:p>
            <a:pPr marL="285750" indent="-285750">
              <a:lnSpc>
                <a:spcPct val="150000"/>
              </a:lnSpc>
              <a:buFont typeface="Wingdings" panose="05000000000000000000" charset="0"/>
              <a:buChar char="l"/>
            </a:pPr>
            <a:r>
              <a:rPr lang="en-US" altLang="zh-CN" sz="2400" dirty="0"/>
              <a:t>1 </a:t>
            </a:r>
            <a:r>
              <a:rPr lang="zh-CN" altLang="en-US" sz="2400" dirty="0"/>
              <a:t>配繁前，雄鼠单放</a:t>
            </a:r>
            <a:r>
              <a:rPr lang="en-US" altLang="zh-CN" sz="2400" dirty="0"/>
              <a:t>1-2</a:t>
            </a:r>
            <a:r>
              <a:rPr lang="zh-CN" altLang="en-US" sz="2400" dirty="0"/>
              <a:t>周</a:t>
            </a:r>
            <a:endParaRPr lang="zh-CN" altLang="en-US" sz="2400" dirty="0"/>
          </a:p>
          <a:p>
            <a:pPr marL="285750" indent="-285750">
              <a:lnSpc>
                <a:spcPct val="150000"/>
              </a:lnSpc>
              <a:buFont typeface="Wingdings" panose="05000000000000000000" charset="0"/>
              <a:buChar char="l"/>
            </a:pPr>
            <a:r>
              <a:rPr lang="en-US" altLang="zh-CN" sz="2400" dirty="0"/>
              <a:t>2.</a:t>
            </a:r>
            <a:r>
              <a:rPr lang="zh-CN" altLang="en-US" sz="2400" dirty="0"/>
              <a:t>繁殖笼生仔前后，</a:t>
            </a:r>
            <a:r>
              <a:rPr lang="en-US" altLang="zh-CN" sz="2400" dirty="0"/>
              <a:t>3</a:t>
            </a:r>
            <a:r>
              <a:rPr lang="zh-CN" altLang="en-US" sz="2400" dirty="0"/>
              <a:t>天减少惊动，勿换笼，防止鼠受惊吃仔</a:t>
            </a:r>
            <a:endParaRPr lang="zh-CN" altLang="en-US" sz="2400" dirty="0"/>
          </a:p>
          <a:p>
            <a:pPr marL="285750" indent="-285750">
              <a:lnSpc>
                <a:spcPct val="150000"/>
              </a:lnSpc>
              <a:buFont typeface="Wingdings" panose="05000000000000000000" charset="0"/>
              <a:buChar char="l"/>
            </a:pPr>
            <a:r>
              <a:rPr lang="en-US" altLang="zh-CN" sz="2400" dirty="0"/>
              <a:t>3.</a:t>
            </a:r>
            <a:r>
              <a:rPr lang="zh-CN" altLang="en-US" sz="2400" dirty="0"/>
              <a:t>母鼠不筑巢，小鼠散落在笼中，</a:t>
            </a:r>
            <a:r>
              <a:rPr lang="en-US" altLang="zh-CN" sz="2400" dirty="0"/>
              <a:t>24</a:t>
            </a:r>
            <a:r>
              <a:rPr lang="zh-CN" altLang="en-US" sz="2400" dirty="0"/>
              <a:t>小时，小仔肚中没见奶块：代乳鼠</a:t>
            </a:r>
            <a:endParaRPr lang="zh-CN" altLang="en-US" sz="2400" dirty="0"/>
          </a:p>
          <a:p>
            <a:pPr marL="285750" indent="-285750">
              <a:lnSpc>
                <a:spcPct val="150000"/>
              </a:lnSpc>
              <a:buFont typeface="Wingdings" panose="05000000000000000000" charset="0"/>
              <a:buChar char="l"/>
            </a:pPr>
            <a:r>
              <a:rPr lang="en-US" altLang="zh-CN" sz="2400" dirty="0"/>
              <a:t>4.</a:t>
            </a:r>
            <a:r>
              <a:rPr lang="zh-CN" altLang="en-US" sz="2400" dirty="0"/>
              <a:t>母鼠带小崽能力差，减小小仔数量，尽快确定基因</a:t>
            </a:r>
            <a:endParaRPr lang="zh-CN" altLang="en-US" sz="2400" dirty="0"/>
          </a:p>
          <a:p>
            <a:pPr marL="285750" indent="-285750">
              <a:lnSpc>
                <a:spcPct val="150000"/>
              </a:lnSpc>
              <a:buFont typeface="Wingdings" panose="05000000000000000000" charset="0"/>
              <a:buChar char="l"/>
            </a:pPr>
            <a:r>
              <a:rPr lang="en-US" altLang="zh-CN" sz="2400" dirty="0"/>
              <a:t>5. </a:t>
            </a:r>
            <a:r>
              <a:rPr lang="zh-CN" altLang="en-US" sz="2400" dirty="0"/>
              <a:t>特殊表型</a:t>
            </a:r>
            <a:r>
              <a:rPr lang="en-US" altLang="zh-CN" sz="2400" dirty="0"/>
              <a:t> </a:t>
            </a:r>
            <a:r>
              <a:rPr lang="zh-CN" altLang="en-US" sz="2400" dirty="0"/>
              <a:t>小鼠，发病前淘汰繁殖笼</a:t>
            </a:r>
            <a:endParaRPr lang="zh-CN" altLang="en-US" sz="2400" dirty="0"/>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p:cNvSpPr>
          <p:nvPr>
            <p:ph type="title" idx="4294967295"/>
          </p:nvPr>
        </p:nvSpPr>
        <p:spPr>
          <a:xfrm>
            <a:off x="387292" y="137163"/>
            <a:ext cx="8229600" cy="679450"/>
          </a:xfrm>
        </p:spPr>
        <p:txBody>
          <a:bodyPr vert="horz" wrap="square"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sz="3200" b="1" dirty="0">
                <a:solidFill>
                  <a:srgbClr val="0070C0"/>
                </a:solidFill>
                <a:latin typeface="汉仪旗黑-85S" charset="0"/>
                <a:ea typeface="汉仪旗黑-85S" charset="0"/>
                <a:sym typeface="+mn-ea"/>
              </a:rPr>
              <a:t>工程基因鼠采取检栓交配</a:t>
            </a:r>
            <a:endParaRPr lang="zh-CN" altLang="en-US" sz="3200" b="1" dirty="0">
              <a:solidFill>
                <a:srgbClr val="0070C0"/>
              </a:solidFill>
              <a:latin typeface="汉仪旗黑-85S" charset="0"/>
              <a:ea typeface="汉仪旗黑-85S" charset="0"/>
              <a:sym typeface="+mn-ea"/>
            </a:endParaRPr>
          </a:p>
        </p:txBody>
      </p:sp>
      <p:sp>
        <p:nvSpPr>
          <p:cNvPr id="76802" name="Rectangle 3"/>
          <p:cNvSpPr>
            <a:spLocks noGrp="1"/>
          </p:cNvSpPr>
          <p:nvPr>
            <p:ph idx="4294967295"/>
            <p:custDataLst>
              <p:tags r:id="rId1"/>
            </p:custDataLst>
          </p:nvPr>
        </p:nvSpPr>
        <p:spPr>
          <a:xfrm>
            <a:off x="1981200" y="1196977"/>
            <a:ext cx="8229600" cy="4899025"/>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609600" lvl="0" indent="-609600" algn="l">
              <a:lnSpc>
                <a:spcPct val="110000"/>
              </a:lnSpc>
              <a:buFontTx/>
              <a:buAutoNum type="arabicPeriod"/>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rPr>
              <a:t>为了快速得到大量后代，节约技术项目繁育时间，并且在笼位充足或者项目紧急的情况下采用检栓交配法。</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marL="609600" lvl="0" indent="-609600" algn="l">
              <a:lnSpc>
                <a:spcPct val="110000"/>
              </a:lnSpc>
              <a:buFontTx/>
              <a:buAutoNum type="arabicPeriod"/>
            </a:pPr>
            <a:r>
              <a:rPr lang="zh-CN" altLang="en-US" sz="2400" dirty="0">
                <a:solidFill>
                  <a:srgbClr val="FF0000"/>
                </a:solidFill>
                <a:latin typeface="微软雅黑" panose="020B0503020204020204" pitchFamily="34" charset="-122"/>
                <a:ea typeface="微软雅黑" panose="020B0503020204020204" pitchFamily="34" charset="-122"/>
                <a:sym typeface="+mn-ea"/>
              </a:rPr>
              <a:t>对繁殖能力弱或不能及时提供足够数量做实验的繁殖鼠，要采用检栓交配法。此方法可尽快获得所需实验鼠的数量。</a:t>
            </a:r>
            <a:endParaRPr lang="zh-CN" altLang="en-US" sz="2400" dirty="0">
              <a:solidFill>
                <a:srgbClr val="FF0000"/>
              </a:solidFill>
              <a:latin typeface="微软雅黑" panose="020B0503020204020204" pitchFamily="34" charset="-122"/>
              <a:ea typeface="微软雅黑" panose="020B0503020204020204" pitchFamily="34" charset="-122"/>
              <a:sym typeface="+mn-ea"/>
            </a:endParaRPr>
          </a:p>
          <a:p>
            <a:pPr marL="609600" lvl="0" indent="-609600" algn="l">
              <a:lnSpc>
                <a:spcPct val="110000"/>
              </a:lnSpc>
              <a:buFontTx/>
              <a:buAutoNum type="arabicPeriod"/>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rPr>
              <a:t>主要针对有些基因工程鼠繁育能力低下问题可采用检栓配方法。因为检栓配方法可以更好的掌握雌鼠的分娩时间，避免出现难产和吃仔情况。</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marL="609600" lvl="0" indent="-609600" algn="l">
              <a:lnSpc>
                <a:spcPct val="110000"/>
              </a:lnSpc>
              <a:buFontTx/>
              <a:buAutoNum type="arabicPeriod"/>
            </a:pPr>
            <a:r>
              <a:rPr lang="zh-CN" altLang="en-US" sz="2400" dirty="0">
                <a:solidFill>
                  <a:srgbClr val="0070C0"/>
                </a:solidFill>
                <a:latin typeface="微软雅黑" panose="020B0503020204020204" pitchFamily="34" charset="-122"/>
                <a:ea typeface="微软雅黑" panose="020B0503020204020204" pitchFamily="34" charset="-122"/>
                <a:sym typeface="+mn-ea"/>
              </a:rPr>
              <a:t>检栓交配方法对于取胚胎的实验能够准确掌握雌鼠怀孕的天数很有帮助</a:t>
            </a:r>
            <a:r>
              <a:rPr lang="zh-CN" altLang="en-US" sz="2400" b="1" dirty="0">
                <a:solidFill>
                  <a:srgbClr val="0070C0"/>
                </a:solidFill>
                <a:latin typeface="微软雅黑" panose="020B0503020204020204" pitchFamily="34" charset="-122"/>
                <a:ea typeface="微软雅黑" panose="020B0503020204020204" pitchFamily="34" charset="-122"/>
                <a:sym typeface="+mn-ea"/>
              </a:rPr>
              <a:t>。</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0070C0"/>
                </a:solidFill>
                <a:sym typeface="+mn-ea"/>
              </a:rPr>
              <a:t>体外受精：</a:t>
            </a:r>
            <a:r>
              <a:rPr lang="en-US" altLang="zh-CN">
                <a:solidFill>
                  <a:srgbClr val="0070C0"/>
                </a:solidFill>
                <a:sym typeface="+mn-ea"/>
              </a:rPr>
              <a:t>IVF</a:t>
            </a:r>
            <a:endParaRPr lang="en-US" altLang="zh-CN">
              <a:solidFill>
                <a:srgbClr val="0070C0"/>
              </a:solidFill>
              <a:sym typeface="+mn-ea"/>
            </a:endParaRPr>
          </a:p>
        </p:txBody>
      </p:sp>
      <p:sp>
        <p:nvSpPr>
          <p:cNvPr id="6" name="内容占位符 2"/>
          <p:cNvSpPr>
            <a:spLocks noGrp="1"/>
          </p:cNvSpPr>
          <p:nvPr>
            <p:custDataLst>
              <p:tags r:id="rId1"/>
            </p:custDataLst>
          </p:nvPr>
        </p:nvSpPr>
        <p:spPr>
          <a:xfrm>
            <a:off x="2470785" y="1232535"/>
            <a:ext cx="6471285" cy="388556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olidFill>
                  <a:srgbClr val="0070C0"/>
                </a:solidFill>
              </a:rPr>
              <a:t>体外受精</a:t>
            </a:r>
            <a:endParaRPr lang="zh-CN" altLang="en-US" sz="2000">
              <a:solidFill>
                <a:srgbClr val="0070C0"/>
              </a:solidFill>
            </a:endParaRPr>
          </a:p>
          <a:p>
            <a:r>
              <a:rPr lang="zh-CN" altLang="en-US" sz="2000"/>
              <a:t>将激活后的精子与卵母细胞进行体外受精并移植入假孕母鼠体内，获得子代</a:t>
            </a:r>
            <a:endParaRPr lang="zh-CN" altLang="en-US" sz="2000"/>
          </a:p>
          <a:p>
            <a:r>
              <a:rPr lang="zh-CN" altLang="en-US" sz="2000"/>
              <a:t>多：相同数量雄鼠，可获得更多子代</a:t>
            </a:r>
            <a:endParaRPr lang="zh-CN" altLang="en-US" sz="2000"/>
          </a:p>
          <a:p>
            <a:r>
              <a:rPr lang="zh-CN" altLang="en-US" sz="2000"/>
              <a:t>快：繁殖周期短</a:t>
            </a:r>
            <a:endParaRPr lang="zh-CN" altLang="en-US" sz="2000"/>
          </a:p>
          <a:p>
            <a:r>
              <a:rPr lang="zh-CN" altLang="en-US" sz="2000"/>
              <a:t>好：可获得同日龄子代，降低小鼠周领差带来的实验误差</a:t>
            </a:r>
            <a:endParaRPr lang="zh-CN" altLang="en-US" sz="2000"/>
          </a:p>
          <a:p>
            <a:r>
              <a:rPr lang="zh-CN" altLang="en-US" sz="2000"/>
              <a:t>省：</a:t>
            </a:r>
            <a:r>
              <a:rPr lang="en-US" altLang="zh-CN" sz="2000"/>
              <a:t>1 </a:t>
            </a:r>
            <a:r>
              <a:rPr lang="zh-CN" altLang="en-US" sz="2000"/>
              <a:t>只雄鼠可获得</a:t>
            </a:r>
            <a:r>
              <a:rPr lang="en-US" altLang="zh-CN" sz="2000"/>
              <a:t>100</a:t>
            </a:r>
            <a:r>
              <a:rPr lang="zh-CN" altLang="en-US" sz="2000"/>
              <a:t>只子代</a:t>
            </a:r>
            <a:endParaRPr lang="zh-CN" altLang="en-US" sz="2000"/>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a:stretch>
            <a:fillRect/>
          </a:stretch>
        </p:blipFill>
        <p:spPr>
          <a:xfrm>
            <a:off x="458470" y="1358900"/>
            <a:ext cx="6393815" cy="4140200"/>
          </a:xfrm>
          <a:prstGeom prst="rect">
            <a:avLst/>
          </a:prstGeom>
          <a:noFill/>
          <a:ln w="9525">
            <a:noFill/>
          </a:ln>
        </p:spPr>
      </p:pic>
      <p:sp>
        <p:nvSpPr>
          <p:cNvPr id="2" name="文本框 1"/>
          <p:cNvSpPr txBox="1"/>
          <p:nvPr/>
        </p:nvSpPr>
        <p:spPr>
          <a:xfrm>
            <a:off x="7477760" y="2568575"/>
            <a:ext cx="3218180" cy="1938020"/>
          </a:xfrm>
          <a:prstGeom prst="rect">
            <a:avLst/>
          </a:prstGeom>
          <a:noFill/>
        </p:spPr>
        <p:txBody>
          <a:bodyPr wrap="square" rtlCol="0" anchor="t">
            <a:spAutoFit/>
          </a:bodyPr>
          <a:p>
            <a:r>
              <a:rPr lang="zh-CN" altLang="en-US" sz="2400"/>
              <a:t>a. 平均5只雌鼠可得到30-40只后代；</a:t>
            </a:r>
            <a:endParaRPr lang="zh-CN" altLang="en-US" sz="2400"/>
          </a:p>
          <a:p>
            <a:endParaRPr lang="zh-CN" altLang="en-US" sz="2400"/>
          </a:p>
          <a:p>
            <a:r>
              <a:rPr lang="zh-CN" altLang="en-US" sz="2400"/>
              <a:t>   b. 1只雄鼠最多可生产600只后代；</a:t>
            </a:r>
            <a:endParaRPr lang="zh-CN" altLang="en-US" sz="2400"/>
          </a:p>
        </p:txBody>
      </p:sp>
      <p:sp>
        <p:nvSpPr>
          <p:cNvPr id="3" name="文本框 2"/>
          <p:cNvSpPr txBox="1"/>
          <p:nvPr>
            <p:custDataLst>
              <p:tags r:id="rId2"/>
            </p:custDataLst>
          </p:nvPr>
        </p:nvSpPr>
        <p:spPr>
          <a:xfrm>
            <a:off x="880745" y="161925"/>
            <a:ext cx="6096000" cy="645160"/>
          </a:xfrm>
          <a:prstGeom prst="rect">
            <a:avLst/>
          </a:prstGeom>
          <a:noFill/>
        </p:spPr>
        <p:txBody>
          <a:bodyPr wrap="square" rtlCol="0" anchor="t">
            <a:spAutoFit/>
          </a:bodyPr>
          <a:p>
            <a:r>
              <a:rPr lang="zh-CN" altLang="en-US" sz="3600" b="1">
                <a:solidFill>
                  <a:srgbClr val="0070C0"/>
                </a:solidFill>
                <a:sym typeface="+mn-ea"/>
              </a:rPr>
              <a:t>快速大量扩繁</a:t>
            </a:r>
            <a:endParaRPr lang="zh-CN" altLang="en-US" sz="3600" b="1">
              <a:solidFill>
                <a:srgbClr val="0070C0"/>
              </a:solidFill>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userDrawn="1">
            <p:custDataLst>
              <p:tags r:id="rId1"/>
            </p:custDataLst>
          </p:nvPr>
        </p:nvPicPr>
        <p:blipFill>
          <a:blip r:embed="rId2"/>
          <a:stretch>
            <a:fillRect/>
          </a:stretch>
        </p:blipFill>
        <p:spPr>
          <a:xfrm>
            <a:off x="1524000" y="6177281"/>
            <a:ext cx="9144000" cy="1315202"/>
          </a:xfrm>
          <a:prstGeom prst="rect">
            <a:avLst/>
          </a:prstGeom>
        </p:spPr>
      </p:pic>
      <p:pic>
        <p:nvPicPr>
          <p:cNvPr id="79875" name="Picture 2"/>
          <p:cNvPicPr>
            <a:picLocks noChangeAspect="1"/>
          </p:cNvPicPr>
          <p:nvPr/>
        </p:nvPicPr>
        <p:blipFill>
          <a:blip r:embed="rId3" cstate="print"/>
          <a:stretch>
            <a:fillRect/>
          </a:stretch>
        </p:blipFill>
        <p:spPr>
          <a:xfrm>
            <a:off x="2332096" y="953694"/>
            <a:ext cx="7326312" cy="4737100"/>
          </a:xfrm>
          <a:prstGeom prst="rect">
            <a:avLst/>
          </a:prstGeom>
          <a:noFill/>
          <a:ln w="57150">
            <a:noFill/>
          </a:ln>
        </p:spPr>
      </p:pic>
      <p:sp>
        <p:nvSpPr>
          <p:cNvPr id="2" name="标题 1"/>
          <p:cNvSpPr>
            <a:spLocks noGrp="1"/>
          </p:cNvSpPr>
          <p:nvPr>
            <p:custDataLst>
              <p:tags r:id="rId4"/>
            </p:custDataLst>
          </p:nvPr>
        </p:nvSpPr>
        <p:spPr>
          <a:xfrm>
            <a:off x="0" y="0"/>
            <a:ext cx="12192000" cy="765175"/>
          </a:xfrm>
          <a:prstGeom prst="rect">
            <a:avLst/>
          </a:prstGeom>
          <a:noFill/>
          <a:ln>
            <a:noFill/>
          </a:ln>
        </p:spPr>
        <p:txBody>
          <a:bodyPr vert="horz" wrap="square" lIns="91440" tIns="45720" rIns="91440" bIns="45720" numCol="1" anchor="ctr" anchorCtr="0" compatLnSpc="1"/>
          <a:lstStyle>
            <a:lvl1pPr indent="180975" algn="l" rtl="0" eaLnBrk="1" fontAlgn="base" hangingPunct="1">
              <a:spcBef>
                <a:spcPct val="0"/>
              </a:spcBef>
              <a:spcAft>
                <a:spcPct val="0"/>
              </a:spcAft>
              <a:defRPr sz="3600" b="1">
                <a:solidFill>
                  <a:srgbClr val="005EAC"/>
                </a:solidFill>
                <a:latin typeface="+mj-lt"/>
                <a:ea typeface="+mj-ea"/>
                <a:cs typeface="微软雅黑" panose="020B0503020204020204" pitchFamily="34" charset="-122"/>
              </a:defRPr>
            </a:lvl1pPr>
            <a:lvl2pPr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2pPr>
            <a:lvl3pPr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3pPr>
            <a:lvl4pPr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4pPr>
            <a:lvl5pPr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6pPr>
            <a:lvl7pPr marL="914400"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7pPr>
            <a:lvl8pPr marL="1371600"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8pPr>
            <a:lvl9pPr marL="1828800" indent="180975" algn="l" rtl="0" eaLnBrk="1" fontAlgn="base" hangingPunct="1">
              <a:spcBef>
                <a:spcPct val="0"/>
              </a:spcBef>
              <a:spcAft>
                <a:spcPct val="0"/>
              </a:spcAft>
              <a:defRPr sz="3600" b="1">
                <a:solidFill>
                  <a:srgbClr val="005EAC"/>
                </a:solidFill>
                <a:latin typeface="微软雅黑" panose="020B0503020204020204" pitchFamily="34" charset="-122"/>
                <a:ea typeface="微软雅黑" panose="020B0503020204020204" pitchFamily="34" charset="-122"/>
              </a:defRPr>
            </a:lvl9pPr>
          </a:lstStyle>
          <a:p>
            <a:r>
              <a:rPr lang="zh-CN" altLang="en-US">
                <a:solidFill>
                  <a:srgbClr val="0070C0"/>
                </a:solidFill>
                <a:sym typeface="+mn-ea"/>
              </a:rPr>
              <a:t>循环配繁</a:t>
            </a:r>
            <a:endParaRPr lang="zh-CN" altLang="en-US">
              <a:solidFill>
                <a:srgbClr val="0070C0"/>
              </a:solidFill>
              <a:sym typeface="+mn-ea"/>
            </a:endParaRPr>
          </a:p>
        </p:txBody>
      </p:sp>
    </p:spTree>
    <p:custDataLst>
      <p:tags r:id="rId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标题 1"/>
          <p:cNvSpPr>
            <a:spLocks noGrp="1"/>
          </p:cNvSpPr>
          <p:nvPr>
            <p:ph type="title" idx="4294967295"/>
          </p:nvPr>
        </p:nvSpPr>
        <p:spPr>
          <a:xfrm>
            <a:off x="303401" y="150540"/>
            <a:ext cx="8002588" cy="700088"/>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br>
              <a:rPr lang="en-US" altLang="zh-CN" sz="4000" b="1" dirty="0">
                <a:solidFill>
                  <a:srgbClr val="0070C0"/>
                </a:solidFill>
                <a:latin typeface="汉仪旗黑-85S" charset="0"/>
                <a:ea typeface="楷体" panose="02010609060101010101" pitchFamily="49" charset="-122"/>
                <a:cs typeface="汉仪旗黑-85S" charset="0"/>
                <a:sym typeface="+mn-ea"/>
              </a:rPr>
            </a:br>
            <a:r>
              <a:rPr lang="en-US" altLang="zh-CN" sz="4000" b="1" dirty="0">
                <a:solidFill>
                  <a:srgbClr val="0070C0"/>
                </a:solidFill>
                <a:latin typeface="汉仪旗黑-85S" charset="0"/>
                <a:ea typeface="楷体" panose="02010609060101010101" pitchFamily="49" charset="-122"/>
                <a:cs typeface="汉仪旗黑-85S" charset="0"/>
                <a:sym typeface="+mn-ea"/>
              </a:rPr>
              <a:t>7-10天取胚胎对孕鼠的鉴别</a:t>
            </a:r>
            <a:br>
              <a:rPr lang="en-US" altLang="zh-CN" sz="4000" b="1" dirty="0">
                <a:solidFill>
                  <a:srgbClr val="0070C0"/>
                </a:solidFill>
                <a:latin typeface="汉仪旗黑-85S" charset="0"/>
                <a:ea typeface="楷体" panose="02010609060101010101" pitchFamily="49" charset="-122"/>
                <a:cs typeface="汉仪旗黑-85S" charset="0"/>
                <a:sym typeface="+mn-ea"/>
              </a:rPr>
            </a:br>
            <a:endParaRPr lang="en-US" altLang="zh-CN" sz="4000" b="1" dirty="0">
              <a:solidFill>
                <a:srgbClr val="0070C0"/>
              </a:solidFill>
              <a:latin typeface="汉仪旗黑-85S" charset="0"/>
              <a:ea typeface="楷体" panose="02010609060101010101" pitchFamily="49" charset="-122"/>
              <a:cs typeface="汉仪旗黑-85S" charset="0"/>
              <a:sym typeface="+mn-ea"/>
            </a:endParaRPr>
          </a:p>
        </p:txBody>
      </p:sp>
      <p:sp>
        <p:nvSpPr>
          <p:cNvPr id="82946" name="内容占位符 4"/>
          <p:cNvSpPr>
            <a:spLocks noGrp="1"/>
          </p:cNvSpPr>
          <p:nvPr>
            <p:ph idx="4294967295"/>
            <p:custDataLst>
              <p:tags r:id="rId1"/>
            </p:custDataLst>
          </p:nvPr>
        </p:nvSpPr>
        <p:spPr>
          <a:xfrm>
            <a:off x="1981200" y="1043501"/>
            <a:ext cx="8229600" cy="5167313"/>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 typeface="Wingdings" panose="05000000000000000000" pitchFamily="2" charset="2"/>
            </a:pP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操作方法：用食指和拇指轻轻触摸雌鼠子宫部位。</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见右图：如感觉比绿豆略小1/2，则为7天左右孕期。</a:t>
            </a:r>
            <a:endPar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10天的孕鼠肉眼即能分辨，小腹</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与正常鼠相比略有凸起（部分多胎生</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仔的雌鼠腹部较肥，肉眼不易与孕鼠</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区分，可采用指摸法加以辅助）</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5365" name="图片 5" descr="111"/>
          <p:cNvPicPr>
            <a:picLocks noChangeAspect="1" noChangeArrowheads="1"/>
          </p:cNvPicPr>
          <p:nvPr/>
        </p:nvPicPr>
        <p:blipFill>
          <a:blip r:embed="rId2" cstate="print"/>
          <a:srcRect/>
          <a:stretch>
            <a:fillRect/>
          </a:stretch>
        </p:blipFill>
        <p:spPr bwMode="auto">
          <a:xfrm>
            <a:off x="7917160" y="2896285"/>
            <a:ext cx="2949691" cy="298745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标题 1"/>
          <p:cNvSpPr>
            <a:spLocks noGrp="1"/>
          </p:cNvSpPr>
          <p:nvPr>
            <p:ph type="title"/>
          </p:nvPr>
        </p:nvSpPr>
        <p:spPr/>
        <p:txBody>
          <a:bodyPr vert="horz" wrap="square" lIns="91440" tIns="45720" rIns="91440" bIns="45720" rtlCol="0" anchor="ctr">
            <a:normAutofit/>
          </a:bodyPr>
          <a:lstStyle/>
          <a:p>
            <a:pPr>
              <a:buNone/>
            </a:pPr>
            <a:r>
              <a:rPr lang="zh-CN" altLang="en-US">
                <a:solidFill>
                  <a:srgbClr val="0070C0"/>
                </a:solidFill>
                <a:sym typeface="+mn-ea"/>
              </a:rPr>
              <a:t>动物使用不规范引起的</a:t>
            </a:r>
            <a:r>
              <a:rPr lang="zh-CN" altLang="en-US" dirty="0">
                <a:solidFill>
                  <a:srgbClr val="0070C0"/>
                </a:solidFill>
                <a:sym typeface="+mn-ea"/>
              </a:rPr>
              <a:t>悲剧</a:t>
            </a:r>
            <a:endParaRPr lang="zh-CN" altLang="en-US" dirty="0"/>
          </a:p>
        </p:txBody>
      </p:sp>
      <p:sp>
        <p:nvSpPr>
          <p:cNvPr id="21506" name="内容占位符 2"/>
          <p:cNvSpPr>
            <a:spLocks noGrp="1"/>
          </p:cNvSpPr>
          <p:nvPr>
            <p:ph idx="4294967295"/>
          </p:nvPr>
        </p:nvSpPr>
        <p:spPr>
          <a:xfrm>
            <a:off x="914400" y="964565"/>
            <a:ext cx="6347460" cy="4416425"/>
          </a:xfrm>
          <a:prstGeom prst="rect">
            <a:avLst/>
          </a:prstGeom>
        </p:spPr>
        <p:txBody>
          <a:bodyPr vert="horz" wrap="square" lIns="91440" tIns="45720" rIns="91440" bIns="45720" rtlCol="0" anchor="t">
            <a:normAutofit/>
          </a:bodyPr>
          <a:lstStyle/>
          <a:p>
            <a:pPr>
              <a:buClr>
                <a:schemeClr val="accent2"/>
              </a:buClr>
              <a:buSzPct val="60000"/>
              <a:buFont typeface="Wingdings" panose="05000000000000000000" pitchFamily="2" charset="2"/>
            </a:pPr>
            <a:r>
              <a:rPr lang="zh-CN" altLang="en-US" sz="2400" b="1" dirty="0">
                <a:solidFill>
                  <a:srgbClr val="0070C0"/>
                </a:solidFill>
              </a:rPr>
              <a:t>华人学者被美国机构开除！</a:t>
            </a:r>
            <a:endParaRPr lang="zh-CN" altLang="en-US" sz="2400" b="1" dirty="0">
              <a:solidFill>
                <a:srgbClr val="0070C0"/>
              </a:solidFill>
            </a:endParaRPr>
          </a:p>
          <a:p>
            <a:pPr>
              <a:buClr>
                <a:schemeClr val="accent2"/>
              </a:buClr>
              <a:buSzPct val="60000"/>
              <a:buFont typeface="Wingdings" panose="05000000000000000000" pitchFamily="2" charset="2"/>
            </a:pPr>
            <a:endParaRPr lang="zh-CN" altLang="en-US" sz="2400" b="1" dirty="0">
              <a:solidFill>
                <a:srgbClr val="0070C0"/>
              </a:solidFill>
            </a:endParaRPr>
          </a:p>
        </p:txBody>
      </p:sp>
      <p:pic>
        <p:nvPicPr>
          <p:cNvPr id="21507" name="Picture 2" descr="http://5b0988e595225.cdn.sohucs.com/images/20181010/ee8afcddf81b4ae59e071103aa2afaff.jpeg"/>
          <p:cNvPicPr>
            <a:picLocks noChangeAspect="1"/>
          </p:cNvPicPr>
          <p:nvPr/>
        </p:nvPicPr>
        <p:blipFill>
          <a:blip r:embed="rId1" cstate="print"/>
          <a:stretch>
            <a:fillRect/>
          </a:stretch>
        </p:blipFill>
        <p:spPr>
          <a:xfrm>
            <a:off x="7261860" y="1463040"/>
            <a:ext cx="3721735" cy="2663825"/>
          </a:xfrm>
          <a:prstGeom prst="rect">
            <a:avLst/>
          </a:prstGeom>
          <a:noFill/>
          <a:ln w="9525">
            <a:noFill/>
          </a:ln>
        </p:spPr>
      </p:pic>
      <p:pic>
        <p:nvPicPr>
          <p:cNvPr id="21508" name="Picture 4" descr="http://5b0988e595225.cdn.sohucs.com/images/20181010/5603d9735c8248fe9df32eb9dc019a23.jpeg"/>
          <p:cNvPicPr>
            <a:picLocks noChangeAspect="1"/>
          </p:cNvPicPr>
          <p:nvPr/>
        </p:nvPicPr>
        <p:blipFill>
          <a:blip r:embed="rId2" cstate="print"/>
          <a:stretch>
            <a:fillRect/>
          </a:stretch>
        </p:blipFill>
        <p:spPr>
          <a:xfrm>
            <a:off x="9861897" y="5123521"/>
            <a:ext cx="1954213" cy="1368425"/>
          </a:xfrm>
          <a:prstGeom prst="rect">
            <a:avLst/>
          </a:prstGeom>
          <a:noFill/>
          <a:ln w="9525">
            <a:noFill/>
          </a:ln>
        </p:spPr>
      </p:pic>
      <p:sp>
        <p:nvSpPr>
          <p:cNvPr id="6" name="矩形 5"/>
          <p:cNvSpPr/>
          <p:nvPr/>
        </p:nvSpPr>
        <p:spPr>
          <a:xfrm>
            <a:off x="1344295" y="1851660"/>
            <a:ext cx="4924425" cy="2641600"/>
          </a:xfrm>
          <a:prstGeom prst="rect">
            <a:avLst/>
          </a:prstGeom>
          <a:noFill/>
          <a:extLst>
            <a:ext uri="{909E8E84-426E-40DD-AFC4-6F175D3DCCD1}">
              <a14:hiddenFill xmlns:a14="http://schemas.microsoft.com/office/drawing/2010/main">
                <a:solidFill>
                  <a:schemeClr val="tx2">
                    <a:lumMod val="20000"/>
                    <a:lumOff val="80000"/>
                  </a:schemeClr>
                </a:solidFill>
              </a14:hiddenFill>
            </a:ext>
          </a:extLst>
        </p:spPr>
        <p:txBody>
          <a:bodyPr>
            <a:noAutofit/>
          </a:bodyPr>
          <a:lstStyle/>
          <a:p>
            <a:pPr marL="342900" indent="-342900" fontAlgn="base">
              <a:spcBef>
                <a:spcPct val="0"/>
              </a:spcBef>
              <a:spcAft>
                <a:spcPct val="0"/>
              </a:spcAft>
              <a:buClr>
                <a:srgbClr val="FF0000"/>
              </a:buClr>
              <a:buSzPct val="95000"/>
              <a:buFont typeface="Wingdings" panose="05000000000000000000" charset="0"/>
              <a:buChar char="Ø"/>
              <a:defRPr/>
            </a:pPr>
            <a:r>
              <a:rPr lang="zh-CN" altLang="en-US" sz="2400" dirty="0">
                <a:latin typeface="Calibri" panose="020F0502020204030204" pitchFamily="34" charset="0"/>
                <a:ea typeface="宋体" panose="02010600030101010101" pitchFamily="2" charset="-122"/>
              </a:rPr>
              <a:t>在给谢晓琪的开除信中，他们指出，谢晓琪工作“不够有效”，并且“严重违反动物伦理”</a:t>
            </a:r>
            <a:r>
              <a:rPr lang="en-US" altLang="zh-CN" sz="2400" dirty="0">
                <a:latin typeface="Calibri" panose="020F0502020204030204" pitchFamily="34" charset="0"/>
                <a:ea typeface="宋体" panose="02010600030101010101" pitchFamily="2" charset="-122"/>
              </a:rPr>
              <a:t>——</a:t>
            </a:r>
            <a:endParaRPr lang="en-US" altLang="zh-CN" sz="2400" dirty="0">
              <a:latin typeface="Calibri" panose="020F0502020204030204" pitchFamily="34" charset="0"/>
              <a:ea typeface="宋体" panose="02010600030101010101" pitchFamily="2" charset="-122"/>
            </a:endParaRPr>
          </a:p>
          <a:p>
            <a:pPr marL="342900" indent="-342900" fontAlgn="base">
              <a:spcBef>
                <a:spcPct val="0"/>
              </a:spcBef>
              <a:spcAft>
                <a:spcPct val="0"/>
              </a:spcAft>
              <a:buClr>
                <a:srgbClr val="FF0000"/>
              </a:buClr>
              <a:buSzPct val="95000"/>
              <a:buFont typeface="Wingdings" panose="05000000000000000000" charset="0"/>
              <a:buChar char="Ø"/>
              <a:defRPr/>
            </a:pPr>
            <a:r>
              <a:rPr lang="en-US" altLang="zh-CN" sz="2400" dirty="0">
                <a:latin typeface="Calibri" panose="020F0502020204030204" pitchFamily="34" charset="0"/>
                <a:ea typeface="宋体" panose="02010600030101010101" pitchFamily="2" charset="-122"/>
              </a:rPr>
              <a:t>1 2020</a:t>
            </a:r>
            <a:r>
              <a:rPr lang="zh-CN" altLang="en-US" sz="2400" dirty="0">
                <a:latin typeface="Calibri" panose="020F0502020204030204" pitchFamily="34" charset="0"/>
                <a:ea typeface="宋体" panose="02010600030101010101" pitchFamily="2" charset="-122"/>
              </a:rPr>
              <a:t>年</a:t>
            </a:r>
            <a:r>
              <a:rPr lang="en-US" altLang="zh-CN" sz="2400" dirty="0">
                <a:latin typeface="Calibri" panose="020F0502020204030204" pitchFamily="34" charset="0"/>
                <a:ea typeface="宋体" panose="02010600030101010101" pitchFamily="2" charset="-122"/>
              </a:rPr>
              <a:t>5</a:t>
            </a:r>
            <a:r>
              <a:rPr lang="zh-CN" altLang="en-US" sz="2400" dirty="0">
                <a:latin typeface="Calibri" panose="020F0502020204030204" pitchFamily="34" charset="0"/>
                <a:ea typeface="宋体" panose="02010600030101010101" pitchFamily="2" charset="-122"/>
              </a:rPr>
              <a:t>月到</a:t>
            </a:r>
            <a:r>
              <a:rPr lang="en-US" altLang="zh-CN" sz="2400" dirty="0">
                <a:latin typeface="Calibri" panose="020F0502020204030204" pitchFamily="34" charset="0"/>
                <a:ea typeface="宋体" panose="02010600030101010101" pitchFamily="2" charset="-122"/>
              </a:rPr>
              <a:t>8</a:t>
            </a:r>
            <a:r>
              <a:rPr lang="zh-CN" altLang="en-US" sz="2400" dirty="0">
                <a:latin typeface="Calibri" panose="020F0502020204030204" pitchFamily="34" charset="0"/>
                <a:ea typeface="宋体" panose="02010600030101010101" pitchFamily="2" charset="-122"/>
              </a:rPr>
              <a:t>月间，谢晓琪</a:t>
            </a:r>
            <a:r>
              <a:rPr lang="en-US" altLang="zh-CN" sz="2400" dirty="0">
                <a:latin typeface="Calibri" panose="020F0502020204030204" pitchFamily="34" charset="0"/>
                <a:ea typeface="宋体" panose="02010600030101010101" pitchFamily="2" charset="-122"/>
              </a:rPr>
              <a:t>5</a:t>
            </a:r>
            <a:r>
              <a:rPr lang="zh-CN" altLang="en-US" sz="2400" dirty="0">
                <a:latin typeface="Calibri" panose="020F0502020204030204" pitchFamily="34" charset="0"/>
                <a:ea typeface="宋体" panose="02010600030101010101" pitchFamily="2" charset="-122"/>
              </a:rPr>
              <a:t>次没能及时安乐死她用于研究黑色素瘤的小鼠，多达</a:t>
            </a:r>
            <a:r>
              <a:rPr lang="en-US" altLang="zh-CN" sz="2400" dirty="0">
                <a:latin typeface="Calibri" panose="020F0502020204030204" pitchFamily="34" charset="0"/>
                <a:ea typeface="宋体" panose="02010600030101010101" pitchFamily="2" charset="-122"/>
              </a:rPr>
              <a:t>20</a:t>
            </a:r>
            <a:r>
              <a:rPr lang="zh-CN" altLang="en-US" sz="2400" dirty="0">
                <a:latin typeface="Calibri" panose="020F0502020204030204" pitchFamily="34" charset="0"/>
                <a:ea typeface="宋体" panose="02010600030101010101" pitchFamily="2" charset="-122"/>
              </a:rPr>
              <a:t>来只！</a:t>
            </a:r>
            <a:endParaRPr lang="zh-CN" altLang="en-US" sz="2400" dirty="0">
              <a:latin typeface="Calibri" panose="020F0502020204030204" pitchFamily="34" charset="0"/>
              <a:ea typeface="宋体" panose="02010600030101010101" pitchFamily="2" charset="-122"/>
            </a:endParaRPr>
          </a:p>
          <a:p>
            <a:pPr marL="342900" indent="-342900" fontAlgn="base">
              <a:spcBef>
                <a:spcPct val="0"/>
              </a:spcBef>
              <a:spcAft>
                <a:spcPct val="0"/>
              </a:spcAft>
              <a:buClr>
                <a:srgbClr val="FF0000"/>
              </a:buClr>
              <a:buSzPct val="95000"/>
              <a:buFont typeface="Wingdings" panose="05000000000000000000" charset="0"/>
              <a:buChar char="Ø"/>
              <a:defRPr/>
            </a:pPr>
            <a:r>
              <a:rPr lang="en-US" altLang="zh-CN" sz="2400" dirty="0">
                <a:latin typeface="Calibri" panose="020F0502020204030204" pitchFamily="34" charset="0"/>
                <a:ea typeface="宋体" panose="02010600030101010101" pitchFamily="2" charset="-122"/>
              </a:rPr>
              <a:t>2 </a:t>
            </a:r>
            <a:r>
              <a:rPr lang="zh-CN" altLang="en-US" sz="2400" dirty="0">
                <a:latin typeface="Calibri" panose="020F0502020204030204" pitchFamily="34" charset="0"/>
                <a:ea typeface="宋体" panose="02010600030101010101" pitchFamily="2" charset="-122"/>
              </a:rPr>
              <a:t>信中还指责她和老板开会缺席三次。</a:t>
            </a:r>
            <a:endParaRPr lang="zh-CN" altLang="en-US" sz="2400" dirty="0">
              <a:latin typeface="Calibri" panose="020F0502020204030204" pitchFamily="34" charset="0"/>
              <a:ea typeface="宋体"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idx="4294967295"/>
          </p:nvPr>
        </p:nvSpPr>
        <p:spPr>
          <a:xfrm>
            <a:off x="1415584" y="21592"/>
            <a:ext cx="7632700" cy="785813"/>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br>
              <a:rPr lang="zh-CN" altLang="en-US" sz="4000" b="1" dirty="0">
                <a:solidFill>
                  <a:srgbClr val="0070C0"/>
                </a:solidFill>
                <a:latin typeface="汉仪旗黑-85S" charset="0"/>
                <a:ea typeface="楷体" panose="02010609060101010101" pitchFamily="49" charset="-122"/>
                <a:cs typeface="汉仪旗黑-85S" charset="0"/>
                <a:sym typeface="+mn-ea"/>
              </a:rPr>
            </a:br>
            <a:r>
              <a:rPr lang="zh-CN" altLang="en-US" sz="4000" b="1" dirty="0">
                <a:solidFill>
                  <a:srgbClr val="0070C0"/>
                </a:solidFill>
                <a:ea typeface="楷体" panose="02010609060101010101" pitchFamily="49" charset="-122"/>
                <a:cs typeface="汉仪旗黑-85S" charset="0"/>
                <a:sym typeface="+mn-ea"/>
              </a:rPr>
              <a:t>繁殖初生鼠的代乳操作方法</a:t>
            </a:r>
            <a:br>
              <a:rPr lang="zh-CN" altLang="en-US" sz="4000" b="1" dirty="0">
                <a:solidFill>
                  <a:srgbClr val="0070C0"/>
                </a:solidFill>
                <a:latin typeface="汉仪旗黑-85S" charset="0"/>
                <a:ea typeface="楷体" panose="02010609060101010101" pitchFamily="49" charset="-122"/>
                <a:cs typeface="汉仪旗黑-85S" charset="0"/>
                <a:sym typeface="+mn-ea"/>
              </a:rPr>
            </a:br>
            <a:endParaRPr lang="zh-CN" altLang="en-US" sz="4000" b="1" dirty="0">
              <a:solidFill>
                <a:srgbClr val="0070C0"/>
              </a:solidFill>
              <a:latin typeface="汉仪旗黑-85S" charset="0"/>
              <a:ea typeface="楷体" panose="02010609060101010101" pitchFamily="49" charset="-122"/>
              <a:cs typeface="汉仪旗黑-85S" charset="0"/>
              <a:sym typeface="+mn-ea"/>
            </a:endParaRPr>
          </a:p>
        </p:txBody>
      </p:sp>
      <p:sp>
        <p:nvSpPr>
          <p:cNvPr id="72706" name="Rectangle 3"/>
          <p:cNvSpPr>
            <a:spLocks noGrp="1"/>
          </p:cNvSpPr>
          <p:nvPr>
            <p:ph idx="4294967295"/>
            <p:custDataLst>
              <p:tags r:id="rId1"/>
            </p:custDataLst>
          </p:nvPr>
        </p:nvSpPr>
        <p:spPr>
          <a:xfrm>
            <a:off x="2054225" y="1007111"/>
            <a:ext cx="8229600" cy="4970463"/>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有的品系雌鼠虽有生育能力，但无泌乳，生育后经常食小仔。为避免这种情况，应采用代乳方法喂养幼仔。</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选择产仔1-2天、泌乳好、母性好的雌鼠为代乳鼠，</a:t>
            </a: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如：Nu/Nu的杂合子、FVB、BALB/c、ICR鼠。</a:t>
            </a: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2707" name="Picture 4"/>
          <p:cNvPicPr>
            <a:picLocks noChangeAspect="1"/>
          </p:cNvPicPr>
          <p:nvPr/>
        </p:nvPicPr>
        <p:blipFill>
          <a:blip r:embed="rId2" cstate="print"/>
          <a:stretch>
            <a:fillRect/>
          </a:stretch>
        </p:blipFill>
        <p:spPr>
          <a:xfrm>
            <a:off x="2279650" y="3109380"/>
            <a:ext cx="7778750" cy="2593975"/>
          </a:xfrm>
          <a:prstGeom prst="rect">
            <a:avLst/>
          </a:prstGeom>
          <a:noFill/>
          <a:ln w="9525">
            <a:noFill/>
          </a:ln>
        </p:spPr>
      </p:pic>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idx="4294967295"/>
          </p:nvPr>
        </p:nvSpPr>
        <p:spPr>
          <a:xfrm>
            <a:off x="1059781" y="162243"/>
            <a:ext cx="8229600" cy="642938"/>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br>
              <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代乳鼠的注意事项</a:t>
            </a:r>
            <a:br>
              <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br>
            <a:endPar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4754" name="Rectangle 3"/>
          <p:cNvSpPr>
            <a:spLocks noGrp="1"/>
          </p:cNvSpPr>
          <p:nvPr>
            <p:ph idx="4294967295"/>
          </p:nvPr>
        </p:nvSpPr>
        <p:spPr>
          <a:xfrm>
            <a:off x="777875" y="1327785"/>
            <a:ext cx="5714365" cy="4899025"/>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457200" lvl="0" indent="-457200" algn="l">
              <a:lnSpc>
                <a:spcPct val="90000"/>
              </a:lnSpc>
              <a:buFontTx/>
              <a:buAutoNum type="arabicPeriod"/>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产仔3天以上的雌鼠不可作代乳鼠 （因为已认定自己小仔的气味）</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algn="l">
              <a:lnSpc>
                <a:spcPct val="90000"/>
              </a:lnSpc>
              <a:buFontTx/>
              <a:buAutoNum type="arabicPeriod"/>
            </a:pP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在选择代乳鼠时，应注意代乳鼠的毛色与所代喂的幼仔有较大差异,以便于分辨</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algn="l">
              <a:lnSpc>
                <a:spcPct val="90000"/>
              </a:lnSpc>
              <a:buFontTx/>
              <a:buAutoNum type="arabicPeriod"/>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如果代乳鼠自身后代较多，可以丢弃部分小仔，以保证被代乳小仔的生存健康。</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algn="l">
              <a:lnSpc>
                <a:spcPct val="90000"/>
              </a:lnSpc>
              <a:buFontTx/>
              <a:buAutoNum type="arabicPeriod"/>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一定要在标签上注明被代乳鼠的品系名称、出生日、代乳操作者姓名。要经常观察被代乳鼠的存活情况。</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algn="l">
              <a:lnSpc>
                <a:spcPct val="90000"/>
              </a:lnSpc>
              <a:buFontTx/>
              <a:buAutoNum type="arabicPeriod"/>
            </a:pP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4755" name="Picture 5"/>
          <p:cNvPicPr>
            <a:picLocks noChangeAspect="1"/>
          </p:cNvPicPr>
          <p:nvPr/>
        </p:nvPicPr>
        <p:blipFill>
          <a:blip r:embed="rId1" cstate="print"/>
          <a:stretch>
            <a:fillRect/>
          </a:stretch>
        </p:blipFill>
        <p:spPr>
          <a:xfrm>
            <a:off x="6888165" y="1773238"/>
            <a:ext cx="3779837" cy="3816350"/>
          </a:xfrm>
          <a:prstGeom prst="rect">
            <a:avLst/>
          </a:prstGeom>
          <a:noFill/>
          <a:ln w="9525">
            <a:noFill/>
          </a:ln>
        </p:spPr>
      </p:pic>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600" dirty="0">
                <a:solidFill>
                  <a:srgbClr val="0070C0"/>
                </a:solidFill>
              </a:rPr>
              <a:t>繁育中常见问题</a:t>
            </a:r>
            <a:r>
              <a:rPr lang="en-US" altLang="zh-CN" sz="3600" dirty="0">
                <a:solidFill>
                  <a:srgbClr val="0070C0"/>
                </a:solidFill>
              </a:rPr>
              <a:t>-</a:t>
            </a:r>
            <a:r>
              <a:rPr lang="zh-CN" altLang="en-US" sz="3600" dirty="0">
                <a:solidFill>
                  <a:srgbClr val="0070C0"/>
                </a:solidFill>
              </a:rPr>
              <a:t>打架</a:t>
            </a:r>
            <a:endParaRPr lang="zh-CN" altLang="en-US" sz="3600" dirty="0">
              <a:solidFill>
                <a:srgbClr val="0070C0"/>
              </a:solidFill>
            </a:endParaRPr>
          </a:p>
        </p:txBody>
      </p:sp>
      <p:sp>
        <p:nvSpPr>
          <p:cNvPr id="8" name="内容占位符 2"/>
          <p:cNvSpPr>
            <a:spLocks noGrp="1"/>
          </p:cNvSpPr>
          <p:nvPr/>
        </p:nvSpPr>
        <p:spPr>
          <a:xfrm>
            <a:off x="3507740" y="1114425"/>
            <a:ext cx="5176520" cy="4629150"/>
          </a:xfrm>
          <a:prstGeom prst="rect">
            <a:avLst/>
          </a:prstGeom>
        </p:spPr>
        <p:txBody>
          <a:bodyPr vert="horz" lIns="90000" tIns="46800" rIns="90000" bIns="46800" rtlCol="0">
            <a:normAutofit fontScale="92500" lnSpcReduction="2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rgbClr val="0070C0"/>
                </a:solidFill>
              </a:rPr>
              <a:t>自然繁育</a:t>
            </a:r>
            <a:endParaRPr lang="zh-CN" altLang="en-US" sz="2400" dirty="0">
              <a:solidFill>
                <a:srgbClr val="0070C0"/>
              </a:solidFill>
            </a:endParaRPr>
          </a:p>
          <a:p>
            <a:r>
              <a:rPr lang="zh-CN" altLang="en-US" sz="2400" dirty="0">
                <a:solidFill>
                  <a:srgbClr val="0070C0"/>
                </a:solidFill>
              </a:rPr>
              <a:t>原因：</a:t>
            </a:r>
            <a:endParaRPr lang="zh-CN" altLang="en-US" sz="2400" dirty="0">
              <a:solidFill>
                <a:srgbClr val="0070C0"/>
              </a:solidFill>
            </a:endParaRPr>
          </a:p>
          <a:p>
            <a:r>
              <a:rPr lang="zh-CN" altLang="en-US" sz="2400" dirty="0"/>
              <a:t>品系好斗</a:t>
            </a:r>
            <a:endParaRPr lang="zh-CN" altLang="en-US" sz="2400" dirty="0"/>
          </a:p>
          <a:p>
            <a:r>
              <a:rPr lang="zh-CN" altLang="en-US" sz="2400" dirty="0"/>
              <a:t>确定领域地位：雄鼠性成熟后合笼</a:t>
            </a:r>
            <a:endParaRPr lang="zh-CN" altLang="en-US" sz="2400" dirty="0"/>
          </a:p>
          <a:p>
            <a:r>
              <a:rPr lang="zh-CN" altLang="en-US" sz="2400" dirty="0">
                <a:solidFill>
                  <a:srgbClr val="0070C0"/>
                </a:solidFill>
              </a:rPr>
              <a:t>处理</a:t>
            </a:r>
            <a:endParaRPr lang="zh-CN" altLang="en-US" sz="2400" dirty="0">
              <a:solidFill>
                <a:srgbClr val="0070C0"/>
              </a:solidFill>
            </a:endParaRPr>
          </a:p>
          <a:p>
            <a:r>
              <a:rPr lang="zh-CN" altLang="en-US" sz="2400" dirty="0"/>
              <a:t>降低密度</a:t>
            </a:r>
            <a:endParaRPr lang="zh-CN" altLang="en-US" sz="2400" dirty="0"/>
          </a:p>
          <a:p>
            <a:r>
              <a:rPr lang="zh-CN" altLang="en-US" sz="2400" dirty="0"/>
              <a:t>控制噪声</a:t>
            </a:r>
            <a:endParaRPr lang="zh-CN" altLang="en-US" sz="2400" dirty="0"/>
          </a:p>
          <a:p>
            <a:r>
              <a:rPr lang="zh-CN" altLang="en-US" sz="2400" dirty="0"/>
              <a:t>提出最凶小鼠</a:t>
            </a:r>
            <a:endParaRPr lang="zh-CN" altLang="en-US" sz="2400" dirty="0"/>
          </a:p>
          <a:p>
            <a:r>
              <a:rPr lang="zh-CN" altLang="en-US" sz="2400" dirty="0"/>
              <a:t>放置坐窝纸和玩具</a:t>
            </a:r>
            <a:endParaRPr lang="zh-CN" altLang="en-US" sz="2400" dirty="0"/>
          </a:p>
          <a:p>
            <a:endParaRPr lang="zh-CN" altLang="en-US" dirty="0"/>
          </a:p>
          <a:p>
            <a:endParaRPr lang="zh-CN" altLang="en-US" dirty="0"/>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600">
                <a:solidFill>
                  <a:srgbClr val="0070C0"/>
                </a:solidFill>
              </a:rPr>
              <a:t>毛发不全</a:t>
            </a:r>
            <a:endParaRPr lang="zh-CN" altLang="en-US" sz="3600">
              <a:solidFill>
                <a:srgbClr val="0070C0"/>
              </a:solidFill>
            </a:endParaRPr>
          </a:p>
        </p:txBody>
      </p:sp>
      <p:sp>
        <p:nvSpPr>
          <p:cNvPr id="8" name="内容占位符 2"/>
          <p:cNvSpPr>
            <a:spLocks noGrp="1"/>
          </p:cNvSpPr>
          <p:nvPr/>
        </p:nvSpPr>
        <p:spPr>
          <a:xfrm>
            <a:off x="2376869" y="1072515"/>
            <a:ext cx="4758690" cy="442849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dirty="0">
                <a:solidFill>
                  <a:srgbClr val="0070C0"/>
                </a:solidFill>
              </a:rPr>
              <a:t>病理性脱毛</a:t>
            </a:r>
            <a:endParaRPr lang="zh-CN" altLang="en-US" sz="3200" dirty="0">
              <a:solidFill>
                <a:srgbClr val="0070C0"/>
              </a:solidFill>
            </a:endParaRPr>
          </a:p>
          <a:p>
            <a:r>
              <a:rPr lang="zh-CN" altLang="en-US" sz="3200" dirty="0"/>
              <a:t>体外寄生虫感染</a:t>
            </a:r>
            <a:endParaRPr lang="zh-CN" altLang="en-US" sz="3200" dirty="0"/>
          </a:p>
          <a:p>
            <a:r>
              <a:rPr lang="zh-CN" altLang="en-US" sz="3200" dirty="0"/>
              <a:t>病理表型</a:t>
            </a:r>
            <a:endParaRPr lang="zh-CN" altLang="en-US" sz="3200" dirty="0"/>
          </a:p>
          <a:p>
            <a:r>
              <a:rPr lang="zh-CN" altLang="en-US" sz="3200" dirty="0">
                <a:solidFill>
                  <a:srgbClr val="0070C0"/>
                </a:solidFill>
              </a:rPr>
              <a:t>非病理性脱毛</a:t>
            </a:r>
            <a:endParaRPr lang="zh-CN" altLang="en-US" sz="3200" dirty="0">
              <a:solidFill>
                <a:srgbClr val="0070C0"/>
              </a:solidFill>
            </a:endParaRPr>
          </a:p>
          <a:p>
            <a:r>
              <a:rPr lang="zh-CN" altLang="en-US" sz="3200" dirty="0"/>
              <a:t>理毛</a:t>
            </a:r>
            <a:endParaRPr lang="zh-CN" altLang="en-US" sz="3200" dirty="0"/>
          </a:p>
          <a:p>
            <a:endParaRPr lang="zh-CN" altLang="en-US" sz="3200" dirty="0"/>
          </a:p>
        </p:txBody>
      </p:sp>
      <p:sp>
        <p:nvSpPr>
          <p:cNvPr id="3" name="内容占位符 2"/>
          <p:cNvSpPr>
            <a:spLocks noGrp="1"/>
          </p:cNvSpPr>
          <p:nvPr/>
        </p:nvSpPr>
        <p:spPr>
          <a:xfrm>
            <a:off x="6805330" y="987879"/>
            <a:ext cx="4758690" cy="442849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dirty="0">
                <a:solidFill>
                  <a:srgbClr val="0070C0"/>
                </a:solidFill>
              </a:rPr>
              <a:t>打架</a:t>
            </a:r>
            <a:endParaRPr lang="zh-CN" altLang="en-US" sz="2800" dirty="0">
              <a:solidFill>
                <a:srgbClr val="0070C0"/>
              </a:solidFill>
            </a:endParaRPr>
          </a:p>
          <a:p>
            <a:r>
              <a:rPr lang="zh-CN" altLang="en-US" sz="2800" dirty="0"/>
              <a:t>机械性损伤</a:t>
            </a:r>
            <a:endParaRPr lang="zh-CN" altLang="en-US" sz="2800" dirty="0"/>
          </a:p>
          <a:p>
            <a:r>
              <a:rPr lang="zh-CN" altLang="en-US" sz="2800" dirty="0"/>
              <a:t>消毒</a:t>
            </a:r>
            <a:r>
              <a:rPr lang="en-US" altLang="zh-CN" sz="2800" dirty="0"/>
              <a:t> </a:t>
            </a:r>
            <a:r>
              <a:rPr lang="zh-CN" altLang="en-US" sz="2800" dirty="0"/>
              <a:t>剂刺激</a:t>
            </a:r>
            <a:endParaRPr lang="zh-CN" altLang="en-US" sz="2800" dirty="0"/>
          </a:p>
          <a:p>
            <a:r>
              <a:rPr lang="zh-CN" altLang="en-US" sz="2800" dirty="0">
                <a:solidFill>
                  <a:srgbClr val="0070C0"/>
                </a:solidFill>
              </a:rPr>
              <a:t>处理</a:t>
            </a:r>
            <a:endParaRPr lang="zh-CN" altLang="en-US" sz="2800" dirty="0">
              <a:solidFill>
                <a:srgbClr val="0070C0"/>
              </a:solidFill>
            </a:endParaRPr>
          </a:p>
          <a:p>
            <a:r>
              <a:rPr lang="zh-CN" altLang="en-US" sz="2800" dirty="0"/>
              <a:t>改善环境，密度，检测病原</a:t>
            </a:r>
            <a:endParaRPr lang="zh-CN" altLang="en-US" sz="2800" dirty="0"/>
          </a:p>
        </p:txBody>
      </p:sp>
      <p:pic>
        <p:nvPicPr>
          <p:cNvPr id="28678" name="Picture 8" descr="mmexport1448369952674"/>
          <p:cNvPicPr>
            <a:picLocks noChangeAspect="1" noChangeArrowheads="1"/>
          </p:cNvPicPr>
          <p:nvPr>
            <p:custDataLst>
              <p:tags r:id="rId1"/>
            </p:custDataLst>
          </p:nvPr>
        </p:nvPicPr>
        <p:blipFill>
          <a:blip r:embed="rId2" cstate="print"/>
          <a:srcRect/>
          <a:stretch>
            <a:fillRect/>
          </a:stretch>
        </p:blipFill>
        <p:spPr bwMode="auto">
          <a:xfrm>
            <a:off x="4097672" y="4168536"/>
            <a:ext cx="2403796" cy="2090452"/>
          </a:xfrm>
          <a:prstGeom prst="rect">
            <a:avLst/>
          </a:prstGeom>
          <a:ln>
            <a:noFill/>
          </a:ln>
          <a:effectLst>
            <a:outerShdw blurRad="292100" dist="139700" dir="2700000" algn="tl" rotWithShape="0">
              <a:srgbClr val="333333">
                <a:alpha val="65000"/>
              </a:srgbClr>
            </a:outerShdw>
          </a:effectLst>
        </p:spPr>
      </p:pic>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p:cNvSpPr>
          <p:nvPr>
            <p:ph idx="4294967295"/>
            <p:custDataLst>
              <p:tags r:id="rId1"/>
            </p:custDataLst>
          </p:nvPr>
        </p:nvSpPr>
        <p:spPr>
          <a:xfrm>
            <a:off x="2255840" y="3836670"/>
            <a:ext cx="8713787" cy="2160588"/>
          </a:xfrm>
        </p:spPr>
        <p:txBody>
          <a:bodyPr vert="horz" wrap="square" lIns="91440" tIns="45720" rIns="91440" bIns="45720" rtlCol="0" anchor="t">
            <a:normAutofit fontScale="975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比如，“剃头”现象是小鼠排列优胜次序行为的一种特殊表现。占优势的小鼠把同笼内其它小鼠面部或背部的毛“剪光”。群体内最终仅剩“剃头者”小鼠一只未脱毛。虽然这种行为对小鼠本身无害处，但第一次发现时，很难将此现象与其它一些由疾病引起的较为严重的脱毛症区分开来。</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8676" name="Picture 4" descr="mmexport1448007963204"/>
          <p:cNvPicPr>
            <a:picLocks noChangeAspect="1" noChangeArrowheads="1"/>
          </p:cNvPicPr>
          <p:nvPr/>
        </p:nvPicPr>
        <p:blipFill>
          <a:blip r:embed="rId2" cstate="print"/>
          <a:srcRect/>
          <a:stretch>
            <a:fillRect/>
          </a:stretch>
        </p:blipFill>
        <p:spPr bwMode="auto">
          <a:xfrm>
            <a:off x="2039938" y="1388745"/>
            <a:ext cx="2789238" cy="2305050"/>
          </a:xfrm>
          <a:prstGeom prst="rect">
            <a:avLst/>
          </a:prstGeom>
          <a:ln>
            <a:noFill/>
          </a:ln>
          <a:effectLst>
            <a:outerShdw blurRad="292100" dist="139700" dir="2700000" algn="tl" rotWithShape="0">
              <a:srgbClr val="333333">
                <a:alpha val="65000"/>
              </a:srgbClr>
            </a:outerShdw>
          </a:effectLst>
        </p:spPr>
      </p:pic>
      <p:pic>
        <p:nvPicPr>
          <p:cNvPr id="28678" name="Picture 8" descr="mmexport1448369952674"/>
          <p:cNvPicPr>
            <a:picLocks noChangeAspect="1" noChangeArrowheads="1"/>
          </p:cNvPicPr>
          <p:nvPr/>
        </p:nvPicPr>
        <p:blipFill>
          <a:blip r:embed="rId3" cstate="print"/>
          <a:srcRect/>
          <a:stretch>
            <a:fillRect/>
          </a:stretch>
        </p:blipFill>
        <p:spPr bwMode="auto">
          <a:xfrm>
            <a:off x="5208588" y="1317310"/>
            <a:ext cx="2736850" cy="2379663"/>
          </a:xfrm>
          <a:prstGeom prst="rect">
            <a:avLst/>
          </a:prstGeom>
          <a:ln>
            <a:noFill/>
          </a:ln>
          <a:effectLst>
            <a:outerShdw blurRad="292100" dist="139700" dir="2700000" algn="tl" rotWithShape="0">
              <a:srgbClr val="333333">
                <a:alpha val="65000"/>
              </a:srgbClr>
            </a:outerShdw>
          </a:effectLst>
        </p:spPr>
      </p:pic>
      <p:pic>
        <p:nvPicPr>
          <p:cNvPr id="7" name="Picture 8" descr="IMG_0880"/>
          <p:cNvPicPr>
            <a:picLocks noChangeAspect="1" noChangeArrowheads="1"/>
          </p:cNvPicPr>
          <p:nvPr/>
        </p:nvPicPr>
        <p:blipFill>
          <a:blip r:embed="rId4" cstate="print"/>
          <a:srcRect/>
          <a:stretch>
            <a:fillRect/>
          </a:stretch>
        </p:blipFill>
        <p:spPr bwMode="auto">
          <a:xfrm>
            <a:off x="8088858" y="1316886"/>
            <a:ext cx="2519362" cy="2233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5"/>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4681" y="153267"/>
            <a:ext cx="10969200" cy="705600"/>
          </a:xfrm>
        </p:spPr>
        <p:txBody>
          <a:bodyPr/>
          <a:lstStyle/>
          <a:p>
            <a:r>
              <a:rPr lang="zh-CN" altLang="en-US">
                <a:solidFill>
                  <a:srgbClr val="0070C0"/>
                </a:solidFill>
              </a:rPr>
              <a:t>直肠、阴茎脱垂</a:t>
            </a:r>
            <a:endParaRPr lang="zh-CN" altLang="en-US">
              <a:solidFill>
                <a:srgbClr val="0070C0"/>
              </a:solidFill>
            </a:endParaRPr>
          </a:p>
        </p:txBody>
      </p:sp>
      <p:sp>
        <p:nvSpPr>
          <p:cNvPr id="8" name="内容占位符 2"/>
          <p:cNvSpPr>
            <a:spLocks noGrp="1"/>
          </p:cNvSpPr>
          <p:nvPr/>
        </p:nvSpPr>
        <p:spPr>
          <a:xfrm>
            <a:off x="2578100" y="1003422"/>
            <a:ext cx="3703955" cy="43529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rgbClr val="0070C0"/>
                </a:solidFill>
              </a:rPr>
              <a:t>直肠脱垂</a:t>
            </a:r>
            <a:endParaRPr lang="zh-CN" altLang="en-US" sz="2400" dirty="0">
              <a:solidFill>
                <a:srgbClr val="0070C0"/>
              </a:solidFill>
            </a:endParaRPr>
          </a:p>
          <a:p>
            <a:pPr lvl="1"/>
            <a:r>
              <a:rPr lang="zh-CN" altLang="en-US" sz="2130" dirty="0"/>
              <a:t>品系原因、排便或生仔</a:t>
            </a:r>
            <a:endParaRPr lang="zh-CN" altLang="en-US" sz="2130" dirty="0"/>
          </a:p>
          <a:p>
            <a:pPr lvl="1"/>
            <a:r>
              <a:rPr lang="zh-CN" altLang="en-US" sz="2130" dirty="0"/>
              <a:t>疾病或微生物</a:t>
            </a:r>
            <a:endParaRPr lang="zh-CN" altLang="en-US" sz="2130" dirty="0"/>
          </a:p>
          <a:p>
            <a:pPr lvl="1"/>
            <a:r>
              <a:rPr lang="zh-CN" altLang="en-US" sz="2130" dirty="0"/>
              <a:t>阴茎脱垂：由于阴茎不能缩回包皮内而造成阴茎突出</a:t>
            </a:r>
            <a:endParaRPr lang="zh-CN" altLang="en-US" sz="2130" dirty="0"/>
          </a:p>
          <a:p>
            <a:r>
              <a:rPr lang="zh-CN" altLang="en-US" sz="2400" dirty="0">
                <a:solidFill>
                  <a:srgbClr val="0070C0"/>
                </a:solidFill>
              </a:rPr>
              <a:t>处理：</a:t>
            </a:r>
            <a:r>
              <a:rPr lang="en-US" altLang="zh-CN" sz="2400" dirty="0"/>
              <a:t> </a:t>
            </a:r>
            <a:endParaRPr lang="en-US" altLang="zh-CN" sz="2400" dirty="0"/>
          </a:p>
          <a:p>
            <a:pPr lvl="1"/>
            <a:r>
              <a:rPr lang="zh-CN" altLang="en-US" sz="2130" dirty="0"/>
              <a:t>精子冷冻</a:t>
            </a:r>
            <a:endParaRPr lang="zh-CN" altLang="en-US" sz="2130" dirty="0"/>
          </a:p>
          <a:p>
            <a:pPr lvl="1"/>
            <a:r>
              <a:rPr lang="zh-CN" altLang="en-US" sz="2130" dirty="0"/>
              <a:t>淘汰</a:t>
            </a:r>
            <a:endParaRPr lang="zh-CN" altLang="en-US" sz="2130" dirty="0"/>
          </a:p>
        </p:txBody>
      </p:sp>
      <p:graphicFrame>
        <p:nvGraphicFramePr>
          <p:cNvPr id="7" name="对象 6"/>
          <p:cNvGraphicFramePr/>
          <p:nvPr/>
        </p:nvGraphicFramePr>
        <p:xfrm>
          <a:off x="7313930" y="1373505"/>
          <a:ext cx="2200910" cy="2039620"/>
        </p:xfrm>
        <a:graphic>
          <a:graphicData uri="http://schemas.openxmlformats.org/presentationml/2006/ole">
            <mc:AlternateContent xmlns:mc="http://schemas.openxmlformats.org/markup-compatibility/2006">
              <mc:Choice xmlns:v="urn:schemas-microsoft-com:vml" Requires="v">
                <p:oleObj spid="_x0000_s14353" name="" r:id="rId1" imgW="2419350" imgH="2038350" progId="Paint.Picture">
                  <p:embed/>
                </p:oleObj>
              </mc:Choice>
              <mc:Fallback>
                <p:oleObj name="" r:id="rId1" imgW="2419350" imgH="2038350" progId="Paint.Picture">
                  <p:embed/>
                  <p:pic>
                    <p:nvPicPr>
                      <p:cNvPr id="0" name="图片 8"/>
                      <p:cNvPicPr/>
                      <p:nvPr/>
                    </p:nvPicPr>
                    <p:blipFill>
                      <a:blip r:embed="rId2"/>
                      <a:stretch>
                        <a:fillRect/>
                      </a:stretch>
                    </p:blipFill>
                    <p:spPr>
                      <a:xfrm>
                        <a:off x="7313930" y="1373505"/>
                        <a:ext cx="2200910" cy="2039620"/>
                      </a:xfrm>
                      <a:prstGeom prst="rect">
                        <a:avLst/>
                      </a:prstGeom>
                    </p:spPr>
                  </p:pic>
                </p:oleObj>
              </mc:Fallback>
            </mc:AlternateContent>
          </a:graphicData>
        </a:graphic>
      </p:graphicFrame>
      <p:graphicFrame>
        <p:nvGraphicFramePr>
          <p:cNvPr id="10" name="对象 9"/>
          <p:cNvGraphicFramePr/>
          <p:nvPr/>
        </p:nvGraphicFramePr>
        <p:xfrm>
          <a:off x="7313930" y="3830955"/>
          <a:ext cx="2299970" cy="2157730"/>
        </p:xfrm>
        <a:graphic>
          <a:graphicData uri="http://schemas.openxmlformats.org/presentationml/2006/ole">
            <mc:AlternateContent xmlns:mc="http://schemas.openxmlformats.org/markup-compatibility/2006">
              <mc:Choice xmlns:v="urn:schemas-microsoft-com:vml" Requires="v">
                <p:oleObj spid="_x0000_s14354" name="" r:id="rId3" imgW="2317750" imgH="1619250" progId="Paint.Picture">
                  <p:embed/>
                </p:oleObj>
              </mc:Choice>
              <mc:Fallback>
                <p:oleObj name="" r:id="rId3" imgW="2317750" imgH="1619250" progId="Paint.Picture">
                  <p:embed/>
                  <p:pic>
                    <p:nvPicPr>
                      <p:cNvPr id="0" name="图片 10"/>
                      <p:cNvPicPr/>
                      <p:nvPr/>
                    </p:nvPicPr>
                    <p:blipFill>
                      <a:blip r:embed="rId4"/>
                      <a:stretch>
                        <a:fillRect/>
                      </a:stretch>
                    </p:blipFill>
                    <p:spPr>
                      <a:xfrm>
                        <a:off x="7313930" y="3830955"/>
                        <a:ext cx="2299970" cy="2157730"/>
                      </a:xfrm>
                      <a:prstGeom prst="rect">
                        <a:avLst/>
                      </a:prstGeom>
                    </p:spPr>
                  </p:pic>
                </p:oleObj>
              </mc:Fallback>
            </mc:AlternateContent>
          </a:graphicData>
        </a:graphic>
      </p:graphicFrame>
    </p:spTree>
    <p:custDataLst>
      <p:tags r:id="rId5"/>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600">
                <a:solidFill>
                  <a:srgbClr val="0070C0"/>
                </a:solidFill>
              </a:rPr>
              <a:t>雌鼠食仔</a:t>
            </a:r>
            <a:endParaRPr lang="zh-CN" altLang="en-US" sz="3600">
              <a:solidFill>
                <a:srgbClr val="0070C0"/>
              </a:solidFill>
            </a:endParaRPr>
          </a:p>
        </p:txBody>
      </p:sp>
      <p:sp>
        <p:nvSpPr>
          <p:cNvPr id="8" name="内容占位符 2"/>
          <p:cNvSpPr>
            <a:spLocks noGrp="1"/>
          </p:cNvSpPr>
          <p:nvPr/>
        </p:nvSpPr>
        <p:spPr>
          <a:xfrm>
            <a:off x="3175635" y="1252855"/>
            <a:ext cx="3703955" cy="43529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solidFill>
                  <a:srgbClr val="0070C0"/>
                </a:solidFill>
              </a:rPr>
              <a:t>原因</a:t>
            </a:r>
            <a:endParaRPr lang="zh-CN" altLang="en-US" sz="2400">
              <a:solidFill>
                <a:srgbClr val="0070C0"/>
              </a:solidFill>
            </a:endParaRPr>
          </a:p>
          <a:p>
            <a:pPr lvl="1"/>
            <a:r>
              <a:rPr lang="zh-CN" altLang="en-US" sz="2130"/>
              <a:t>品系原因</a:t>
            </a:r>
            <a:endParaRPr lang="zh-CN" altLang="en-US" sz="2130"/>
          </a:p>
          <a:p>
            <a:pPr lvl="1"/>
            <a:r>
              <a:rPr lang="zh-CN" altLang="en-US" sz="2130"/>
              <a:t>饲养环境：温度过低，噪声，营养不良</a:t>
            </a:r>
            <a:endParaRPr lang="zh-CN" altLang="en-US" sz="2130"/>
          </a:p>
          <a:p>
            <a:pPr lvl="1"/>
            <a:r>
              <a:rPr lang="zh-CN" altLang="en-US" sz="2130"/>
              <a:t>人为干扰</a:t>
            </a:r>
            <a:endParaRPr lang="zh-CN" altLang="en-US" sz="2130"/>
          </a:p>
          <a:p>
            <a:r>
              <a:rPr lang="zh-CN" altLang="en-US" sz="2400">
                <a:solidFill>
                  <a:srgbClr val="0070C0"/>
                </a:solidFill>
              </a:rPr>
              <a:t>处理：</a:t>
            </a:r>
            <a:r>
              <a:rPr lang="en-US" altLang="zh-CN" sz="2400"/>
              <a:t> </a:t>
            </a:r>
            <a:endParaRPr lang="en-US" altLang="zh-CN" sz="2400"/>
          </a:p>
          <a:p>
            <a:pPr lvl="1"/>
            <a:r>
              <a:rPr lang="zh-CN" altLang="en-US" sz="2130"/>
              <a:t>排聊品系中的个例</a:t>
            </a:r>
            <a:endParaRPr lang="zh-CN" altLang="en-US" sz="2130"/>
          </a:p>
          <a:p>
            <a:pPr lvl="1"/>
            <a:r>
              <a:rPr lang="zh-CN" altLang="en-US" sz="2130"/>
              <a:t>控制饲养环境</a:t>
            </a:r>
            <a:endParaRPr lang="zh-CN" altLang="en-US" sz="2130"/>
          </a:p>
          <a:p>
            <a:pPr lvl="1"/>
            <a:r>
              <a:rPr lang="zh-CN" altLang="en-US" sz="2130"/>
              <a:t>雌鼠生仔前后</a:t>
            </a:r>
            <a:r>
              <a:rPr lang="en-US" altLang="zh-CN" sz="2130"/>
              <a:t>2-3d,</a:t>
            </a:r>
            <a:r>
              <a:rPr lang="zh-CN" altLang="en-US" sz="2130"/>
              <a:t>避免人为干扰</a:t>
            </a:r>
            <a:endParaRPr lang="zh-CN" altLang="en-US" sz="2130"/>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600">
                <a:solidFill>
                  <a:srgbClr val="0070C0"/>
                </a:solidFill>
              </a:rPr>
              <a:t>无法得到后代</a:t>
            </a:r>
            <a:endParaRPr lang="zh-CN" altLang="en-US" sz="3600">
              <a:solidFill>
                <a:srgbClr val="0070C0"/>
              </a:solidFill>
            </a:endParaRPr>
          </a:p>
        </p:txBody>
      </p:sp>
      <p:sp>
        <p:nvSpPr>
          <p:cNvPr id="8" name="内容占位符 2"/>
          <p:cNvSpPr>
            <a:spLocks noGrp="1"/>
          </p:cNvSpPr>
          <p:nvPr/>
        </p:nvSpPr>
        <p:spPr>
          <a:xfrm>
            <a:off x="1435100" y="1252855"/>
            <a:ext cx="3703955" cy="43529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zh-CN" altLang="en-US" sz="2400">
                <a:solidFill>
                  <a:srgbClr val="0070C0"/>
                </a:solidFill>
              </a:rPr>
              <a:t>种鼠选择不当</a:t>
            </a:r>
            <a:endParaRPr lang="zh-CN" altLang="en-US" sz="2400">
              <a:solidFill>
                <a:srgbClr val="0070C0"/>
              </a:solidFill>
            </a:endParaRPr>
          </a:p>
          <a:p>
            <a:pPr lvl="2"/>
            <a:r>
              <a:rPr lang="zh-CN" altLang="en-US" sz="2000">
                <a:solidFill>
                  <a:schemeClr val="tx1"/>
                </a:solidFill>
              </a:rPr>
              <a:t>雌鼠双阴道，无阴道</a:t>
            </a:r>
            <a:endParaRPr lang="zh-CN" altLang="en-US" sz="2000">
              <a:solidFill>
                <a:schemeClr val="tx1"/>
              </a:solidFill>
            </a:endParaRPr>
          </a:p>
          <a:p>
            <a:pPr lvl="2"/>
            <a:r>
              <a:rPr lang="zh-CN" altLang="en-US" sz="2130"/>
              <a:t>种鼠肥胖</a:t>
            </a:r>
            <a:endParaRPr lang="zh-CN" altLang="en-US" sz="2130"/>
          </a:p>
          <a:p>
            <a:pPr lvl="2"/>
            <a:r>
              <a:rPr lang="zh-CN" altLang="en-US" sz="2130"/>
              <a:t>年龄过大</a:t>
            </a:r>
            <a:endParaRPr lang="zh-CN" altLang="en-US" sz="2130"/>
          </a:p>
          <a:p>
            <a:pPr lvl="1"/>
            <a:r>
              <a:rPr lang="zh-CN" altLang="en-US" sz="2400">
                <a:solidFill>
                  <a:srgbClr val="0070C0"/>
                </a:solidFill>
              </a:rPr>
              <a:t>生殖表型</a:t>
            </a:r>
            <a:endParaRPr lang="zh-CN" altLang="en-US" sz="2400">
              <a:solidFill>
                <a:srgbClr val="0070C0"/>
              </a:solidFill>
            </a:endParaRPr>
          </a:p>
          <a:p>
            <a:pPr lvl="2"/>
            <a:r>
              <a:rPr lang="zh-CN" altLang="en-US" sz="2000">
                <a:solidFill>
                  <a:schemeClr val="tx1"/>
                </a:solidFill>
              </a:rPr>
              <a:t>雄鼠无精</a:t>
            </a:r>
            <a:endParaRPr lang="zh-CN" altLang="en-US" sz="2000">
              <a:solidFill>
                <a:schemeClr val="tx1"/>
              </a:solidFill>
            </a:endParaRPr>
          </a:p>
          <a:p>
            <a:pPr lvl="2"/>
            <a:r>
              <a:rPr lang="zh-CN" altLang="en-US" sz="2000">
                <a:solidFill>
                  <a:schemeClr val="tx1"/>
                </a:solidFill>
              </a:rPr>
              <a:t>雌鼠卵巢发育异常</a:t>
            </a:r>
            <a:endParaRPr lang="zh-CN" altLang="en-US" sz="2000">
              <a:solidFill>
                <a:schemeClr val="tx1"/>
              </a:solidFill>
            </a:endParaRPr>
          </a:p>
          <a:p>
            <a:pPr lvl="1"/>
            <a:r>
              <a:rPr lang="zh-CN" altLang="en-US" sz="2400">
                <a:solidFill>
                  <a:srgbClr val="0070C0"/>
                </a:solidFill>
              </a:rPr>
              <a:t>处理</a:t>
            </a:r>
            <a:endParaRPr lang="zh-CN" altLang="en-US" sz="2400">
              <a:solidFill>
                <a:srgbClr val="0070C0"/>
              </a:solidFill>
            </a:endParaRPr>
          </a:p>
          <a:p>
            <a:pPr lvl="2"/>
            <a:r>
              <a:rPr lang="zh-CN" altLang="en-US" sz="2000">
                <a:solidFill>
                  <a:schemeClr val="tx1"/>
                </a:solidFill>
              </a:rPr>
              <a:t>种鼠合适</a:t>
            </a:r>
            <a:endParaRPr lang="zh-CN" altLang="en-US" sz="2000">
              <a:solidFill>
                <a:schemeClr val="tx1"/>
              </a:solidFill>
            </a:endParaRPr>
          </a:p>
          <a:p>
            <a:pPr lvl="2"/>
            <a:r>
              <a:rPr lang="zh-CN" altLang="en-US" sz="2000">
                <a:solidFill>
                  <a:schemeClr val="tx1"/>
                </a:solidFill>
              </a:rPr>
              <a:t>辅助生殖</a:t>
            </a:r>
            <a:r>
              <a:rPr lang="zh-CN" altLang="en-US" sz="2400">
                <a:solidFill>
                  <a:schemeClr val="tx1"/>
                </a:solidFill>
              </a:rPr>
              <a:t>：</a:t>
            </a:r>
            <a:r>
              <a:rPr lang="en-US" altLang="zh-CN" sz="2400"/>
              <a:t> </a:t>
            </a:r>
            <a:endParaRPr lang="en-US" altLang="zh-CN" sz="2400"/>
          </a:p>
          <a:p>
            <a:pPr lvl="1"/>
            <a:endParaRPr lang="zh-CN" altLang="en-US" sz="2130"/>
          </a:p>
        </p:txBody>
      </p:sp>
      <p:graphicFrame>
        <p:nvGraphicFramePr>
          <p:cNvPr id="4" name="内容占位符 3"/>
          <p:cNvGraphicFramePr>
            <a:graphicFrameLocks noGrp="1" noChangeAspect="1"/>
          </p:cNvGraphicFramePr>
          <p:nvPr>
            <p:ph idx="1"/>
          </p:nvPr>
        </p:nvGraphicFramePr>
        <p:xfrm>
          <a:off x="6069965" y="1900555"/>
          <a:ext cx="5200650" cy="3454400"/>
        </p:xfrm>
        <a:graphic>
          <a:graphicData uri="http://schemas.openxmlformats.org/presentationml/2006/ole">
            <mc:AlternateContent xmlns:mc="http://schemas.openxmlformats.org/markup-compatibility/2006">
              <mc:Choice xmlns:v="urn:schemas-microsoft-com:vml" Requires="v">
                <p:oleObj spid="_x0000_s15369" name="" r:id="rId1" imgW="5200650" imgH="3454400" progId="Paint.Picture">
                  <p:embed/>
                </p:oleObj>
              </mc:Choice>
              <mc:Fallback>
                <p:oleObj name="" r:id="rId1" imgW="5200650" imgH="3454400" progId="Paint.Picture">
                  <p:embed/>
                  <p:pic>
                    <p:nvPicPr>
                      <p:cNvPr id="0" name="图片 4"/>
                      <p:cNvPicPr/>
                      <p:nvPr/>
                    </p:nvPicPr>
                    <p:blipFill>
                      <a:blip r:embed="rId2"/>
                      <a:stretch>
                        <a:fillRect/>
                      </a:stretch>
                    </p:blipFill>
                    <p:spPr>
                      <a:xfrm>
                        <a:off x="6069965" y="1900555"/>
                        <a:ext cx="5200650" cy="3454400"/>
                      </a:xfrm>
                      <a:prstGeom prst="rect">
                        <a:avLst/>
                      </a:prstGeom>
                    </p:spPr>
                  </p:pic>
                </p:oleObj>
              </mc:Fallback>
            </mc:AlternateContent>
          </a:graphicData>
        </a:graphic>
      </p:graphicFrame>
    </p:spTree>
    <p:custDataLst>
      <p:tags r:id="rId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600">
                <a:solidFill>
                  <a:srgbClr val="0070C0"/>
                </a:solidFill>
              </a:rPr>
              <a:t>无法得到纯合子</a:t>
            </a:r>
            <a:endParaRPr lang="zh-CN" altLang="en-US" sz="3600">
              <a:solidFill>
                <a:srgbClr val="0070C0"/>
              </a:solidFill>
            </a:endParaRPr>
          </a:p>
        </p:txBody>
      </p:sp>
      <p:sp>
        <p:nvSpPr>
          <p:cNvPr id="8" name="内容占位符 2"/>
          <p:cNvSpPr>
            <a:spLocks noGrp="1"/>
          </p:cNvSpPr>
          <p:nvPr/>
        </p:nvSpPr>
        <p:spPr>
          <a:xfrm>
            <a:off x="2556143" y="1019863"/>
            <a:ext cx="5643880" cy="43529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zh-CN" altLang="en-US" sz="2400" dirty="0">
                <a:solidFill>
                  <a:srgbClr val="0070C0"/>
                </a:solidFill>
              </a:rPr>
              <a:t>鉴定问题</a:t>
            </a:r>
            <a:endParaRPr lang="zh-CN" altLang="en-US" sz="2400" dirty="0">
              <a:solidFill>
                <a:srgbClr val="0070C0"/>
              </a:solidFill>
            </a:endParaRPr>
          </a:p>
          <a:p>
            <a:pPr lvl="2"/>
            <a:r>
              <a:rPr lang="zh-CN" altLang="en-US" sz="2400" dirty="0"/>
              <a:t>鉴定方案是否正确</a:t>
            </a:r>
            <a:endParaRPr lang="zh-CN" altLang="en-US" sz="2400" dirty="0"/>
          </a:p>
          <a:p>
            <a:pPr lvl="2"/>
            <a:r>
              <a:rPr lang="zh-CN" altLang="en-US" sz="2400" dirty="0"/>
              <a:t>种鼠基因型是否正确</a:t>
            </a:r>
            <a:endParaRPr lang="zh-CN" altLang="en-US" sz="2400" dirty="0"/>
          </a:p>
          <a:p>
            <a:pPr lvl="2"/>
            <a:r>
              <a:rPr lang="zh-CN" altLang="en-US" sz="2400" dirty="0"/>
              <a:t>敲除致死基因表形</a:t>
            </a:r>
            <a:endParaRPr lang="zh-CN" altLang="en-US" sz="2400" dirty="0"/>
          </a:p>
          <a:p>
            <a:pPr lvl="2"/>
            <a:r>
              <a:rPr lang="en-US" altLang="zh-CN" sz="2400" dirty="0"/>
              <a:t>CKO</a:t>
            </a:r>
            <a:r>
              <a:rPr lang="zh-CN" altLang="en-US" sz="2400" dirty="0"/>
              <a:t>与使用的</a:t>
            </a:r>
            <a:r>
              <a:rPr lang="en-US" altLang="zh-CN" sz="2400" dirty="0"/>
              <a:t>CRE</a:t>
            </a:r>
            <a:r>
              <a:rPr lang="zh-CN" altLang="en-US" sz="2400" dirty="0"/>
              <a:t>鼠位于同一染色体上</a:t>
            </a:r>
            <a:endParaRPr lang="zh-CN" altLang="en-US" sz="2400" dirty="0"/>
          </a:p>
          <a:p>
            <a:pPr lvl="1"/>
            <a:r>
              <a:rPr lang="zh-CN" altLang="en-US" sz="2400" dirty="0">
                <a:solidFill>
                  <a:srgbClr val="0070C0"/>
                </a:solidFill>
              </a:rPr>
              <a:t>处理：</a:t>
            </a:r>
            <a:endParaRPr lang="zh-CN" altLang="en-US" sz="2400" dirty="0">
              <a:solidFill>
                <a:srgbClr val="0070C0"/>
              </a:solidFill>
            </a:endParaRPr>
          </a:p>
          <a:p>
            <a:pPr lvl="2"/>
            <a:r>
              <a:rPr lang="zh-CN" altLang="en-US" sz="2400" dirty="0"/>
              <a:t>逐一排除，定位问题</a:t>
            </a:r>
            <a:endParaRPr lang="zh-CN" altLang="en-US" sz="2400" dirty="0"/>
          </a:p>
          <a:p>
            <a:pPr lvl="1"/>
            <a:endParaRPr lang="zh-CN" altLang="en-US" sz="2400" dirty="0"/>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标题 1"/>
          <p:cNvSpPr>
            <a:spLocks noGrp="1"/>
          </p:cNvSpPr>
          <p:nvPr>
            <p:ph type="title" idx="4294967295"/>
          </p:nvPr>
        </p:nvSpPr>
        <p:spPr>
          <a:xfrm>
            <a:off x="1981200" y="2"/>
            <a:ext cx="8229600" cy="836613"/>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br>
              <a:rPr lang="en-US" altLang="zh-CN" b="1" dirty="0">
                <a:solidFill>
                  <a:srgbClr val="0070C0"/>
                </a:solidFill>
                <a:latin typeface="汉仪旗黑-85S" charset="0"/>
                <a:cs typeface="汉仪旗黑-85S" charset="0"/>
                <a:sym typeface="+mn-ea"/>
              </a:rPr>
            </a:br>
            <a:r>
              <a:rPr lang="en-US" altLang="zh-CN" b="1" dirty="0">
                <a:solidFill>
                  <a:srgbClr val="0070C0"/>
                </a:solidFill>
                <a:latin typeface="汉仪旗黑-85S" charset="0"/>
                <a:cs typeface="汉仪旗黑-85S" charset="0"/>
                <a:sym typeface="+mn-ea"/>
              </a:rPr>
              <a:t>小鼠吃仔的原因及解决方法</a:t>
            </a:r>
            <a:br>
              <a:rPr lang="en-US" altLang="zh-CN" b="1" dirty="0">
                <a:solidFill>
                  <a:srgbClr val="0070C0"/>
                </a:solidFill>
                <a:latin typeface="汉仪旗黑-85S" charset="0"/>
                <a:cs typeface="汉仪旗黑-85S" charset="0"/>
                <a:sym typeface="+mn-ea"/>
              </a:rPr>
            </a:br>
            <a:endParaRPr lang="en-US" altLang="zh-CN" b="1" dirty="0">
              <a:solidFill>
                <a:srgbClr val="0070C0"/>
              </a:solidFill>
              <a:latin typeface="汉仪旗黑-85S" charset="0"/>
              <a:cs typeface="汉仪旗黑-85S" charset="0"/>
              <a:sym typeface="+mn-ea"/>
            </a:endParaRPr>
          </a:p>
        </p:txBody>
      </p:sp>
      <p:sp>
        <p:nvSpPr>
          <p:cNvPr id="62466" name="内容占位符 2"/>
          <p:cNvSpPr>
            <a:spLocks noGrp="1"/>
          </p:cNvSpPr>
          <p:nvPr>
            <p:ph idx="4294967295"/>
          </p:nvPr>
        </p:nvSpPr>
        <p:spPr>
          <a:xfrm>
            <a:off x="2291080" y="924174"/>
            <a:ext cx="7397447" cy="5167312"/>
          </a:xfrm>
        </p:spPr>
        <p:txBody>
          <a:bodyPr vert="horz" wrap="square" lIns="91440" tIns="45720" rIns="91440" bIns="45720" rtlCol="0" anchor="t">
            <a:normAutofit fontScale="9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Tx/>
              <a:buNone/>
            </a:pPr>
            <a:r>
              <a:rPr lang="zh-CN" altLang="en-US" sz="2800" b="1" dirty="0">
                <a:solidFill>
                  <a:srgbClr val="FF0000"/>
                </a:solidFill>
                <a:latin typeface="微软雅黑" panose="020B0503020204020204" pitchFamily="34" charset="-122"/>
                <a:ea typeface="微软雅黑" panose="020B0503020204020204" pitchFamily="34" charset="-122"/>
                <a:sym typeface="+mn-ea"/>
              </a:rPr>
              <a:t>小仔被吃的原因：</a:t>
            </a:r>
            <a:endParaRPr lang="zh-CN" altLang="en-US" sz="2800" b="1" dirty="0">
              <a:solidFill>
                <a:srgbClr val="FF0000"/>
              </a:solidFill>
              <a:latin typeface="微软雅黑" panose="020B0503020204020204" pitchFamily="34" charset="-122"/>
              <a:ea typeface="微软雅黑" panose="020B0503020204020204" pitchFamily="34" charset="-122"/>
              <a:sym typeface="+mn-ea"/>
            </a:endParaRPr>
          </a:p>
          <a:p>
            <a:pPr lvl="0" algn="l">
              <a:buFont typeface="Wingdings" panose="05000000000000000000" charset="0"/>
              <a:buChar char="Ø"/>
            </a:pPr>
            <a:r>
              <a:rPr lang="zh-CN" altLang="en-US" sz="2800" dirty="0">
                <a:solidFill>
                  <a:schemeClr val="tx1"/>
                </a:solidFill>
                <a:latin typeface="微软雅黑" panose="020B0503020204020204" pitchFamily="34" charset="-122"/>
                <a:ea typeface="微软雅黑" panose="020B0503020204020204" pitchFamily="34" charset="-122"/>
                <a:sym typeface="+mn-ea"/>
              </a:rPr>
              <a:t>母鼠在怀孕和哺乳期间营养不良、窝产仔数量多，导致泌乳量相对不足时会使其吞食幼仔。</a:t>
            </a:r>
            <a:endParaRPr lang="zh-CN" altLang="en-US" sz="2800" dirty="0">
              <a:solidFill>
                <a:schemeClr val="tx1"/>
              </a:solidFill>
              <a:latin typeface="微软雅黑" panose="020B0503020204020204" pitchFamily="34" charset="-122"/>
              <a:ea typeface="微软雅黑" panose="020B0503020204020204" pitchFamily="34" charset="-122"/>
              <a:sym typeface="+mn-ea"/>
            </a:endParaRPr>
          </a:p>
          <a:p>
            <a:pPr lvl="0" algn="l">
              <a:buFont typeface="Wingdings" panose="05000000000000000000" charset="0"/>
              <a:buChar char="Ø"/>
            </a:pPr>
            <a:r>
              <a:rPr lang="zh-CN" altLang="en-US" sz="2800" dirty="0">
                <a:solidFill>
                  <a:schemeClr val="tx1"/>
                </a:solidFill>
                <a:latin typeface="微软雅黑" panose="020B0503020204020204" pitchFamily="34" charset="-122"/>
                <a:ea typeface="微软雅黑" panose="020B0503020204020204" pitchFamily="34" charset="-122"/>
                <a:sym typeface="+mn-ea"/>
              </a:rPr>
              <a:t>孕鼠年龄偏大且无泌乳能力，为维持自己的体力而食仔。</a:t>
            </a:r>
            <a:endParaRPr lang="zh-CN" altLang="en-US" sz="2800" dirty="0">
              <a:solidFill>
                <a:schemeClr val="tx1"/>
              </a:solidFill>
              <a:latin typeface="微软雅黑" panose="020B0503020204020204" pitchFamily="34" charset="-122"/>
              <a:ea typeface="微软雅黑" panose="020B0503020204020204" pitchFamily="34" charset="-122"/>
              <a:sym typeface="+mn-ea"/>
            </a:endParaRPr>
          </a:p>
          <a:p>
            <a:pPr lvl="0" algn="l">
              <a:buFont typeface="Wingdings" panose="05000000000000000000" charset="0"/>
              <a:buChar char="Ø"/>
            </a:pPr>
            <a:r>
              <a:rPr lang="zh-CN" altLang="en-US" sz="2800" dirty="0">
                <a:solidFill>
                  <a:schemeClr val="tx1"/>
                </a:solidFill>
                <a:latin typeface="微软雅黑" panose="020B0503020204020204" pitchFamily="34" charset="-122"/>
                <a:ea typeface="微软雅黑" panose="020B0503020204020204" pitchFamily="34" charset="-122"/>
                <a:sym typeface="+mn-ea"/>
              </a:rPr>
              <a:t>产前产后缺水。孕鼠在生产过程中要消耗大量的体液和能量，产后口渴在舔食胎盘时引发吃仔。</a:t>
            </a:r>
            <a:endParaRPr lang="zh-CN" altLang="en-US" sz="2800" dirty="0">
              <a:solidFill>
                <a:schemeClr val="tx1"/>
              </a:solidFill>
              <a:latin typeface="微软雅黑" panose="020B0503020204020204" pitchFamily="34" charset="-122"/>
              <a:ea typeface="微软雅黑" panose="020B0503020204020204" pitchFamily="34" charset="-122"/>
              <a:sym typeface="+mn-ea"/>
            </a:endParaRPr>
          </a:p>
          <a:p>
            <a:pPr lvl="0" algn="l">
              <a:buFont typeface="Wingdings" panose="05000000000000000000" charset="0"/>
              <a:buChar char="Ø"/>
            </a:pPr>
            <a:r>
              <a:rPr lang="zh-CN" altLang="en-US" sz="2800" dirty="0">
                <a:solidFill>
                  <a:schemeClr val="tx1"/>
                </a:solidFill>
                <a:latin typeface="微软雅黑" panose="020B0503020204020204" pitchFamily="34" charset="-122"/>
                <a:ea typeface="微软雅黑" panose="020B0503020204020204" pitchFamily="34" charset="-122"/>
                <a:sym typeface="+mn-ea"/>
              </a:rPr>
              <a:t>母鼠以维持种群的正常生存。对出生后不健康、畸形的幼仔会产生吃仔的习惯，。</a:t>
            </a:r>
            <a:endParaRPr lang="zh-CN" altLang="en-US" sz="2800" dirty="0">
              <a:solidFill>
                <a:schemeClr val="tx1"/>
              </a:solidFill>
              <a:latin typeface="微软雅黑" panose="020B0503020204020204" pitchFamily="34" charset="-122"/>
              <a:ea typeface="微软雅黑" panose="020B0503020204020204" pitchFamily="34" charset="-122"/>
              <a:sym typeface="+mn-ea"/>
            </a:endParaRPr>
          </a:p>
          <a:p>
            <a:pPr lvl="0" algn="l">
              <a:buFont typeface="Wingdings" panose="05000000000000000000" charset="0"/>
              <a:buChar char="Ø"/>
            </a:pPr>
            <a:r>
              <a:rPr lang="zh-CN" altLang="en-US" sz="2800" dirty="0">
                <a:solidFill>
                  <a:schemeClr val="tx1"/>
                </a:solidFill>
                <a:latin typeface="微软雅黑" panose="020B0503020204020204" pitchFamily="34" charset="-122"/>
                <a:ea typeface="微软雅黑" panose="020B0503020204020204" pitchFamily="34" charset="-122"/>
                <a:sym typeface="+mn-ea"/>
              </a:rPr>
              <a:t>刚产仔的母鼠受到惊吓感到危险也会吃仔。包括噪音、光照和人为经常性的观察等。</a:t>
            </a:r>
            <a:endParaRPr lang="zh-CN" altLang="en-US" sz="2800" dirty="0">
              <a:solidFill>
                <a:schemeClr val="tx1"/>
              </a:solidFill>
              <a:latin typeface="微软雅黑" panose="020B0503020204020204" pitchFamily="34" charset="-122"/>
              <a:ea typeface="微软雅黑" panose="020B0503020204020204" pitchFamily="34" charset="-122"/>
              <a:sym typeface="+mn-ea"/>
            </a:endParaRPr>
          </a:p>
          <a:p>
            <a:pPr lvl="0" algn="l">
              <a:buFont typeface="Wingdings" panose="05000000000000000000" charset="0"/>
              <a:buChar char="Ø"/>
            </a:pPr>
            <a:r>
              <a:rPr lang="zh-CN" altLang="en-US" sz="2800" dirty="0">
                <a:solidFill>
                  <a:schemeClr val="tx1"/>
                </a:solidFill>
                <a:latin typeface="微软雅黑" panose="020B0503020204020204" pitchFamily="34" charset="-122"/>
                <a:ea typeface="微软雅黑" panose="020B0503020204020204" pitchFamily="34" charset="-122"/>
                <a:sym typeface="+mn-ea"/>
              </a:rPr>
              <a:t>有些繁育鼠是首次产仔，不知道如何处理自生幼仔，吃仔是正常的。第二次产仔就不会发生此现象。</a:t>
            </a:r>
            <a:endParaRPr lang="zh-CN" altLang="en-US" sz="2800" dirty="0">
              <a:solidFill>
                <a:schemeClr val="tx1"/>
              </a:solidFill>
              <a:latin typeface="微软雅黑" panose="020B0503020204020204" pitchFamily="34" charset="-122"/>
              <a:ea typeface="微软雅黑" panose="020B0503020204020204" pitchFamily="34" charset="-122"/>
              <a:sym typeface="+mn-ea"/>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p:nvPr>
        </p:nvSpPr>
        <p:spPr>
          <a:xfrm>
            <a:off x="614001" y="248924"/>
            <a:ext cx="10852237" cy="331473"/>
          </a:xfrm>
        </p:spPr>
        <p:txBody>
          <a:bodyPr vert="horz" wrap="square" lIns="91440" tIns="45720" rIns="91440" bIns="45720" rtlCol="0" anchor="ctr">
            <a:normAutofit fontScale="90000"/>
          </a:bodyPr>
          <a:lstStyle/>
          <a:p>
            <a:pPr eaLnBrk="1" hangingPunct="1"/>
            <a:r>
              <a:rPr lang="zh-CN" sz="3200" dirty="0">
                <a:solidFill>
                  <a:srgbClr val="0070C0"/>
                </a:solidFill>
              </a:rPr>
              <a:t>其它高校违规</a:t>
            </a:r>
            <a:endParaRPr lang="zh-CN" sz="3200" dirty="0">
              <a:solidFill>
                <a:srgbClr val="0070C0"/>
              </a:solidFill>
            </a:endParaRPr>
          </a:p>
        </p:txBody>
      </p:sp>
      <p:pic>
        <p:nvPicPr>
          <p:cNvPr id="18436" name="Picture 1"/>
          <p:cNvPicPr>
            <a:picLocks noChangeAspect="1"/>
          </p:cNvPicPr>
          <p:nvPr/>
        </p:nvPicPr>
        <p:blipFill>
          <a:blip r:embed="rId1" cstate="print"/>
          <a:stretch>
            <a:fillRect/>
          </a:stretch>
        </p:blipFill>
        <p:spPr>
          <a:xfrm>
            <a:off x="1311910" y="970915"/>
            <a:ext cx="3929380" cy="4959350"/>
          </a:xfrm>
          <a:prstGeom prst="rect">
            <a:avLst/>
          </a:prstGeom>
          <a:noFill/>
          <a:ln w="9525">
            <a:noFill/>
          </a:ln>
        </p:spPr>
      </p:pic>
      <p:pic>
        <p:nvPicPr>
          <p:cNvPr id="18437" name="Picture 2"/>
          <p:cNvPicPr>
            <a:picLocks noChangeAspect="1"/>
          </p:cNvPicPr>
          <p:nvPr/>
        </p:nvPicPr>
        <p:blipFill>
          <a:blip r:embed="rId2" cstate="print"/>
          <a:stretch>
            <a:fillRect/>
          </a:stretch>
        </p:blipFill>
        <p:spPr>
          <a:xfrm>
            <a:off x="6191885" y="970915"/>
            <a:ext cx="3627755" cy="5070475"/>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内容占位符 2"/>
          <p:cNvSpPr>
            <a:spLocks noGrp="1"/>
          </p:cNvSpPr>
          <p:nvPr>
            <p:ph idx="4294967295"/>
          </p:nvPr>
        </p:nvSpPr>
        <p:spPr>
          <a:xfrm>
            <a:off x="1371675" y="1123950"/>
            <a:ext cx="7294152" cy="4558206"/>
          </a:xfrm>
        </p:spPr>
        <p:txBody>
          <a:bodyPr vert="horz" wrap="square"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lnSpc>
                <a:spcPts val="2400"/>
              </a:lnSpc>
              <a:buFont typeface="Wingdings" panose="05000000000000000000" charset="0"/>
              <a:buChar char="Ø"/>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对产仔胎数多的母鼠在怀孕期间食物中要适当增加葵花籽或花生给孕鼠补充营养。</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buFont typeface="Wingdings" panose="05000000000000000000" charset="0"/>
              <a:buChar char="Ø"/>
            </a:pP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对当天出生的幼仔尽量避免用手触摸，不要打扰母鼠哺乳，母鼠产仔的三天内不要换笼，要保持原有的气味</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buFont typeface="Wingdings" panose="05000000000000000000" charset="0"/>
              <a:buChar char="Ø"/>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要及时分出离乳小仔，防止母鼠超量哺乳而丧失母性行为。</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buFont typeface="Wingdings" panose="05000000000000000000" charset="0"/>
              <a:buChar char="Ø"/>
            </a:pP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要处理和淘汰年龄大、习惯性吃仔的母鼠。</a:t>
            </a:r>
            <a:endPar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buFont typeface="Wingdings" panose="05000000000000000000" charset="0"/>
              <a:buChar char="Ø"/>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可以将无泌乳能力的孕鼠提前与母性好、</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buFont typeface="Wingdings" panose="05000000000000000000" charset="0"/>
              <a:buChar char="Ø"/>
            </a:pP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  泌乳好的受孕鼠放一笼代养。</a:t>
            </a:r>
            <a:endPar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buFont typeface="Wingdings" panose="05000000000000000000" charset="0"/>
              <a:buChar char="Ø"/>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要控制噪音或有震动等不利的</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buFont typeface="Wingdings" panose="05000000000000000000" charset="0"/>
              <a:buChar char="Ø"/>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环境影响。</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buFontTx/>
              <a:buNone/>
            </a:pP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buFontTx/>
              <a:buNone/>
            </a:pP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buFontTx/>
              <a:buNone/>
            </a:pP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388" name="Picture 6" descr=" ">
            <a:hlinkClick r:id="rId1"/>
          </p:cNvPr>
          <p:cNvPicPr>
            <a:picLocks noChangeAspect="1" noChangeArrowheads="1"/>
          </p:cNvPicPr>
          <p:nvPr>
            <p:custDataLst>
              <p:tags r:id="rId2"/>
            </p:custDataLst>
          </p:nvPr>
        </p:nvPicPr>
        <p:blipFill>
          <a:blip r:embed="rId3" cstate="print"/>
          <a:srcRect/>
          <a:stretch>
            <a:fillRect/>
          </a:stretch>
        </p:blipFill>
        <p:spPr bwMode="auto">
          <a:xfrm>
            <a:off x="8174656" y="3429000"/>
            <a:ext cx="2519512" cy="2305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矩形 1"/>
          <p:cNvSpPr/>
          <p:nvPr/>
        </p:nvSpPr>
        <p:spPr>
          <a:xfrm>
            <a:off x="624967" y="255626"/>
            <a:ext cx="4493538" cy="523220"/>
          </a:xfrm>
          <a:prstGeom prst="rect">
            <a:avLst/>
          </a:prstGeom>
        </p:spPr>
        <p:txBody>
          <a:bodyPr wrap="none">
            <a:spAutoFit/>
          </a:bodyPr>
          <a:lstStyle/>
          <a:p>
            <a:pPr lvl="0"/>
            <a:r>
              <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针对吃仔问题的解决方法：</a:t>
            </a:r>
            <a:endPar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p:cNvSpPr>
          <p:nvPr>
            <p:ph idx="4294967295"/>
            <p:custDataLst>
              <p:tags r:id="rId1"/>
            </p:custDataLst>
          </p:nvPr>
        </p:nvSpPr>
        <p:spPr>
          <a:xfrm>
            <a:off x="1774825" y="945356"/>
            <a:ext cx="4321175" cy="4824412"/>
          </a:xfrm>
        </p:spPr>
        <p:txBody>
          <a:bodyPr vert="horz" wrap="square" lIns="91440" tIns="45720" rIns="91440" bIns="45720" rtlCol="0" anchor="t">
            <a:normAutofit fontScale="975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 typeface="Wingdings" panose="05000000000000000000" pitchFamily="2" charset="2"/>
            </a:pPr>
            <a:endParaRPr lang="en-US" altLang="zh-CN"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标签（挂牌）是小鼠的身份证。在填写繁殖笼标签时，应仔细核查标签内容，做到万无一失。</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标签的主要内容包括：</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品系名称、脚趾编号、基因型、性别及代数；每笼繁殖鼠的出生日期、合笼日期、负责人姓名、所属实验室、手机号。</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gn="l">
              <a:buFontTx/>
              <a:buNone/>
            </a:pP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5364" name="Picture 6"/>
          <p:cNvPicPr>
            <a:picLocks noChangeAspect="1" noChangeArrowheads="1"/>
          </p:cNvPicPr>
          <p:nvPr>
            <p:custDataLst>
              <p:tags r:id="rId2"/>
            </p:custDataLst>
          </p:nvPr>
        </p:nvPicPr>
        <p:blipFill>
          <a:blip r:embed="rId3" cstate="print"/>
          <a:srcRect/>
          <a:stretch>
            <a:fillRect/>
          </a:stretch>
        </p:blipFill>
        <p:spPr bwMode="auto">
          <a:xfrm>
            <a:off x="6345238" y="1092736"/>
            <a:ext cx="4106862" cy="3875087"/>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矩形 5"/>
          <p:cNvSpPr/>
          <p:nvPr>
            <p:custDataLst>
              <p:tags r:id="rId4"/>
            </p:custDataLst>
          </p:nvPr>
        </p:nvSpPr>
        <p:spPr>
          <a:xfrm>
            <a:off x="6311900" y="5497463"/>
            <a:ext cx="4140200" cy="368300"/>
          </a:xfrm>
          <a:prstGeom prst="rect">
            <a:avLst/>
          </a:prstGeom>
          <a:solidFill>
            <a:schemeClr val="lt1"/>
          </a:solidFill>
          <a:ln>
            <a:solidFill>
              <a:schemeClr val="accent1"/>
            </a:solidFill>
          </a:ln>
        </p:spPr>
        <p:style>
          <a:lnRef idx="2">
            <a:schemeClr val="accent1"/>
          </a:lnRef>
          <a:fillRef idx="1">
            <a:schemeClr val="lt1"/>
          </a:fillRef>
          <a:effectRef idx="0">
            <a:schemeClr val="accent1"/>
          </a:effectRef>
          <a:fontRef idx="minor">
            <a:schemeClr val="dk1"/>
          </a:fontRef>
        </p:style>
        <p:txBody>
          <a:bodyPr>
            <a:spAutoFit/>
          </a:bodyPr>
          <a:lstStyle/>
          <a:p>
            <a:pPr defTabSz="914400" fontAlgn="base">
              <a:spcBef>
                <a:spcPct val="50000"/>
              </a:spcBef>
              <a:spcAft>
                <a:spcPct val="0"/>
              </a:spcAft>
              <a:defRPr/>
            </a:pPr>
            <a:r>
              <a:rPr lang="zh-CN" altLang="en-US" dirty="0">
                <a:solidFill>
                  <a:srgbClr val="FF0000"/>
                </a:solidFill>
                <a:latin typeface="微软雅黑" panose="020B0503020204020204" pitchFamily="34" charset="-122"/>
                <a:ea typeface="微软雅黑" panose="020B0503020204020204" pitchFamily="34" charset="-122"/>
              </a:rPr>
              <a:t>图中标签内容信息不清晰、填写不规范</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65541" name="矩形 6"/>
          <p:cNvSpPr/>
          <p:nvPr/>
        </p:nvSpPr>
        <p:spPr>
          <a:xfrm>
            <a:off x="1919290" y="181610"/>
            <a:ext cx="6696075" cy="583565"/>
          </a:xfrm>
          <a:prstGeom prst="rect">
            <a:avLst/>
          </a:prstGeom>
          <a:noFill/>
          <a:ln w="9525">
            <a:noFill/>
          </a:ln>
        </p:spPr>
        <p:txBody>
          <a:bodyPr anchor="t">
            <a:spAutoFit/>
          </a:bodyPr>
          <a:lstStyle/>
          <a:p>
            <a:r>
              <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繁殖笼的管理要求及操作方法</a:t>
            </a:r>
            <a:endParaRPr lang="zh-CN" altLang="en-US" sz="3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5"/>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2713038" y="1725613"/>
          <a:ext cx="6626225" cy="3579495"/>
        </p:xfrm>
        <a:graphic>
          <a:graphicData uri="http://schemas.openxmlformats.org/drawingml/2006/table">
            <a:tbl>
              <a:tblPr firstRow="1" firstCol="1" bandRow="1"/>
              <a:tblGrid>
                <a:gridCol w="1534795"/>
                <a:gridCol w="641985"/>
                <a:gridCol w="1031240"/>
                <a:gridCol w="1668145"/>
                <a:gridCol w="902970"/>
                <a:gridCol w="847090"/>
              </a:tblGrid>
              <a:tr h="325907">
                <a:tc gridSpan="6">
                  <a:txBody>
                    <a:bodyPr/>
                    <a:lstStyle/>
                    <a:p>
                      <a:pPr algn="ctr">
                        <a:spcAft>
                          <a:spcPts val="0"/>
                        </a:spcAft>
                      </a:pPr>
                      <a:r>
                        <a:rPr lang="zh-CN" sz="1600" kern="0" dirty="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库存笼</a:t>
                      </a:r>
                      <a:endParaRPr lang="zh-CN" sz="1600" kern="0" dirty="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c hMerge="1">
                  <a:tcPr/>
                </a:tc>
                <a:tc hMerge="1">
                  <a:tcPr/>
                </a:tc>
                <a:tc hMerge="1">
                  <a:tcPr/>
                </a:tc>
                <a:tc hMerge="1">
                  <a:tcPr/>
                </a:tc>
              </a:tr>
              <a:tr h="325907">
                <a:tc gridSpan="2">
                  <a:txBody>
                    <a:bodyPr/>
                    <a:lstStyle/>
                    <a:p>
                      <a:pPr algn="l">
                        <a:spcAft>
                          <a:spcPts val="0"/>
                        </a:spcAft>
                      </a:pPr>
                      <a:r>
                        <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品系编号：</a:t>
                      </a:r>
                      <a:r>
                        <a:rPr lang="en-US" alt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01</a:t>
                      </a:r>
                      <a:endParaRPr lang="en-US" alt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c gridSpan="2">
                  <a:txBody>
                    <a:bodyPr/>
                    <a:lstStyle/>
                    <a:p>
                      <a:pPr algn="l">
                        <a:spcAft>
                          <a:spcPts val="0"/>
                        </a:spcAft>
                      </a:pPr>
                      <a:r>
                        <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品系名称：</a:t>
                      </a:r>
                      <a:r>
                        <a:rPr lang="en-US" alt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TDRD1 KO1</a:t>
                      </a:r>
                      <a:endParaRPr lang="en-US" alt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c gridSpan="2">
                  <a:txBody>
                    <a:bodyPr/>
                    <a:lstStyle/>
                    <a:p>
                      <a:pPr algn="l">
                        <a:spcAft>
                          <a:spcPts val="0"/>
                        </a:spcAft>
                      </a:pPr>
                      <a:r>
                        <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负责人：林一</a:t>
                      </a:r>
                      <a:endParaRPr lang="en-US" alt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r>
              <a:tr h="326390">
                <a:tc>
                  <a:txBody>
                    <a:bodyPr/>
                    <a:lstStyle/>
                    <a:p>
                      <a:pPr algn="ctr">
                        <a:spcAft>
                          <a:spcPts val="0"/>
                        </a:spcAft>
                      </a:pPr>
                      <a:r>
                        <a:rPr lang="zh-CN" sz="1600" ker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小鼠编号</a:t>
                      </a:r>
                      <a:r>
                        <a:rPr lang="en-US" sz="1600" ker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sz="1600" ker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数量</a:t>
                      </a:r>
                      <a:endParaRPr lang="zh-CN" sz="1600" kern="10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性别</a:t>
                      </a:r>
                      <a:endPar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生日</a:t>
                      </a:r>
                      <a:endPar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基因型</a:t>
                      </a:r>
                      <a:endPar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代数</a:t>
                      </a:r>
                      <a:endPar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父母</a:t>
                      </a:r>
                      <a:endPar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326390">
                <a:tc>
                  <a:txBody>
                    <a:bodyPr/>
                    <a:lstStyle/>
                    <a:p>
                      <a:r>
                        <a:rPr lang="en-US" altLang="zh-CN" sz="1600" kern="100">
                          <a:solidFill>
                            <a:schemeClr val="tx1"/>
                          </a:solidFill>
                          <a:effectLst/>
                          <a:latin typeface="微软雅黑" panose="020B0503020204020204" pitchFamily="34" charset="-122"/>
                          <a:ea typeface="微软雅黑" panose="020B0503020204020204" pitchFamily="34" charset="-122"/>
                        </a:rPr>
                        <a:t>33</a:t>
                      </a:r>
                      <a:endParaRPr lang="en-US" alt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altLang="zh-CN" sz="1600" kern="100" dirty="0">
                          <a:solidFill>
                            <a:schemeClr val="tx1"/>
                          </a:solidFill>
                          <a:effectLst/>
                          <a:latin typeface="微软雅黑" panose="020B0503020204020204" pitchFamily="34" charset="-122"/>
                          <a:ea typeface="微软雅黑" panose="020B0503020204020204" pitchFamily="34" charset="-122"/>
                        </a:rPr>
                        <a:t>  m</a:t>
                      </a:r>
                      <a:endParaRPr lang="en-US" altLang="zh-CN" sz="1600" kern="100" dirty="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altLang="zh-CN" sz="1600" kern="100">
                          <a:solidFill>
                            <a:schemeClr val="tx1"/>
                          </a:solidFill>
                          <a:effectLst/>
                          <a:latin typeface="微软雅黑" panose="020B0503020204020204" pitchFamily="34" charset="-122"/>
                          <a:ea typeface="微软雅黑" panose="020B0503020204020204" pitchFamily="34" charset="-122"/>
                        </a:rPr>
                        <a:t>2023.6.5</a:t>
                      </a:r>
                      <a:endParaRPr lang="en-US" alt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altLang="zh-CN" sz="1600" kern="100">
                          <a:solidFill>
                            <a:schemeClr val="tx1"/>
                          </a:solidFill>
                          <a:effectLst/>
                          <a:latin typeface="微软雅黑" panose="020B0503020204020204" pitchFamily="34" charset="-122"/>
                          <a:ea typeface="微软雅黑" panose="020B0503020204020204" pitchFamily="34" charset="-122"/>
                        </a:rPr>
                        <a:t>+/-</a:t>
                      </a:r>
                      <a:endParaRPr lang="zh-CN" altLang="en-US"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altLang="zh-CN" sz="1600" kern="100">
                          <a:solidFill>
                            <a:schemeClr val="tx1"/>
                          </a:solidFill>
                          <a:effectLst/>
                          <a:latin typeface="微软雅黑" panose="020B0503020204020204" pitchFamily="34" charset="-122"/>
                          <a:ea typeface="微软雅黑" panose="020B0503020204020204" pitchFamily="34" charset="-122"/>
                        </a:rPr>
                        <a:t>F4</a:t>
                      </a:r>
                      <a:endParaRPr lang="en-US" alt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altLang="zh-CN" sz="1600" kern="100">
                          <a:solidFill>
                            <a:schemeClr val="tx1"/>
                          </a:solidFill>
                          <a:effectLst/>
                          <a:latin typeface="微软雅黑" panose="020B0503020204020204" pitchFamily="34" charset="-122"/>
                          <a:ea typeface="微软雅黑" panose="020B0503020204020204" pitchFamily="34" charset="-122"/>
                        </a:rPr>
                        <a:t>2 </a:t>
                      </a:r>
                      <a:r>
                        <a:rPr lang="zh-CN" altLang="en-US" sz="1600" kern="100">
                          <a:solidFill>
                            <a:schemeClr val="tx1"/>
                          </a:solidFill>
                          <a:effectLst/>
                          <a:latin typeface="微软雅黑" panose="020B0503020204020204" pitchFamily="34" charset="-122"/>
                          <a:ea typeface="微软雅黑" panose="020B0503020204020204" pitchFamily="34" charset="-122"/>
                        </a:rPr>
                        <a:t>：</a:t>
                      </a:r>
                      <a:r>
                        <a:rPr lang="en-US" altLang="zh-CN" sz="1600" kern="100">
                          <a:solidFill>
                            <a:schemeClr val="tx1"/>
                          </a:solidFill>
                          <a:effectLst/>
                          <a:latin typeface="微软雅黑" panose="020B0503020204020204" pitchFamily="34" charset="-122"/>
                          <a:ea typeface="微软雅黑" panose="020B0503020204020204" pitchFamily="34" charset="-122"/>
                        </a:rPr>
                        <a:t>3</a:t>
                      </a:r>
                      <a:endParaRPr lang="en-US" alt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326390">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325907">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325907">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325907">
                <a:tc>
                  <a:txBody>
                    <a:bodyPr/>
                    <a:lstStyle/>
                    <a:p>
                      <a:endParaRPr lang="zh-CN" sz="1600" kern="100" dirty="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325907">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600" kern="100">
                        <a:solidFill>
                          <a:schemeClr val="tx1"/>
                        </a:solidFill>
                        <a:effectLst/>
                        <a:latin typeface="微软雅黑" panose="020B0503020204020204" pitchFamily="34" charset="-122"/>
                        <a:ea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318664">
                <a:tc gridSpan="6">
                  <a:txBody>
                    <a:bodyPr/>
                    <a:lstStyle/>
                    <a:p>
                      <a:pPr algn="l">
                        <a:spcAft>
                          <a:spcPts val="0"/>
                        </a:spcAft>
                      </a:pPr>
                      <a:r>
                        <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备注：</a:t>
                      </a:r>
                      <a:endParaRPr lang="zh-CN" sz="1600" kern="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c hMerge="1">
                  <a:tcPr/>
                </a:tc>
                <a:tc hMerge="1">
                  <a:tcPr/>
                </a:tc>
                <a:tc hMerge="1">
                  <a:tcPr/>
                </a:tc>
                <a:tc hMerge="1">
                  <a:tcPr/>
                </a:tc>
              </a:tr>
              <a:tr h="325907">
                <a:tc gridSpan="6">
                  <a:txBody>
                    <a:bodyPr/>
                    <a:lstStyle/>
                    <a:p>
                      <a:pPr algn="l">
                        <a:spcAft>
                          <a:spcPts val="0"/>
                        </a:spcAft>
                      </a:pPr>
                      <a:r>
                        <a:rPr lang="zh-CN" sz="1600" kern="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所属实验室：</a:t>
                      </a:r>
                      <a:r>
                        <a:rPr lang="en-US" sz="1600" kern="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sz="1600" kern="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联系电话：</a:t>
                      </a:r>
                      <a:r>
                        <a:rPr lang="en-US" altLang="zh-CN" sz="1600" kern="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13382004850</a:t>
                      </a:r>
                      <a:endParaRPr lang="en-US" altLang="zh-CN" sz="1600" kern="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c hMerge="1">
                  <a:tcPr/>
                </a:tc>
                <a:tc hMerge="1">
                  <a:tcPr/>
                </a:tc>
                <a:tc hMerge="1">
                  <a:tcPr/>
                </a:tc>
                <a:tc hMerge="1">
                  <a:tcPr/>
                </a:tc>
              </a:tr>
            </a:tbl>
          </a:graphicData>
        </a:graphic>
      </p:graphicFrame>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对象 1"/>
          <p:cNvGraphicFramePr/>
          <p:nvPr>
            <p:custDataLst>
              <p:tags r:id="rId1"/>
            </p:custDataLst>
          </p:nvPr>
        </p:nvGraphicFramePr>
        <p:xfrm>
          <a:off x="2529205" y="1526540"/>
          <a:ext cx="3126740" cy="4180205"/>
        </p:xfrm>
        <a:graphic>
          <a:graphicData uri="http://schemas.openxmlformats.org/presentationml/2006/ole">
            <mc:AlternateContent xmlns:mc="http://schemas.openxmlformats.org/markup-compatibility/2006">
              <mc:Choice xmlns:v="urn:schemas-microsoft-com:vml" Requires="v">
                <p:oleObj spid="_x0000_s3" name="" r:id="rId2" imgW="3124200" imgH="3124200" progId="Paint.Picture">
                  <p:embed/>
                </p:oleObj>
              </mc:Choice>
              <mc:Fallback>
                <p:oleObj name="" r:id="rId2" imgW="3124200" imgH="3124200" progId="Paint.Picture">
                  <p:embed/>
                  <p:pic>
                    <p:nvPicPr>
                      <p:cNvPr id="0" name="图片 2"/>
                      <p:cNvPicPr/>
                      <p:nvPr/>
                    </p:nvPicPr>
                    <p:blipFill>
                      <a:blip r:embed="rId3"/>
                      <a:stretch>
                        <a:fillRect/>
                      </a:stretch>
                    </p:blipFill>
                    <p:spPr>
                      <a:xfrm>
                        <a:off x="2529205" y="1526540"/>
                        <a:ext cx="3126740" cy="4180205"/>
                      </a:xfrm>
                      <a:prstGeom prst="rect">
                        <a:avLst/>
                      </a:prstGeom>
                    </p:spPr>
                  </p:pic>
                </p:oleObj>
              </mc:Fallback>
            </mc:AlternateContent>
          </a:graphicData>
        </a:graphic>
      </p:graphicFrame>
      <p:graphicFrame>
        <p:nvGraphicFramePr>
          <p:cNvPr id="4" name="对象 3"/>
          <p:cNvGraphicFramePr/>
          <p:nvPr>
            <p:custDataLst>
              <p:tags r:id="rId4"/>
            </p:custDataLst>
          </p:nvPr>
        </p:nvGraphicFramePr>
        <p:xfrm>
          <a:off x="6689090" y="1526540"/>
          <a:ext cx="3250565" cy="3956050"/>
        </p:xfrm>
        <a:graphic>
          <a:graphicData uri="http://schemas.openxmlformats.org/presentationml/2006/ole">
            <mc:AlternateContent xmlns:mc="http://schemas.openxmlformats.org/markup-compatibility/2006">
              <mc:Choice xmlns:v="urn:schemas-microsoft-com:vml" Requires="v">
                <p:oleObj spid="_x0000_s5" name="" r:id="rId5" imgW="3248025" imgH="3952875" progId="Paint.Picture">
                  <p:embed/>
                </p:oleObj>
              </mc:Choice>
              <mc:Fallback>
                <p:oleObj name="" r:id="rId5" imgW="3248025" imgH="3952875" progId="Paint.Picture">
                  <p:embed/>
                  <p:pic>
                    <p:nvPicPr>
                      <p:cNvPr id="0" name="图片 4"/>
                      <p:cNvPicPr/>
                      <p:nvPr/>
                    </p:nvPicPr>
                    <p:blipFill>
                      <a:blip r:embed="rId6"/>
                      <a:stretch>
                        <a:fillRect/>
                      </a:stretch>
                    </p:blipFill>
                    <p:spPr>
                      <a:xfrm>
                        <a:off x="6689090" y="1526540"/>
                        <a:ext cx="3250565" cy="3956050"/>
                      </a:xfrm>
                      <a:prstGeom prst="rect">
                        <a:avLst/>
                      </a:prstGeom>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784808" y="157113"/>
            <a:ext cx="6347460" cy="793115"/>
          </a:xfrm>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b="1" dirty="0">
                <a:solidFill>
                  <a:srgbClr val="0070C0"/>
                </a:solidFill>
                <a:latin typeface="汉仪旗黑-85S" charset="0"/>
                <a:cs typeface="汉仪旗黑-85S" charset="0"/>
                <a:sym typeface="+mn-ea"/>
              </a:rPr>
              <a:t> 关于显示品系全称与简称问题</a:t>
            </a:r>
            <a:br>
              <a:rPr lang="zh-CN" altLang="en-US" b="1" dirty="0">
                <a:solidFill>
                  <a:srgbClr val="0070C0"/>
                </a:solidFill>
                <a:latin typeface="汉仪旗黑-85S" charset="0"/>
                <a:cs typeface="汉仪旗黑-85S" charset="0"/>
                <a:sym typeface="+mn-ea"/>
              </a:rPr>
            </a:br>
            <a:endParaRPr lang="zh-CN" altLang="en-US" b="1" dirty="0">
              <a:solidFill>
                <a:srgbClr val="0070C0"/>
              </a:solidFill>
              <a:latin typeface="汉仪旗黑-85S" charset="0"/>
              <a:cs typeface="汉仪旗黑-85S" charset="0"/>
              <a:sym typeface="+mn-ea"/>
            </a:endParaRPr>
          </a:p>
        </p:txBody>
      </p:sp>
      <p:sp>
        <p:nvSpPr>
          <p:cNvPr id="3" name="内容占位符 2"/>
          <p:cNvSpPr>
            <a:spLocks noGrp="1"/>
          </p:cNvSpPr>
          <p:nvPr>
            <p:ph idx="4294967295"/>
            <p:custDataLst>
              <p:tags r:id="rId1"/>
            </p:custDataLst>
          </p:nvPr>
        </p:nvSpPr>
        <p:spPr>
          <a:xfrm>
            <a:off x="2470150" y="1402715"/>
            <a:ext cx="7252335" cy="3977640"/>
          </a:xfr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现不同学生要求不同，全部显示简称可能会导致信息显示不全，全部显示全称造成难以辨认。</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建议：建立超连，显示简称，品系名称可点击，点击后出现详情框，包括该品系特殊要求，注意事项等（如是否剪尾，剪尾长度，是否采血等），该品系繁殖笼，库存笼数目，超过多久未生崽。</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转基用Tg表示。</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不同基因之间用；隔开，同一基因与插入元件之间用“-”注释。</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699967" y="213674"/>
            <a:ext cx="6347460" cy="793115"/>
          </a:xfrm>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dirty="0">
                <a:solidFill>
                  <a:srgbClr val="0070C0"/>
                </a:solidFill>
                <a:latin typeface="汉仪旗黑-85S" charset="0"/>
                <a:cs typeface="汉仪旗黑-85S" charset="0"/>
                <a:sym typeface="+mn-ea"/>
              </a:rPr>
              <a:t>品系名称大小写及格式规范问题</a:t>
            </a:r>
            <a:br>
              <a:rPr lang="zh-CN" altLang="en-US" dirty="0">
                <a:solidFill>
                  <a:srgbClr val="0070C0"/>
                </a:solidFill>
                <a:latin typeface="汉仪旗黑-85S" charset="0"/>
                <a:cs typeface="汉仪旗黑-85S" charset="0"/>
                <a:sym typeface="+mn-ea"/>
              </a:rPr>
            </a:br>
            <a:br>
              <a:rPr lang="zh-CN" altLang="en-US" dirty="0">
                <a:solidFill>
                  <a:srgbClr val="0070C0"/>
                </a:solidFill>
                <a:latin typeface="汉仪旗黑-85S" charset="0"/>
                <a:cs typeface="汉仪旗黑-85S" charset="0"/>
                <a:sym typeface="+mn-ea"/>
              </a:rPr>
            </a:br>
            <a:endParaRPr lang="zh-CN" altLang="en-US" dirty="0">
              <a:solidFill>
                <a:srgbClr val="0070C0"/>
              </a:solidFill>
              <a:latin typeface="汉仪旗黑-85S" charset="0"/>
              <a:cs typeface="汉仪旗黑-85S" charset="0"/>
              <a:sym typeface="+mn-ea"/>
            </a:endParaRPr>
          </a:p>
        </p:txBody>
      </p:sp>
      <p:sp>
        <p:nvSpPr>
          <p:cNvPr id="3" name="内容占位符 2"/>
          <p:cNvSpPr>
            <a:spLocks noGrp="1"/>
          </p:cNvSpPr>
          <p:nvPr>
            <p:ph idx="4294967295"/>
            <p:custDataLst>
              <p:tags r:id="rId1"/>
            </p:custDataLst>
          </p:nvPr>
        </p:nvSpPr>
        <p:spPr>
          <a:xfrm>
            <a:off x="2482850" y="1488440"/>
            <a:ext cx="7093585" cy="3880485"/>
          </a:xfr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r>
              <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基因名称建议以NCBI官方名为主，常见基因可用通俗名称，大小写据其调整。</a:t>
            </a:r>
            <a:endPar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基因敲除用大写KO表示。</a:t>
            </a:r>
            <a:endPar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条件性基因敲除用大写CKO表示。</a:t>
            </a:r>
            <a:endPar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基因敲入用大写KI表示，条件性基因敲入用大写CKI表示。</a:t>
            </a:r>
            <a:endPar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转基用Tg表示。</a:t>
            </a:r>
            <a:endPar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不同基因之间用；隔开，同一基因与插入元件之间用“-”注释。</a:t>
            </a:r>
            <a:endPar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endParaRPr lang="zh-CN" altLang="en-US" sz="24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690370" y="107950"/>
            <a:ext cx="7412990" cy="1320800"/>
          </a:xfr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dirty="0">
                <a:solidFill>
                  <a:srgbClr val="0070C0"/>
                </a:solidFill>
                <a:latin typeface="汉仪旗黑-85S" charset="0"/>
                <a:ea typeface="汉仪旗黑-85S" charset="0"/>
                <a:sym typeface="+mn-ea"/>
              </a:rPr>
              <a:t>同一实验室，相同品系多人共有</a:t>
            </a:r>
            <a:endParaRPr lang="zh-CN" altLang="en-US" dirty="0">
              <a:solidFill>
                <a:srgbClr val="0070C0"/>
              </a:solidFill>
              <a:latin typeface="汉仪旗黑-85S" charset="0"/>
              <a:ea typeface="汉仪旗黑-85S" charset="0"/>
              <a:sym typeface="+mn-ea"/>
            </a:endParaRPr>
          </a:p>
        </p:txBody>
      </p:sp>
      <p:sp>
        <p:nvSpPr>
          <p:cNvPr id="3" name="内容占位符 2"/>
          <p:cNvSpPr>
            <a:spLocks noGrp="1"/>
          </p:cNvSpPr>
          <p:nvPr>
            <p:ph idx="4294967295"/>
            <p:custDataLst>
              <p:tags r:id="rId1"/>
            </p:custDataLst>
          </p:nvPr>
        </p:nvSpPr>
        <p:spPr>
          <a:xfrm>
            <a:off x="2722245" y="1428750"/>
            <a:ext cx="7185326" cy="4076504"/>
          </a:xfr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lnSpc>
                <a:spcPts val="2400"/>
              </a:lnSpc>
            </a:pPr>
            <a:r>
              <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多人拥有相同品系，每人名称后面加入姓名首字母大写，如Akt1-flox（CZ）。</a:t>
            </a:r>
            <a:endPar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pPr>
            <a:r>
              <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当同一实验室多人姓名缩写相同时可在后面缀数字1-n，如Akt1-flox（CZ-1）。</a:t>
            </a:r>
            <a:endPar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pPr>
            <a:r>
              <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四．关于品系内基因是都需要全部显示在命名中</a:t>
            </a:r>
            <a:endPar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pPr>
            <a:r>
              <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小的插入元件如ires，P2A等，未对基因功能起明显作用的元件无需显示。</a:t>
            </a:r>
            <a:endPar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pPr>
            <a:r>
              <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荧光标记可显示，统一用大写表示，如GFP,CFP，RFP，如tdTomato可采用常见标记方式。</a:t>
            </a:r>
            <a:endPar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ts val="2400"/>
              </a:lnSpc>
            </a:pPr>
            <a:r>
              <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品系内包含的重要基因务必显示，如OT2, MD4等，防止与其他品系互配造成遗漏影响实验。</a:t>
            </a:r>
            <a:endPar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endParaRPr lang="zh-CN" altLang="en-US" sz="8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2"/>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747101" y="171450"/>
            <a:ext cx="6347460" cy="742950"/>
          </a:xfr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dirty="0">
                <a:solidFill>
                  <a:srgbClr val="0070C0"/>
                </a:solidFill>
                <a:latin typeface="汉仪旗黑-85S" charset="0"/>
                <a:ea typeface="汉仪旗黑-85S" charset="0"/>
                <a:sym typeface="+mn-ea"/>
              </a:rPr>
              <a:t>示例如下：</a:t>
            </a:r>
            <a:endParaRPr lang="zh-CN" altLang="en-US" dirty="0">
              <a:solidFill>
                <a:srgbClr val="0070C0"/>
              </a:solidFill>
              <a:latin typeface="汉仪旗黑-85S" charset="0"/>
              <a:ea typeface="汉仪旗黑-85S" charset="0"/>
              <a:sym typeface="+mn-ea"/>
            </a:endParaRPr>
          </a:p>
        </p:txBody>
      </p:sp>
      <p:sp>
        <p:nvSpPr>
          <p:cNvPr id="3" name="内容占位符 2"/>
          <p:cNvSpPr>
            <a:spLocks noGrp="1"/>
          </p:cNvSpPr>
          <p:nvPr>
            <p:ph idx="4294967295"/>
            <p:custDataLst>
              <p:tags r:id="rId1"/>
            </p:custDataLst>
          </p:nvPr>
        </p:nvSpPr>
        <p:spPr>
          <a:xfrm>
            <a:off x="2133600" y="914400"/>
            <a:ext cx="7888605" cy="3880485"/>
          </a:xfr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r>
              <a:rPr lang="zh-CN" altLang="en-US" sz="4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4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4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类型  	  品系简称  	  品系简称（示例）  </a:t>
            </a:r>
            <a:endPar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CKO  	  基因-flox  	  Akt1-flox  </a:t>
            </a:r>
            <a:endPar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KO  	  基因-KO  	  Akt1-KO  </a:t>
            </a:r>
            <a:endPar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KI  	  基因-插入位点或片段或大小  	  Akt1-KI  </a:t>
            </a:r>
            <a:endPar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Cre/CreERT2  	  基因-Cre/CreERT2  	  Myh6-Cre或Myh-CreERT2  </a:t>
            </a:r>
            <a:endPar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80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TG </a:t>
            </a:r>
            <a:r>
              <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Tg(转基因位点/片段)  	  </a:t>
            </a:r>
            <a:endParaRPr lang="zh-CN" altLang="en-US" sz="8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gn="l"/>
            <a:r>
              <a:rPr lang="zh-CN" altLang="en-US" sz="853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Tg(APPswe；PSEN1dE9)  </a:t>
            </a:r>
            <a:endParaRPr lang="zh-CN" altLang="en-US" sz="853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r>
              <a:rPr lang="zh-CN" altLang="en-US" sz="96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多基因，同类型(flox/cre)  </a:t>
            </a:r>
            <a:r>
              <a:rPr lang="zh-CN" altLang="en-US" sz="4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400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gn="l"/>
            <a:r>
              <a:rPr lang="zh-CN" altLang="en-US" sz="853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基因1-flox;基因2-cre  	  Akt1-flox；Myh6-cre  </a:t>
            </a:r>
            <a:endParaRPr lang="zh-CN" altLang="en-US" sz="853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标题 1"/>
          <p:cNvSpPr>
            <a:spLocks noGrp="1"/>
          </p:cNvSpPr>
          <p:nvPr>
            <p:ph type="title" idx="4294967295"/>
          </p:nvPr>
        </p:nvSpPr>
        <p:spPr>
          <a:xfrm>
            <a:off x="1869649" y="-257666"/>
            <a:ext cx="6347713" cy="1320800"/>
          </a:xfrm>
        </p:spPr>
        <p:txBody>
          <a:bodyPr vert="horz" wrap="square"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dirty="0">
                <a:solidFill>
                  <a:srgbClr val="0070C0"/>
                </a:solidFill>
                <a:latin typeface="汉仪旗黑-85S" charset="0"/>
                <a:ea typeface="汉仪旗黑-85S" charset="0"/>
                <a:sym typeface="+mn-ea"/>
              </a:rPr>
              <a:t>基因型</a:t>
            </a:r>
            <a:endParaRPr lang="zh-CN" altLang="en-US" dirty="0">
              <a:solidFill>
                <a:srgbClr val="0070C0"/>
              </a:solidFill>
              <a:latin typeface="汉仪旗黑-85S" charset="0"/>
              <a:ea typeface="汉仪旗黑-85S" charset="0"/>
              <a:sym typeface="+mn-ea"/>
            </a:endParaRPr>
          </a:p>
        </p:txBody>
      </p:sp>
      <p:pic>
        <p:nvPicPr>
          <p:cNvPr id="67586" name="图片 3"/>
          <p:cNvPicPr>
            <a:picLocks noChangeAspect="1"/>
          </p:cNvPicPr>
          <p:nvPr/>
        </p:nvPicPr>
        <p:blipFill>
          <a:blip r:embed="rId1" cstate="print"/>
          <a:stretch>
            <a:fillRect/>
          </a:stretch>
        </p:blipFill>
        <p:spPr>
          <a:xfrm>
            <a:off x="1966898" y="1063134"/>
            <a:ext cx="7864475" cy="4591050"/>
          </a:xfrm>
          <a:prstGeom prst="rect">
            <a:avLst/>
          </a:prstGeom>
          <a:noFill/>
          <a:ln w="9525">
            <a:noFill/>
          </a:ln>
        </p:spPr>
      </p:pic>
    </p:spTree>
    <p:custDataLst>
      <p:tags r:id="rId2"/>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8553" y="287842"/>
            <a:ext cx="8139178" cy="331473"/>
          </a:xfrm>
        </p:spPr>
        <p:txBody>
          <a:bodyPr>
            <a:normAutofit fontScale="90000"/>
          </a:bodyPr>
          <a:lstStyle/>
          <a:p>
            <a:r>
              <a:rPr lang="en-US" altLang="zh-CN" sz="3555" dirty="0">
                <a:solidFill>
                  <a:srgbClr val="FF0000"/>
                </a:solidFill>
              </a:rPr>
              <a:t>CAS9  KO  CKO KI</a:t>
            </a:r>
            <a:r>
              <a:rPr lang="en-US" altLang="zh-CN" dirty="0"/>
              <a:t> </a:t>
            </a:r>
            <a:endParaRPr lang="en-US" altLang="zh-CN" dirty="0"/>
          </a:p>
        </p:txBody>
      </p:sp>
      <p:sp>
        <p:nvSpPr>
          <p:cNvPr id="8" name="内容占位符 2"/>
          <p:cNvSpPr>
            <a:spLocks noGrp="1"/>
          </p:cNvSpPr>
          <p:nvPr/>
        </p:nvSpPr>
        <p:spPr>
          <a:xfrm>
            <a:off x="607060" y="1277620"/>
            <a:ext cx="5041265" cy="3569335"/>
          </a:xfrm>
          <a:prstGeom prst="rect">
            <a:avLst/>
          </a:prstGeom>
        </p:spPr>
        <p:txBody>
          <a:bodyPr vert="horz" lIns="67500" tIns="35100" rIns="67500" bIns="351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t> </a:t>
            </a:r>
            <a:r>
              <a:rPr lang="en-US" altLang="zh-CN" sz="2400" dirty="0"/>
              <a:t>Nod/J-Prkdc</a:t>
            </a:r>
            <a:r>
              <a:rPr lang="en-US" altLang="zh-CN" sz="2400" baseline="30000" dirty="0">
                <a:solidFill>
                  <a:srgbClr val="FF0000"/>
                </a:solidFill>
              </a:rPr>
              <a:t>em1</a:t>
            </a:r>
            <a:r>
              <a:rPr lang="en-US" altLang="zh-CN" sz="2400" baseline="30000" dirty="0"/>
              <a:t>1</a:t>
            </a:r>
            <a:r>
              <a:rPr lang="en-US" altLang="zh-CN" sz="2400" b="1" baseline="30000" dirty="0">
                <a:solidFill>
                  <a:srgbClr val="0070C0"/>
                </a:solidFill>
              </a:rPr>
              <a:t>C</a:t>
            </a:r>
            <a:r>
              <a:rPr lang="en-US" altLang="zh-CN" sz="2400" baseline="30000" dirty="0"/>
              <a:t>d50</a:t>
            </a:r>
            <a:r>
              <a:rPr lang="en-US" altLang="zh-CN" sz="2400" dirty="0"/>
              <a:t>/</a:t>
            </a:r>
            <a:r>
              <a:rPr lang="en-US" altLang="zh-CN" sz="2400" dirty="0" err="1"/>
              <a:t>Nyd</a:t>
            </a:r>
            <a:endParaRPr lang="en-US" altLang="zh-CN" sz="2400" dirty="0"/>
          </a:p>
          <a:p>
            <a:endParaRPr lang="en-US" altLang="zh-CN" sz="2400" dirty="0"/>
          </a:p>
          <a:p>
            <a:r>
              <a:rPr lang="en-US" altLang="zh-CN" sz="2400" dirty="0"/>
              <a:t>B6/6J-ApoE</a:t>
            </a:r>
            <a:r>
              <a:rPr lang="en-US" altLang="zh-CN" sz="2400" baseline="30000" dirty="0">
                <a:solidFill>
                  <a:srgbClr val="FF0000"/>
                </a:solidFill>
              </a:rPr>
              <a:t>em1</a:t>
            </a:r>
            <a:r>
              <a:rPr lang="en-US" altLang="zh-CN" sz="2400" baseline="30000" dirty="0">
                <a:solidFill>
                  <a:srgbClr val="0070C0"/>
                </a:solidFill>
              </a:rPr>
              <a:t>C</a:t>
            </a:r>
            <a:r>
              <a:rPr lang="en-US" altLang="zh-CN" sz="2400" baseline="30000" dirty="0"/>
              <a:t>flox</a:t>
            </a:r>
            <a:r>
              <a:rPr lang="en-US" altLang="zh-CN" sz="2400" dirty="0"/>
              <a:t>/</a:t>
            </a:r>
            <a:r>
              <a:rPr lang="en-US" altLang="zh-CN" sz="2400" dirty="0" err="1"/>
              <a:t>Nyd</a:t>
            </a:r>
            <a:endParaRPr lang="en-US" altLang="zh-CN" sz="2400" dirty="0"/>
          </a:p>
          <a:p>
            <a:endParaRPr lang="en-US" altLang="zh-CN" sz="2400" dirty="0"/>
          </a:p>
          <a:p>
            <a:r>
              <a:rPr lang="en-US" altLang="zh-CN" sz="2400" dirty="0">
                <a:sym typeface="+mn-ea"/>
              </a:rPr>
              <a:t>B6/6J-Piwil1</a:t>
            </a:r>
            <a:r>
              <a:rPr lang="en-US" altLang="zh-CN" sz="2400" baseline="30000" dirty="0">
                <a:solidFill>
                  <a:srgbClr val="FF0000"/>
                </a:solidFill>
                <a:sym typeface="+mn-ea"/>
              </a:rPr>
              <a:t>em8</a:t>
            </a:r>
            <a:r>
              <a:rPr lang="en-US" altLang="zh-CN" sz="2400" baseline="30000" dirty="0">
                <a:solidFill>
                  <a:srgbClr val="0070C0"/>
                </a:solidFill>
                <a:sym typeface="+mn-ea"/>
              </a:rPr>
              <a:t>C</a:t>
            </a:r>
            <a:r>
              <a:rPr lang="en-US" altLang="zh-CN" sz="2400" baseline="30000" dirty="0">
                <a:sym typeface="+mn-ea"/>
              </a:rPr>
              <a:t>in(R370W)</a:t>
            </a:r>
            <a:r>
              <a:rPr lang="en-US" altLang="zh-CN" sz="2400" dirty="0">
                <a:sym typeface="+mn-ea"/>
              </a:rPr>
              <a:t>/</a:t>
            </a:r>
            <a:r>
              <a:rPr lang="en-US" altLang="zh-CN" sz="2400" dirty="0" err="1">
                <a:sym typeface="+mn-ea"/>
              </a:rPr>
              <a:t>Nyd</a:t>
            </a:r>
            <a:endParaRPr lang="en-US" altLang="zh-CN" sz="2400" dirty="0"/>
          </a:p>
          <a:p>
            <a:endParaRPr lang="en-US" altLang="zh-CN" sz="1350" dirty="0"/>
          </a:p>
          <a:p>
            <a:endParaRPr lang="en-US" altLang="zh-CN" sz="1350" dirty="0"/>
          </a:p>
        </p:txBody>
      </p:sp>
      <p:sp>
        <p:nvSpPr>
          <p:cNvPr id="9" name="内容占位符 2"/>
          <p:cNvSpPr>
            <a:spLocks noGrp="1"/>
          </p:cNvSpPr>
          <p:nvPr/>
        </p:nvSpPr>
        <p:spPr>
          <a:xfrm>
            <a:off x="5648325" y="1040765"/>
            <a:ext cx="5624830" cy="3569335"/>
          </a:xfrm>
          <a:prstGeom prst="rect">
            <a:avLst/>
          </a:prstGeom>
        </p:spPr>
        <p:txBody>
          <a:bodyPr vert="horz" lIns="67500" tIns="35100" rIns="67500" bIns="351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t> </a:t>
            </a:r>
            <a:r>
              <a:rPr lang="en-US" altLang="zh-CN" sz="2400" dirty="0"/>
              <a:t>Nod/J,</a:t>
            </a:r>
            <a:r>
              <a:rPr lang="en-US" altLang="zh-CN" sz="2400" dirty="0">
                <a:sym typeface="+mn-ea"/>
              </a:rPr>
              <a:t>B6/6J </a:t>
            </a:r>
            <a:r>
              <a:rPr lang="zh-CN" altLang="en-US" sz="2400" dirty="0">
                <a:sym typeface="+mn-ea"/>
              </a:rPr>
              <a:t>遗传背景</a:t>
            </a:r>
            <a:endParaRPr lang="en-US" altLang="zh-CN" sz="2400" dirty="0"/>
          </a:p>
          <a:p>
            <a:r>
              <a:rPr lang="en-US" altLang="zh-CN" sz="2400" dirty="0" err="1"/>
              <a:t>ApoE</a:t>
            </a:r>
            <a:r>
              <a:rPr lang="zh-CN" altLang="en-US" sz="2400" dirty="0"/>
              <a:t>，</a:t>
            </a:r>
            <a:r>
              <a:rPr lang="en-US" altLang="zh-CN" sz="2400" dirty="0" err="1"/>
              <a:t>Prkdc</a:t>
            </a:r>
            <a:r>
              <a:rPr lang="en-US" altLang="zh-CN" sz="2400" dirty="0"/>
              <a:t>: </a:t>
            </a:r>
            <a:r>
              <a:rPr lang="zh-CN" altLang="en-US" sz="2400" dirty="0"/>
              <a:t>目的基因</a:t>
            </a:r>
            <a:endParaRPr lang="zh-CN" altLang="en-US" sz="2400" dirty="0"/>
          </a:p>
          <a:p>
            <a:r>
              <a:rPr lang="en-US" altLang="zh-CN" sz="2400" dirty="0" err="1">
                <a:solidFill>
                  <a:srgbClr val="FF0000"/>
                </a:solidFill>
              </a:rPr>
              <a:t>em</a:t>
            </a:r>
            <a:r>
              <a:rPr lang="en-US" altLang="zh-CN" sz="2400" dirty="0">
                <a:solidFill>
                  <a:srgbClr val="FF0000"/>
                </a:solidFill>
              </a:rPr>
              <a:t> </a:t>
            </a:r>
            <a:r>
              <a:rPr lang="zh-CN" altLang="en-US" sz="2400" dirty="0">
                <a:solidFill>
                  <a:srgbClr val="FF0000"/>
                </a:solidFill>
              </a:rPr>
              <a:t>核酸内切酶产生的突变</a:t>
            </a:r>
            <a:endParaRPr lang="zh-CN" altLang="en-US" sz="2400" dirty="0"/>
          </a:p>
          <a:p>
            <a:r>
              <a:rPr lang="en-US" altLang="zh-CN" sz="2400" dirty="0"/>
              <a:t>1</a:t>
            </a:r>
            <a:r>
              <a:rPr lang="zh-CN" altLang="en-US" sz="2400" dirty="0"/>
              <a:t>，</a:t>
            </a:r>
            <a:r>
              <a:rPr lang="en-US" altLang="zh-CN" sz="2400" dirty="0"/>
              <a:t>8</a:t>
            </a:r>
            <a:r>
              <a:rPr lang="zh-CN" altLang="en-US" sz="2400" dirty="0"/>
              <a:t>，</a:t>
            </a:r>
            <a:r>
              <a:rPr lang="en-US" altLang="zh-CN" sz="2400" dirty="0"/>
              <a:t>11 </a:t>
            </a:r>
            <a:r>
              <a:rPr lang="zh-CN" altLang="en-US" sz="2400" dirty="0"/>
              <a:t>首建鼠</a:t>
            </a:r>
            <a:endParaRPr lang="zh-CN" altLang="en-US" sz="2400" dirty="0"/>
          </a:p>
          <a:p>
            <a:r>
              <a:rPr lang="en-US" altLang="zh-CN" sz="2400" dirty="0"/>
              <a:t>C </a:t>
            </a:r>
            <a:r>
              <a:rPr lang="zh-CN" altLang="en-US" sz="2400" dirty="0"/>
              <a:t>：</a:t>
            </a:r>
            <a:r>
              <a:rPr lang="en-US" altLang="zh-CN" sz="2400" dirty="0"/>
              <a:t> CAS9</a:t>
            </a:r>
            <a:r>
              <a:rPr lang="zh-CN" altLang="en-US" sz="2400" dirty="0"/>
              <a:t>方法</a:t>
            </a:r>
            <a:endParaRPr lang="zh-CN" altLang="en-US" sz="2400" dirty="0"/>
          </a:p>
          <a:p>
            <a:r>
              <a:rPr lang="en-US" altLang="zh-CN" sz="2400" dirty="0"/>
              <a:t>d50 </a:t>
            </a:r>
            <a:r>
              <a:rPr lang="zh-CN" altLang="en-US" sz="2400" dirty="0"/>
              <a:t>敲除</a:t>
            </a:r>
            <a:r>
              <a:rPr lang="en-US" altLang="zh-CN" sz="2400" dirty="0"/>
              <a:t>50</a:t>
            </a:r>
            <a:r>
              <a:rPr lang="zh-CN" altLang="en-US" sz="2400" dirty="0"/>
              <a:t>个</a:t>
            </a:r>
            <a:r>
              <a:rPr lang="en-US" altLang="zh-CN" sz="2400" dirty="0"/>
              <a:t>bp</a:t>
            </a:r>
            <a:endParaRPr lang="en-US" altLang="zh-CN" sz="2400" dirty="0"/>
          </a:p>
          <a:p>
            <a:r>
              <a:rPr lang="en-US" altLang="zh-CN" sz="2400" dirty="0">
                <a:solidFill>
                  <a:srgbClr val="FF0000"/>
                </a:solidFill>
              </a:rPr>
              <a:t>in(R370W) </a:t>
            </a:r>
            <a:r>
              <a:rPr lang="zh-CN" altLang="en-US" sz="2400" dirty="0">
                <a:solidFill>
                  <a:srgbClr val="FF0000"/>
                </a:solidFill>
              </a:rPr>
              <a:t>插入突变</a:t>
            </a:r>
            <a:endParaRPr lang="en-US" altLang="zh-CN" sz="2400" dirty="0">
              <a:solidFill>
                <a:srgbClr val="FF0000"/>
              </a:solidFill>
            </a:endParaRPr>
          </a:p>
          <a:p>
            <a:endParaRPr lang="en-US" altLang="zh-CN" sz="2400" dirty="0">
              <a:solidFill>
                <a:srgbClr val="FF0000"/>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a:solidFill>
                  <a:srgbClr val="0070C0"/>
                </a:solidFill>
              </a:rPr>
              <a:t>动物使用不规范</a:t>
            </a:r>
            <a:endParaRPr lang="zh-CN" altLang="en-US" sz="4000">
              <a:solidFill>
                <a:srgbClr val="0070C0"/>
              </a:solidFill>
            </a:endParaRPr>
          </a:p>
        </p:txBody>
      </p:sp>
      <p:graphicFrame>
        <p:nvGraphicFramePr>
          <p:cNvPr id="7" name="内容占位符 6"/>
          <p:cNvGraphicFramePr>
            <a:graphicFrameLocks noGrp="1" noChangeAspect="1"/>
          </p:cNvGraphicFramePr>
          <p:nvPr>
            <p:ph idx="1"/>
          </p:nvPr>
        </p:nvGraphicFramePr>
        <p:xfrm>
          <a:off x="349250" y="1613535"/>
          <a:ext cx="5179695" cy="2768600"/>
        </p:xfrm>
        <a:graphic>
          <a:graphicData uri="http://schemas.openxmlformats.org/presentationml/2006/ole">
            <mc:AlternateContent xmlns:mc="http://schemas.openxmlformats.org/markup-compatibility/2006">
              <mc:Choice xmlns:v="urn:schemas-microsoft-com:vml" Requires="v">
                <p:oleObj spid="_x0000_s1033" name="" r:id="rId1" imgW="6772275" imgH="3619500" progId="Paint.Picture">
                  <p:embed/>
                </p:oleObj>
              </mc:Choice>
              <mc:Fallback>
                <p:oleObj name="" r:id="rId1" imgW="6772275" imgH="3619500" progId="Paint.Picture">
                  <p:embed/>
                  <p:pic>
                    <p:nvPicPr>
                      <p:cNvPr id="0" name="图片 7"/>
                      <p:cNvPicPr/>
                      <p:nvPr/>
                    </p:nvPicPr>
                    <p:blipFill>
                      <a:blip r:embed="rId2"/>
                      <a:stretch>
                        <a:fillRect/>
                      </a:stretch>
                    </p:blipFill>
                    <p:spPr>
                      <a:xfrm>
                        <a:off x="349250" y="1613535"/>
                        <a:ext cx="5179695" cy="2768600"/>
                      </a:xfrm>
                      <a:prstGeom prst="rect">
                        <a:avLst/>
                      </a:prstGeom>
                    </p:spPr>
                  </p:pic>
                </p:oleObj>
              </mc:Fallback>
            </mc:AlternateContent>
          </a:graphicData>
        </a:graphic>
      </p:graphicFrame>
      <p:pic>
        <p:nvPicPr>
          <p:cNvPr id="100" name="图片 99"/>
          <p:cNvPicPr/>
          <p:nvPr/>
        </p:nvPicPr>
        <p:blipFill>
          <a:blip r:embed="rId3"/>
          <a:stretch>
            <a:fillRect/>
          </a:stretch>
        </p:blipFill>
        <p:spPr>
          <a:xfrm>
            <a:off x="5867400" y="1667510"/>
            <a:ext cx="5834380" cy="1337310"/>
          </a:xfrm>
          <a:prstGeom prst="rect">
            <a:avLst/>
          </a:prstGeom>
          <a:noFill/>
          <a:ln w="9525">
            <a:noFill/>
          </a:ln>
        </p:spPr>
      </p:pic>
      <p:pic>
        <p:nvPicPr>
          <p:cNvPr id="101" name="图片 100"/>
          <p:cNvPicPr/>
          <p:nvPr/>
        </p:nvPicPr>
        <p:blipFill>
          <a:blip r:embed="rId4"/>
          <a:stretch>
            <a:fillRect/>
          </a:stretch>
        </p:blipFill>
        <p:spPr>
          <a:xfrm>
            <a:off x="6181090" y="3223260"/>
            <a:ext cx="4890770" cy="2942590"/>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标题 1"/>
          <p:cNvSpPr>
            <a:spLocks noGrp="1"/>
          </p:cNvSpPr>
          <p:nvPr>
            <p:ph type="title" idx="4294967295"/>
          </p:nvPr>
        </p:nvSpPr>
        <p:spPr>
          <a:xfrm>
            <a:off x="849562" y="-123904"/>
            <a:ext cx="7295197" cy="1320800"/>
          </a:xfrm>
        </p:spPr>
        <p:txBody>
          <a:bodyPr vert="horz" wrap="square"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sz="3200" b="1" dirty="0">
                <a:solidFill>
                  <a:srgbClr val="0070C0"/>
                </a:solidFill>
                <a:latin typeface="汉仪旗黑-85S" charset="0"/>
                <a:ea typeface="汉仪旗黑-85S" charset="0"/>
                <a:sym typeface="+mn-ea"/>
              </a:rPr>
              <a:t>为什么我的小鼠进动物中心前需净化？</a:t>
            </a:r>
            <a:endParaRPr lang="zh-CN" altLang="en-US" sz="3200" b="1" dirty="0">
              <a:solidFill>
                <a:srgbClr val="0070C0"/>
              </a:solidFill>
              <a:latin typeface="汉仪旗黑-85S" charset="0"/>
              <a:ea typeface="汉仪旗黑-85S" charset="0"/>
              <a:sym typeface="+mn-ea"/>
            </a:endParaRPr>
          </a:p>
        </p:txBody>
      </p:sp>
      <p:pic>
        <p:nvPicPr>
          <p:cNvPr id="84995" name="Picture 1"/>
          <p:cNvPicPr>
            <a:picLocks noChangeAspect="1"/>
          </p:cNvPicPr>
          <p:nvPr/>
        </p:nvPicPr>
        <p:blipFill>
          <a:blip r:embed="rId1" cstate="print"/>
          <a:stretch>
            <a:fillRect/>
          </a:stretch>
        </p:blipFill>
        <p:spPr>
          <a:xfrm>
            <a:off x="1975517" y="890587"/>
            <a:ext cx="7896225" cy="5076825"/>
          </a:xfrm>
          <a:prstGeom prst="rect">
            <a:avLst/>
          </a:prstGeom>
          <a:noFill/>
          <a:ln w="9525">
            <a:noFill/>
          </a:ln>
        </p:spPr>
      </p:pic>
    </p:spTree>
    <p:custDataLst>
      <p:tags r:id="rId2"/>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10920" y="946785"/>
            <a:ext cx="10558145" cy="5077460"/>
          </a:xfrm>
          <a:prstGeom prst="rect">
            <a:avLst/>
          </a:prstGeom>
          <a:noFill/>
        </p:spPr>
        <p:txBody>
          <a:bodyPr wrap="square" rtlCol="0" anchor="t">
            <a:spAutoFit/>
          </a:bodyPr>
          <a:p>
            <a:pPr>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1. 交配净化还是IVF净化：</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超排的雌鼠♀，不少于3只，年龄在3-5周或9周以上，避开6-8周龄激素不敏感期；</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雄鼠♂年龄最好在10周龄以上，8周龄可以尝试。</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2. 向其他老师索求小鼠时，尽可能要3只雄鼠♂。</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3. IVF净化时，尽可能考虑是否可以和IVF扩繁一并进行。</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4. 小鼠进入实验动物中心后，第一件事是做Genotyping，验证Genotyping方案可行，确保小鼠Genotype正确。</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5. 建议多个基因修饰小鼠的复杂净化，避免出现长时间无法净化的情况</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784225" y="223520"/>
            <a:ext cx="6096000" cy="583565"/>
          </a:xfrm>
          <a:prstGeom prst="rect">
            <a:avLst/>
          </a:prstGeom>
          <a:noFill/>
        </p:spPr>
        <p:txBody>
          <a:bodyPr wrap="square" rtlCol="0">
            <a:spAutoFit/>
          </a:bodyPr>
          <a:p>
            <a:r>
              <a:rPr lang="zh-CN" altLang="en-US" sz="3200" b="1">
                <a:solidFill>
                  <a:srgbClr val="0070C0"/>
                </a:solidFill>
                <a:latin typeface="+mj-lt"/>
                <a:ea typeface="+mj-lt"/>
                <a:sym typeface="+mn-ea"/>
              </a:rPr>
              <a:t>净化注意事项：</a:t>
            </a:r>
            <a:endParaRPr lang="zh-CN" altLang="en-US" sz="3200" b="1">
              <a:solidFill>
                <a:srgbClr val="0070C0"/>
              </a:solidFill>
              <a:latin typeface="+mj-lt"/>
              <a:ea typeface="+mj-lt"/>
              <a:sym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p:cNvSpPr>
          <p:nvPr>
            <p:ph type="title" idx="4294967295"/>
          </p:nvPr>
        </p:nvSpPr>
        <p:spPr>
          <a:xfrm>
            <a:off x="1282847" y="149825"/>
            <a:ext cx="8229600" cy="620713"/>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b="1" dirty="0">
                <a:solidFill>
                  <a:srgbClr val="0070C0"/>
                </a:solidFill>
                <a:latin typeface="汉仪旗黑-85S" charset="0"/>
                <a:ea typeface="汉仪旗黑-85S" charset="0"/>
                <a:sym typeface="+mn-ea"/>
              </a:rPr>
              <a:t>离乳分笼小鼠的操作</a:t>
            </a:r>
            <a:endParaRPr lang="zh-CN" altLang="en-US" b="1" dirty="0">
              <a:solidFill>
                <a:srgbClr val="0070C0"/>
              </a:solidFill>
              <a:latin typeface="汉仪旗黑-85S" charset="0"/>
              <a:ea typeface="汉仪旗黑-85S" charset="0"/>
              <a:sym typeface="+mn-ea"/>
            </a:endParaRPr>
          </a:p>
        </p:txBody>
      </p:sp>
      <p:sp>
        <p:nvSpPr>
          <p:cNvPr id="89090" name="Rectangle 6"/>
          <p:cNvSpPr/>
          <p:nvPr>
            <p:custDataLst>
              <p:tags r:id="rId1"/>
            </p:custDataLst>
          </p:nvPr>
        </p:nvSpPr>
        <p:spPr>
          <a:xfrm>
            <a:off x="1860868" y="3429831"/>
            <a:ext cx="6408738" cy="1087755"/>
          </a:xfrm>
          <a:prstGeom prst="rect">
            <a:avLst/>
          </a:prstGeom>
          <a:noFill/>
          <a:ln w="9525">
            <a:noFill/>
          </a:ln>
        </p:spPr>
        <p:txBody>
          <a:bodyPr anchor="t">
            <a:spAutoFit/>
          </a:bodyPr>
          <a:lstStyle/>
          <a:p>
            <a:pPr marL="342900" indent="-342900" eaLnBrk="0" hangingPunct="0">
              <a:lnSpc>
                <a:spcPct val="90000"/>
              </a:lnSpc>
              <a:spcBef>
                <a:spcPct val="20000"/>
              </a:spcBef>
              <a:buClr>
                <a:schemeClr val="tx2"/>
              </a:buClr>
            </a:pP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为了防止刚断奶的小鼠因为取食能力较弱而夭折。在分笼时可在小鼠笼内放置少许碎饲料和果冻，以帮助小鼠取食 </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9091" name="AutoShape 3"/>
          <p:cNvSpPr/>
          <p:nvPr>
            <p:custDataLst>
              <p:tags r:id="rId2"/>
            </p:custDataLst>
          </p:nvPr>
        </p:nvSpPr>
        <p:spPr>
          <a:xfrm>
            <a:off x="2082366" y="3222186"/>
            <a:ext cx="6119813" cy="1295400"/>
          </a:xfrm>
          <a:prstGeom prst="flowChartAlternateProcess">
            <a:avLst/>
          </a:prstGeom>
          <a:noFill/>
          <a:ln w="57150" cap="flat" cmpd="sng">
            <a:solidFill>
              <a:srgbClr val="339966"/>
            </a:solidFill>
            <a:prstDash val="solid"/>
            <a:miter/>
            <a:headEnd type="none" w="med" len="med"/>
            <a:tailEnd type="none" w="med" len="med"/>
          </a:ln>
        </p:spPr>
        <p:txBody>
          <a:bodyPr wrap="none" anchor="ctr"/>
          <a:lstStyle/>
          <a:p>
            <a:pPr marL="342900" indent="-342900"/>
            <a:endParaRPr lang="en-US" altLang="zh-CN" dirty="0">
              <a:solidFill>
                <a:schemeClr val="dk1"/>
              </a:solidFill>
              <a:latin typeface="微软雅黑" panose="020B0503020204020204" pitchFamily="34" charset="-122"/>
              <a:ea typeface="微软雅黑" panose="020B0503020204020204" pitchFamily="34" charset="-122"/>
            </a:endParaRPr>
          </a:p>
        </p:txBody>
      </p:sp>
      <p:pic>
        <p:nvPicPr>
          <p:cNvPr id="24583" name="Picture 6" descr="kexw1182220514"/>
          <p:cNvPicPr>
            <a:picLocks noChangeAspect="1" noChangeArrowheads="1"/>
          </p:cNvPicPr>
          <p:nvPr/>
        </p:nvPicPr>
        <p:blipFill>
          <a:blip r:embed="rId3" cstate="print"/>
          <a:srcRect/>
          <a:stretch>
            <a:fillRect/>
          </a:stretch>
        </p:blipFill>
        <p:spPr bwMode="auto">
          <a:xfrm>
            <a:off x="8703188" y="3429000"/>
            <a:ext cx="2411013" cy="2545369"/>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9093" name="AutoShape 7"/>
          <p:cNvSpPr/>
          <p:nvPr>
            <p:custDataLst>
              <p:tags r:id="rId4"/>
            </p:custDataLst>
          </p:nvPr>
        </p:nvSpPr>
        <p:spPr>
          <a:xfrm>
            <a:off x="1712815" y="1316720"/>
            <a:ext cx="8280400" cy="1152525"/>
          </a:xfrm>
          <a:prstGeom prst="flowChartAlternateProcess">
            <a:avLst/>
          </a:prstGeom>
          <a:noFill/>
          <a:ln w="57150" cap="flat" cmpd="sng">
            <a:solidFill>
              <a:srgbClr val="339966"/>
            </a:solidFill>
            <a:prstDash val="solid"/>
            <a:miter/>
            <a:headEnd type="none" w="med" len="med"/>
            <a:tailEnd type="none" w="med" len="med"/>
          </a:ln>
        </p:spPr>
        <p:txBody>
          <a:bodyPr wrap="none" anchor="ctr"/>
          <a:lstStyle/>
          <a:p>
            <a:pPr marL="342900" indent="-342900" algn="ct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ctr">
              <a:lnSpc>
                <a:spcPct val="120000"/>
              </a:lnSpc>
            </a:pP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分笼前准备好高压灭菌后的笼具、镊子、饮用水、饲料和</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ctr">
              <a:lnSpc>
                <a:spcPct val="120000"/>
              </a:lnSpc>
            </a:pP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小鼠记录牌。将不锈钢操作台用</a:t>
            </a:r>
            <a:r>
              <a:rPr lang="en-US" altLang="zh-CN"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0.2%</a:t>
            </a: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新洁尔灭擦拭干净待用。</a:t>
            </a:r>
            <a:endParaRPr lang="en-US" altLang="zh-CN"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ctr">
              <a:spcBef>
                <a:spcPct val="20000"/>
              </a:spcBef>
              <a:buClr>
                <a:schemeClr val="tx2"/>
              </a:buClr>
            </a:pPr>
            <a:r>
              <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5"/>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p:cNvSpPr>
          <p:nvPr>
            <p:ph type="title" idx="4294967295"/>
          </p:nvPr>
        </p:nvSpPr>
        <p:spPr>
          <a:xfrm>
            <a:off x="1049340" y="170023"/>
            <a:ext cx="7543800" cy="642938"/>
          </a:xfrm>
        </p:spPr>
        <p:txBody>
          <a:bodyPr vert="horz" wrap="square"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b="1" dirty="0">
                <a:solidFill>
                  <a:srgbClr val="0070C0"/>
                </a:solidFill>
                <a:latin typeface="汉仪旗黑-85S" charset="0"/>
                <a:ea typeface="汉仪旗黑-85S" charset="0"/>
                <a:sym typeface="+mn-ea"/>
              </a:rPr>
              <a:t>离乳分笼小鼠操作注意事项</a:t>
            </a:r>
            <a:endParaRPr lang="zh-CN" altLang="en-US" b="1" dirty="0">
              <a:solidFill>
                <a:srgbClr val="0070C0"/>
              </a:solidFill>
              <a:latin typeface="汉仪旗黑-85S" charset="0"/>
              <a:ea typeface="汉仪旗黑-85S" charset="0"/>
              <a:sym typeface="+mn-ea"/>
            </a:endParaRPr>
          </a:p>
        </p:txBody>
      </p:sp>
      <p:sp>
        <p:nvSpPr>
          <p:cNvPr id="90114" name="Rectangle 3"/>
          <p:cNvSpPr>
            <a:spLocks noGrp="1"/>
          </p:cNvSpPr>
          <p:nvPr>
            <p:ph type="body" idx="4294967295"/>
            <p:custDataLst>
              <p:tags r:id="rId1"/>
            </p:custDataLst>
          </p:nvPr>
        </p:nvSpPr>
        <p:spPr>
          <a:xfrm>
            <a:off x="1524000" y="1000125"/>
            <a:ext cx="5976938" cy="5143500"/>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Tx/>
              <a:buNone/>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rPr>
              <a:t>  </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lvl="0" algn="l">
              <a:buFontTx/>
              <a:buNone/>
            </a:pP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lvl="0" algn="l">
              <a:buFontTx/>
              <a:buNone/>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rPr>
              <a:t>     </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lvl="0" algn="l">
              <a:buFontTx/>
              <a:buNone/>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rPr>
              <a:t>       </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90115" name="Rectangle 6"/>
          <p:cNvSpPr/>
          <p:nvPr/>
        </p:nvSpPr>
        <p:spPr>
          <a:xfrm>
            <a:off x="2639536" y="1427798"/>
            <a:ext cx="5688013" cy="1724660"/>
          </a:xfrm>
          <a:prstGeom prst="rect">
            <a:avLst/>
          </a:prstGeom>
          <a:noFill/>
          <a:ln w="9525">
            <a:noFill/>
          </a:ln>
        </p:spPr>
        <p:txBody>
          <a:bodyPr anchor="t">
            <a:spAutoFit/>
          </a:bodyPr>
          <a:lstStyle/>
          <a:p>
            <a:pPr marL="342900" indent="-342900" eaLnBrk="0" hangingPunct="0">
              <a:lnSpc>
                <a:spcPct val="90000"/>
              </a:lnSpc>
            </a:pP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为了防止刚断奶的小鼠因为取食能力</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eaLnBrk="0" hangingPunct="0">
              <a:lnSpc>
                <a:spcPct val="90000"/>
              </a:lnSpc>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较弱而夭折。在分笼时可在小鼠笼内放</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eaLnBrk="0" hangingPunct="0">
              <a:lnSpc>
                <a:spcPct val="90000"/>
              </a:lnSpc>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置少许碎饲料和果冻，以帮助小鼠取食</a:t>
            </a:r>
            <a:endParaRPr lang="en-US" altLang="zh-CN"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eaLnBrk="0" hangingPunct="0">
              <a:lnSpc>
                <a:spcPct val="90000"/>
              </a:lnSpc>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注：为防止小仔夭折，不要提前分笼。</a:t>
            </a:r>
            <a:endParaRPr lang="en-US" altLang="zh-CN"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eaLnBrk="0" hangingPunct="0">
              <a:lnSpc>
                <a:spcPct val="90000"/>
              </a:lnSpc>
            </a:pPr>
            <a:endPar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eaLnBrk="0" hangingPunct="0"/>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0116" name="AutoShape 3"/>
          <p:cNvSpPr/>
          <p:nvPr>
            <p:custDataLst>
              <p:tags r:id="rId2"/>
            </p:custDataLst>
          </p:nvPr>
        </p:nvSpPr>
        <p:spPr>
          <a:xfrm>
            <a:off x="2351247" y="1241107"/>
            <a:ext cx="5380990" cy="1800225"/>
          </a:xfrm>
          <a:prstGeom prst="flowChartAlternateProcess">
            <a:avLst/>
          </a:prstGeom>
          <a:noFill/>
          <a:ln w="57150" cap="flat" cmpd="sng">
            <a:solidFill>
              <a:srgbClr val="339966"/>
            </a:solidFill>
            <a:prstDash val="solid"/>
            <a:miter/>
            <a:headEnd type="none" w="med" len="med"/>
            <a:tailEnd type="none" w="med" len="med"/>
          </a:ln>
        </p:spPr>
        <p:txBody>
          <a:bodyPr wrap="none" anchor="ctr"/>
          <a:lstStyle/>
          <a:p>
            <a:pPr marL="342900" indent="-342900"/>
            <a:endParaRPr lang="en-US" altLang="zh-CN" sz="2000" dirty="0">
              <a:solidFill>
                <a:schemeClr val="dk1"/>
              </a:solidFill>
              <a:latin typeface="微软雅黑" panose="020B0503020204020204" pitchFamily="34" charset="-122"/>
              <a:ea typeface="微软雅黑" panose="020B0503020204020204" pitchFamily="34" charset="-122"/>
            </a:endParaRPr>
          </a:p>
        </p:txBody>
      </p:sp>
      <p:pic>
        <p:nvPicPr>
          <p:cNvPr id="31750" name="Picture 6" descr="kexw1182220514"/>
          <p:cNvPicPr>
            <a:picLocks noChangeAspect="1" noChangeArrowheads="1"/>
          </p:cNvPicPr>
          <p:nvPr/>
        </p:nvPicPr>
        <p:blipFill>
          <a:blip r:embed="rId3" cstate="print"/>
          <a:srcRect/>
          <a:stretch>
            <a:fillRect/>
          </a:stretch>
        </p:blipFill>
        <p:spPr bwMode="auto">
          <a:xfrm>
            <a:off x="8096250" y="1071564"/>
            <a:ext cx="2413000" cy="2447925"/>
          </a:xfrm>
          <a:prstGeom prst="rect">
            <a:avLst/>
          </a:prstGeom>
          <a:ln>
            <a:noFill/>
          </a:ln>
          <a:effectLst>
            <a:softEdge rad="112500"/>
          </a:effectLst>
        </p:spPr>
      </p:pic>
      <p:sp>
        <p:nvSpPr>
          <p:cNvPr id="90118" name="AutoShape 7"/>
          <p:cNvSpPr/>
          <p:nvPr>
            <p:custDataLst>
              <p:tags r:id="rId4"/>
            </p:custDataLst>
          </p:nvPr>
        </p:nvSpPr>
        <p:spPr>
          <a:xfrm>
            <a:off x="2404587" y="3571875"/>
            <a:ext cx="5327650" cy="1733550"/>
          </a:xfrm>
          <a:prstGeom prst="flowChartAlternateProcess">
            <a:avLst/>
          </a:prstGeom>
          <a:noFill/>
          <a:ln w="57150" cap="flat" cmpd="sng">
            <a:solidFill>
              <a:srgbClr val="339966"/>
            </a:solidFill>
            <a:prstDash val="solid"/>
            <a:miter/>
            <a:headEnd type="none" w="med" len="med"/>
            <a:tailEnd type="none" w="med" len="med"/>
          </a:ln>
        </p:spPr>
        <p:txBody>
          <a:bodyPr wrap="none" anchor="ctr"/>
          <a:lstStyle/>
          <a:p>
            <a:pPr marL="342900" indent="-342900"/>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endPar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在分笼过程中如果发现分笼小鼠与</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剪尾只数不符合，需要仔细核对小鼠</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的脚号（小仔发生死亡现象）。</a:t>
            </a:r>
            <a:endPar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Char char="•"/>
            </a:pP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1752" name="Picture 9"/>
          <p:cNvPicPr>
            <a:picLocks noChangeAspect="1" noChangeArrowheads="1"/>
          </p:cNvPicPr>
          <p:nvPr/>
        </p:nvPicPr>
        <p:blipFill>
          <a:blip r:embed="rId5" cstate="print"/>
          <a:srcRect/>
          <a:stretch>
            <a:fillRect/>
          </a:stretch>
        </p:blipFill>
        <p:spPr bwMode="auto">
          <a:xfrm>
            <a:off x="8175625" y="3999865"/>
            <a:ext cx="1748155" cy="1955165"/>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6"/>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idx="4294967295"/>
          </p:nvPr>
        </p:nvSpPr>
        <p:spPr>
          <a:xfrm>
            <a:off x="1524000" y="80013"/>
            <a:ext cx="8218487" cy="679450"/>
          </a:xfrm>
        </p:spPr>
        <p:txBody>
          <a:bodyPr vert="horz" wrap="square"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b="1" dirty="0">
                <a:solidFill>
                  <a:srgbClr val="0070C0"/>
                </a:solidFill>
                <a:latin typeface="汉仪旗黑-85S" charset="0"/>
                <a:ea typeface="汉仪旗黑-85S" charset="0"/>
                <a:sym typeface="+mn-ea"/>
              </a:rPr>
              <a:t>离乳分笼小鼠操作注意事项</a:t>
            </a:r>
            <a:endParaRPr lang="zh-CN" altLang="en-US" b="1" dirty="0">
              <a:solidFill>
                <a:srgbClr val="0070C0"/>
              </a:solidFill>
              <a:latin typeface="汉仪旗黑-85S" charset="0"/>
              <a:ea typeface="汉仪旗黑-85S" charset="0"/>
              <a:sym typeface="+mn-ea"/>
            </a:endParaRPr>
          </a:p>
        </p:txBody>
      </p:sp>
      <p:sp>
        <p:nvSpPr>
          <p:cNvPr id="91138" name="Rectangle 3"/>
          <p:cNvSpPr>
            <a:spLocks noGrp="1"/>
          </p:cNvSpPr>
          <p:nvPr>
            <p:ph idx="4294967295"/>
            <p:custDataLst>
              <p:tags r:id="rId1"/>
            </p:custDataLst>
          </p:nvPr>
        </p:nvSpPr>
        <p:spPr>
          <a:xfrm>
            <a:off x="2279650" y="1125540"/>
            <a:ext cx="3887788" cy="4319587"/>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lnSpc>
                <a:spcPct val="105000"/>
              </a:lnSpc>
              <a:buFontTx/>
              <a:buNone/>
            </a:pPr>
            <a:r>
              <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05000"/>
              </a:lnSpc>
              <a:buFont typeface="Wingdings" panose="05000000000000000000" charset="0"/>
              <a:buChar char="Ø"/>
            </a:pPr>
            <a:r>
              <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分笼后的小鼠按照标准密度5只一笼饲养，且尽量让其群居，不要单只放，因为孤独的小鼠也会产生忧郁症。</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05000"/>
              </a:lnSpc>
              <a:buFont typeface="Wingdings" panose="05000000000000000000" charset="0"/>
              <a:buChar char="Ø"/>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若需要单只一笼饲养要注意它左右必须有</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05000"/>
              </a:lnSpc>
              <a:buFont typeface="Wingdings" panose="05000000000000000000" charset="0"/>
              <a:buChar char="Ø"/>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“邻居”陪伴，要保证其生存环境相对合理。</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1139" name="Picture 5" descr="无标题"/>
          <p:cNvPicPr>
            <a:picLocks noChangeAspect="1"/>
          </p:cNvPicPr>
          <p:nvPr/>
        </p:nvPicPr>
        <p:blipFill>
          <a:blip r:embed="rId2" cstate="print"/>
          <a:stretch>
            <a:fillRect/>
          </a:stretch>
        </p:blipFill>
        <p:spPr>
          <a:xfrm>
            <a:off x="6944497" y="3921523"/>
            <a:ext cx="2109058" cy="1712817"/>
          </a:xfrm>
          <a:prstGeom prst="rect">
            <a:avLst/>
          </a:prstGeom>
          <a:noFill/>
          <a:ln w="9525">
            <a:noFill/>
          </a:ln>
        </p:spPr>
      </p:pic>
      <p:sp>
        <p:nvSpPr>
          <p:cNvPr id="91140" name="AutoShape 3"/>
          <p:cNvSpPr/>
          <p:nvPr>
            <p:custDataLst>
              <p:tags r:id="rId3"/>
            </p:custDataLst>
          </p:nvPr>
        </p:nvSpPr>
        <p:spPr>
          <a:xfrm>
            <a:off x="2279652" y="1268413"/>
            <a:ext cx="3960813" cy="4608512"/>
          </a:xfrm>
          <a:prstGeom prst="flowChartAlternateProcess">
            <a:avLst/>
          </a:prstGeom>
          <a:noFill/>
          <a:ln w="57150" cap="flat" cmpd="sng">
            <a:solidFill>
              <a:srgbClr val="339966"/>
            </a:solidFill>
            <a:prstDash val="solid"/>
            <a:miter/>
            <a:headEnd type="none" w="med" len="med"/>
            <a:tailEnd type="none" w="med" len="med"/>
          </a:ln>
        </p:spPr>
        <p:txBody>
          <a:bodyPr wrap="none" anchor="ctr"/>
          <a:lstStyle/>
          <a:p>
            <a:pPr marL="342900" indent="-342900">
              <a:lnSpc>
                <a:spcPct val="150000"/>
              </a:lnSpc>
              <a:buFont typeface="宋体" panose="02010600030101010101" pitchFamily="2" charset="-122"/>
            </a:pPr>
            <a:endParaRPr lang="zh-CN" altLang="en-US" sz="2000" dirty="0">
              <a:solidFill>
                <a:schemeClr val="dk1"/>
              </a:solidFill>
              <a:latin typeface="微软雅黑" panose="020B0503020204020204" pitchFamily="34" charset="-122"/>
              <a:ea typeface="微软雅黑" panose="020B0503020204020204" pitchFamily="34" charset="-122"/>
            </a:endParaRPr>
          </a:p>
        </p:txBody>
      </p:sp>
      <p:pic>
        <p:nvPicPr>
          <p:cNvPr id="91141" name="Picture 7" descr=" "/>
          <p:cNvPicPr>
            <a:picLocks noChangeAspect="1"/>
          </p:cNvPicPr>
          <p:nvPr/>
        </p:nvPicPr>
        <p:blipFill>
          <a:blip r:embed="rId4" cstate="print"/>
          <a:stretch>
            <a:fillRect/>
          </a:stretch>
        </p:blipFill>
        <p:spPr>
          <a:xfrm>
            <a:off x="6722161" y="1448595"/>
            <a:ext cx="2406650" cy="1836738"/>
          </a:xfrm>
          <a:prstGeom prst="rect">
            <a:avLst/>
          </a:prstGeom>
          <a:noFill/>
          <a:ln w="9525">
            <a:noFill/>
          </a:ln>
        </p:spPr>
      </p:pic>
    </p:spTree>
    <p:custDataLst>
      <p:tags r:id="rId5"/>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标题 1"/>
          <p:cNvSpPr>
            <a:spLocks noGrp="1"/>
          </p:cNvSpPr>
          <p:nvPr>
            <p:ph type="title" idx="4294967295"/>
          </p:nvPr>
        </p:nvSpPr>
        <p:spPr>
          <a:xfrm>
            <a:off x="1762576" y="61912"/>
            <a:ext cx="8229600" cy="700088"/>
          </a:xfrm>
        </p:spPr>
        <p:txBody>
          <a:bodyPr vert="horz" wrap="square"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b="1" dirty="0">
                <a:solidFill>
                  <a:srgbClr val="0070C0"/>
                </a:solidFill>
                <a:latin typeface="汉仪旗黑-85S" charset="0"/>
                <a:ea typeface="汉仪旗黑-85S" charset="0"/>
                <a:sym typeface="+mn-ea"/>
              </a:rPr>
              <a:t>离乳分笼小鼠的操作</a:t>
            </a:r>
            <a:endParaRPr lang="zh-CN" altLang="en-US" b="1" dirty="0">
              <a:solidFill>
                <a:srgbClr val="0070C0"/>
              </a:solidFill>
              <a:latin typeface="汉仪旗黑-85S" charset="0"/>
              <a:ea typeface="汉仪旗黑-85S" charset="0"/>
              <a:sym typeface="+mn-ea"/>
            </a:endParaRPr>
          </a:p>
        </p:txBody>
      </p:sp>
      <p:sp>
        <p:nvSpPr>
          <p:cNvPr id="92162" name="内容占位符 2"/>
          <p:cNvSpPr>
            <a:spLocks noGrp="1"/>
          </p:cNvSpPr>
          <p:nvPr>
            <p:ph idx="4294967295"/>
            <p:custDataLst>
              <p:tags r:id="rId1"/>
            </p:custDataLst>
          </p:nvPr>
        </p:nvSpPr>
        <p:spPr>
          <a:xfrm>
            <a:off x="1981202" y="1428750"/>
            <a:ext cx="4259263" cy="4667250"/>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分笼时要注意小鼠的生长发育情况。有的同龄小鼠生长状况差异较大   </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如图所示：个头较小的鼠是因为它们的母亲连续怀孕，泌乳不足造成的。但分笼后只要正常饲养，个头较小的鼠仍然能够正常生长。</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6628" name="Picture 4" descr="B6-1"/>
          <p:cNvPicPr>
            <a:picLocks noChangeAspect="1" noChangeArrowheads="1"/>
          </p:cNvPicPr>
          <p:nvPr/>
        </p:nvPicPr>
        <p:blipFill>
          <a:blip r:embed="rId2" cstate="print"/>
          <a:srcRect/>
          <a:stretch>
            <a:fillRect/>
          </a:stretch>
        </p:blipFill>
        <p:spPr bwMode="auto">
          <a:xfrm>
            <a:off x="6390139" y="3383458"/>
            <a:ext cx="3602037" cy="2811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IMG_0620"/>
          <p:cNvPicPr>
            <a:picLocks noChangeAspect="1" noChangeArrowheads="1"/>
          </p:cNvPicPr>
          <p:nvPr/>
        </p:nvPicPr>
        <p:blipFill>
          <a:blip r:embed="rId3" cstate="print"/>
          <a:srcRect/>
          <a:stretch>
            <a:fillRect/>
          </a:stretch>
        </p:blipFill>
        <p:spPr bwMode="auto">
          <a:xfrm>
            <a:off x="6892300" y="1312549"/>
            <a:ext cx="2597714" cy="1570515"/>
          </a:xfrm>
          <a:prstGeom prst="rect">
            <a:avLst/>
          </a:prstGeom>
          <a:ln>
            <a:noFill/>
          </a:ln>
          <a:effectLst>
            <a:softEdge rad="112500"/>
          </a:effectLst>
        </p:spPr>
      </p:pic>
    </p:spTree>
    <p:custDataLst>
      <p:tags r:id="rId4"/>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p:cNvSpPr>
          <p:nvPr>
            <p:ph type="title" idx="4294967295"/>
          </p:nvPr>
        </p:nvSpPr>
        <p:spPr>
          <a:xfrm>
            <a:off x="1992313" y="-171450"/>
            <a:ext cx="8229600" cy="171450"/>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br>
              <a:rPr lang="zh-CN" altLang="en-US" b="1" dirty="0">
                <a:solidFill>
                  <a:srgbClr val="00B0F0"/>
                </a:solidFill>
                <a:latin typeface="汉仪旗黑-85S" charset="0"/>
                <a:cs typeface="汉仪旗黑-85S" charset="0"/>
                <a:sym typeface="+mn-ea"/>
              </a:rPr>
            </a:br>
            <a:br>
              <a:rPr lang="zh-CN" altLang="en-US" b="1" dirty="0">
                <a:solidFill>
                  <a:srgbClr val="00B0F0"/>
                </a:solidFill>
                <a:latin typeface="汉仪旗黑-85S" charset="0"/>
                <a:cs typeface="汉仪旗黑-85S" charset="0"/>
                <a:sym typeface="+mn-ea"/>
              </a:rPr>
            </a:br>
            <a:endParaRPr lang="zh-CN" altLang="en-US" b="1" dirty="0">
              <a:solidFill>
                <a:srgbClr val="00B0F0"/>
              </a:solidFill>
              <a:latin typeface="汉仪旗黑-85S" charset="0"/>
              <a:cs typeface="汉仪旗黑-85S" charset="0"/>
              <a:sym typeface="+mn-ea"/>
            </a:endParaRPr>
          </a:p>
        </p:txBody>
      </p:sp>
      <p:sp>
        <p:nvSpPr>
          <p:cNvPr id="93186" name="Rectangle 3"/>
          <p:cNvSpPr>
            <a:spLocks noGrp="1"/>
          </p:cNvSpPr>
          <p:nvPr>
            <p:ph idx="4294967295"/>
            <p:custDataLst>
              <p:tags r:id="rId1"/>
            </p:custDataLst>
          </p:nvPr>
        </p:nvSpPr>
        <p:spPr>
          <a:xfrm>
            <a:off x="1847850" y="3213100"/>
            <a:ext cx="6192838" cy="2708275"/>
          </a:xfrm>
        </p:spPr>
        <p:txBody>
          <a:bodyPr vert="horz" wrap="square" lIns="91440" tIns="45720" rIns="91440" bIns="45720" rtlCol="0" anchor="t">
            <a:normAutofit fontScale="7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lnSpc>
                <a:spcPct val="90000"/>
              </a:lnSpc>
              <a:buFontTx/>
              <a:buNone/>
            </a:pPr>
            <a:r>
              <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随着小鼠的生长，一些不良特征</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会逐渐显现出来。如掉毛、头大身小</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（脑水肿）、萎靡不振、牙长、皮肤</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溃烂、不停的转圈（中耳炎）等现象。发现这些情况的鼠可以考虑淘汰。 </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3187" name="AutoShape 3"/>
          <p:cNvSpPr/>
          <p:nvPr>
            <p:custDataLst>
              <p:tags r:id="rId2"/>
            </p:custDataLst>
          </p:nvPr>
        </p:nvSpPr>
        <p:spPr>
          <a:xfrm>
            <a:off x="1631950" y="3177382"/>
            <a:ext cx="6192838" cy="1800226"/>
          </a:xfrm>
          <a:prstGeom prst="flowChartAlternateProcess">
            <a:avLst/>
          </a:prstGeom>
          <a:noFill/>
          <a:ln w="57150" cap="flat" cmpd="sng">
            <a:solidFill>
              <a:srgbClr val="99CC00"/>
            </a:solidFill>
            <a:prstDash val="solid"/>
            <a:miter/>
            <a:headEnd type="none" w="med" len="med"/>
            <a:tailEnd type="none" w="med" len="med"/>
          </a:ln>
        </p:spPr>
        <p:txBody>
          <a:bodyPr wrap="none" anchor="ctr"/>
          <a:lstStyle/>
          <a:p>
            <a:pPr marL="342900" indent="-342900">
              <a:lnSpc>
                <a:spcPct val="130000"/>
              </a:lnSpc>
            </a:pPr>
            <a:endParaRPr lang="en-US" altLang="zh-CN" sz="4000" dirty="0">
              <a:solidFill>
                <a:schemeClr val="dk1"/>
              </a:solidFill>
              <a:latin typeface="微软雅黑" panose="020B0503020204020204" pitchFamily="34" charset="-122"/>
              <a:ea typeface="微软雅黑" panose="020B0503020204020204" pitchFamily="34" charset="-122"/>
            </a:endParaRPr>
          </a:p>
        </p:txBody>
      </p:sp>
      <p:sp>
        <p:nvSpPr>
          <p:cNvPr id="93188" name="横卷形 4"/>
          <p:cNvSpPr/>
          <p:nvPr>
            <p:custDataLst>
              <p:tags r:id="rId3"/>
            </p:custDataLst>
          </p:nvPr>
        </p:nvSpPr>
        <p:spPr>
          <a:xfrm>
            <a:off x="7896227" y="2997200"/>
            <a:ext cx="2771775" cy="863600"/>
          </a:xfrm>
          <a:prstGeom prst="horizontalScroll">
            <a:avLst>
              <a:gd name="adj" fmla="val 12500"/>
            </a:avLst>
          </a:prstGeom>
          <a:solidFill>
            <a:schemeClr val="accent1"/>
          </a:solidFill>
          <a:ln w="25400" cap="flat" cmpd="sng">
            <a:solidFill>
              <a:schemeClr val="dk1"/>
            </a:solidFill>
            <a:prstDash val="solid"/>
            <a:round/>
            <a:headEnd type="none" w="med" len="med"/>
            <a:tailEnd type="none" w="med" len="med"/>
          </a:ln>
        </p:spPr>
        <p:txBody>
          <a:bodyPr anchor="ctr"/>
          <a:lstStyle/>
          <a:p>
            <a:r>
              <a:rPr lang="zh-CN" altLang="en-US" b="1" dirty="0">
                <a:solidFill>
                  <a:schemeClr val="lt1"/>
                </a:solidFill>
                <a:latin typeface="微软雅黑" panose="020B0503020204020204" pitchFamily="34" charset="-122"/>
                <a:ea typeface="微软雅黑" panose="020B0503020204020204" pitchFamily="34" charset="-122"/>
              </a:rPr>
              <a:t>图示：牙长小鼠</a:t>
            </a:r>
            <a:endParaRPr lang="zh-CN" altLang="en-US" b="1" dirty="0">
              <a:solidFill>
                <a:schemeClr val="lt1"/>
              </a:solidFill>
              <a:latin typeface="微软雅黑" panose="020B0503020204020204" pitchFamily="34" charset="-122"/>
              <a:ea typeface="微软雅黑" panose="020B0503020204020204" pitchFamily="34" charset="-122"/>
            </a:endParaRPr>
          </a:p>
        </p:txBody>
      </p:sp>
      <p:pic>
        <p:nvPicPr>
          <p:cNvPr id="93189" name="Picture 10"/>
          <p:cNvPicPr>
            <a:picLocks noChangeAspect="1"/>
          </p:cNvPicPr>
          <p:nvPr/>
        </p:nvPicPr>
        <p:blipFill>
          <a:blip r:embed="rId4" cstate="print"/>
          <a:stretch>
            <a:fillRect/>
          </a:stretch>
        </p:blipFill>
        <p:spPr>
          <a:xfrm>
            <a:off x="1847850" y="905351"/>
            <a:ext cx="1944687" cy="2016125"/>
          </a:xfrm>
          <a:prstGeom prst="rect">
            <a:avLst/>
          </a:prstGeom>
          <a:noFill/>
          <a:ln w="9525">
            <a:noFill/>
          </a:ln>
        </p:spPr>
      </p:pic>
      <p:pic>
        <p:nvPicPr>
          <p:cNvPr id="93190" name="Picture 11"/>
          <p:cNvPicPr>
            <a:picLocks noChangeAspect="1"/>
          </p:cNvPicPr>
          <p:nvPr/>
        </p:nvPicPr>
        <p:blipFill>
          <a:blip r:embed="rId5" cstate="print"/>
          <a:stretch>
            <a:fillRect/>
          </a:stretch>
        </p:blipFill>
        <p:spPr>
          <a:xfrm>
            <a:off x="7546208" y="872291"/>
            <a:ext cx="2160587" cy="2016125"/>
          </a:xfrm>
          <a:prstGeom prst="rect">
            <a:avLst/>
          </a:prstGeom>
          <a:noFill/>
          <a:ln w="9525">
            <a:noFill/>
          </a:ln>
        </p:spPr>
      </p:pic>
      <p:pic>
        <p:nvPicPr>
          <p:cNvPr id="93191" name="图片 3" descr="C:\Documents and Settings\Administrator\桌面\IMG_1371.JPG"/>
          <p:cNvPicPr>
            <a:picLocks noChangeAspect="1"/>
          </p:cNvPicPr>
          <p:nvPr/>
        </p:nvPicPr>
        <p:blipFill>
          <a:blip r:embed="rId6" cstate="print"/>
          <a:stretch>
            <a:fillRect/>
          </a:stretch>
        </p:blipFill>
        <p:spPr>
          <a:xfrm>
            <a:off x="4465344" y="944563"/>
            <a:ext cx="2305050" cy="1800225"/>
          </a:xfrm>
          <a:prstGeom prst="rect">
            <a:avLst/>
          </a:prstGeom>
          <a:noFill/>
          <a:ln w="9525">
            <a:noFill/>
          </a:ln>
        </p:spPr>
      </p:pic>
      <p:pic>
        <p:nvPicPr>
          <p:cNvPr id="93192" name="Picture 11" descr="牙长"/>
          <p:cNvPicPr>
            <a:picLocks noChangeAspect="1"/>
          </p:cNvPicPr>
          <p:nvPr/>
        </p:nvPicPr>
        <p:blipFill>
          <a:blip r:embed="rId7" cstate="print"/>
          <a:stretch>
            <a:fillRect/>
          </a:stretch>
        </p:blipFill>
        <p:spPr>
          <a:xfrm>
            <a:off x="8256590" y="3933825"/>
            <a:ext cx="2185987" cy="1987550"/>
          </a:xfrm>
          <a:prstGeom prst="rect">
            <a:avLst/>
          </a:prstGeom>
          <a:noFill/>
          <a:ln w="9525">
            <a:noFill/>
          </a:ln>
        </p:spPr>
      </p:pic>
      <p:sp>
        <p:nvSpPr>
          <p:cNvPr id="93193" name="横卷形 4"/>
          <p:cNvSpPr/>
          <p:nvPr/>
        </p:nvSpPr>
        <p:spPr>
          <a:xfrm>
            <a:off x="3935413" y="2"/>
            <a:ext cx="3168650" cy="765175"/>
          </a:xfrm>
          <a:prstGeom prst="horizontalScroll">
            <a:avLst>
              <a:gd name="adj" fmla="val 12500"/>
            </a:avLst>
          </a:prstGeom>
          <a:solidFill>
            <a:schemeClr val="accent1"/>
          </a:solidFill>
          <a:ln w="25400" cap="flat" cmpd="sng">
            <a:solidFill>
              <a:schemeClr val="tx1"/>
            </a:solidFill>
            <a:prstDash val="solid"/>
            <a:round/>
            <a:headEnd type="none" w="med" len="med"/>
            <a:tailEnd type="none" w="med" len="med"/>
          </a:ln>
        </p:spPr>
        <p:txBody>
          <a:bodyPr anchor="ctr"/>
          <a:lstStyle/>
          <a:p>
            <a:r>
              <a:rPr lang="zh-CN" altLang="en-US" b="1" dirty="0">
                <a:solidFill>
                  <a:schemeClr val="lt1"/>
                </a:solidFill>
                <a:latin typeface="微软雅黑" panose="020B0503020204020204" pitchFamily="34" charset="-122"/>
                <a:ea typeface="微软雅黑" panose="020B0503020204020204" pitchFamily="34" charset="-122"/>
              </a:rPr>
              <a:t>图示：患脑水肿小鼠</a:t>
            </a:r>
            <a:endParaRPr lang="zh-CN" altLang="en-US" b="1" dirty="0">
              <a:solidFill>
                <a:schemeClr val="lt1"/>
              </a:solidFill>
              <a:latin typeface="微软雅黑" panose="020B0503020204020204" pitchFamily="34" charset="-122"/>
              <a:ea typeface="微软雅黑" panose="020B0503020204020204" pitchFamily="34" charset="-122"/>
            </a:endParaRPr>
          </a:p>
        </p:txBody>
      </p:sp>
    </p:spTree>
    <p:custDataLst>
      <p:tags r:id="rId8"/>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idx="4294967295"/>
          </p:nvPr>
        </p:nvSpPr>
        <p:spPr>
          <a:xfrm>
            <a:off x="1943420" y="116203"/>
            <a:ext cx="8229600" cy="692150"/>
          </a:xfrm>
        </p:spPr>
        <p:txBody>
          <a:bodyPr vert="horz" wrap="square"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b="1" dirty="0">
                <a:solidFill>
                  <a:srgbClr val="0070C0"/>
                </a:solidFill>
                <a:latin typeface="汉仪旗黑-85S" charset="0"/>
                <a:ea typeface="汉仪旗黑-85S" charset="0"/>
                <a:sym typeface="+mn-ea"/>
              </a:rPr>
              <a:t>保持种群延续，防止种群灭亡</a:t>
            </a:r>
            <a:endParaRPr lang="zh-CN" altLang="en-US" b="1" dirty="0">
              <a:solidFill>
                <a:srgbClr val="0070C0"/>
              </a:solidFill>
              <a:latin typeface="汉仪旗黑-85S" charset="0"/>
              <a:ea typeface="汉仪旗黑-85S" charset="0"/>
              <a:sym typeface="+mn-ea"/>
            </a:endParaRPr>
          </a:p>
        </p:txBody>
      </p:sp>
      <p:sp>
        <p:nvSpPr>
          <p:cNvPr id="94210" name="内容占位符 2"/>
          <p:cNvSpPr>
            <a:spLocks noGrp="1"/>
          </p:cNvSpPr>
          <p:nvPr>
            <p:ph idx="4294967295"/>
            <p:custDataLst>
              <p:tags r:id="rId1"/>
            </p:custDataLst>
          </p:nvPr>
        </p:nvSpPr>
        <p:spPr>
          <a:xfrm>
            <a:off x="1801180" y="1308438"/>
            <a:ext cx="7486015" cy="1258570"/>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Tx/>
              <a:buNone/>
            </a:pPr>
            <a:r>
              <a:rPr lang="en-US" altLang="zh-CN"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根据保种的实践经验，对产仔率较高（每胎6-8只）的繁</a:t>
            </a:r>
            <a:endParaRPr lang="en-US" altLang="zh-CN" sz="2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r>
              <a:rPr lang="en-US" altLang="zh-CN" sz="20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殖鼠，可配2笼延续保种，库存量中雄雌各留种4-6只。</a:t>
            </a:r>
            <a:endParaRPr lang="en-US" altLang="zh-CN" sz="222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4211" name="AutoShape 7"/>
          <p:cNvSpPr/>
          <p:nvPr>
            <p:custDataLst>
              <p:tags r:id="rId2"/>
            </p:custDataLst>
          </p:nvPr>
        </p:nvSpPr>
        <p:spPr>
          <a:xfrm>
            <a:off x="2045334" y="2480586"/>
            <a:ext cx="5107305" cy="1571625"/>
          </a:xfrm>
          <a:prstGeom prst="flowChartAlternateProcess">
            <a:avLst/>
          </a:prstGeom>
          <a:noFill/>
          <a:ln w="57150" cap="flat" cmpd="sng">
            <a:solidFill>
              <a:srgbClr val="339966"/>
            </a:solidFill>
            <a:prstDash val="solid"/>
            <a:miter/>
            <a:headEnd type="none" w="med" len="med"/>
            <a:tailEnd type="none" w="med" len="med"/>
          </a:ln>
        </p:spPr>
        <p:txBody>
          <a:bodyPr wrap="none" anchor="ctr"/>
          <a:lstStyle/>
          <a:p>
            <a:pPr marL="342900" indent="-342900"/>
            <a:endParaRPr lang="en-US" altLang="zh-CN" dirty="0">
              <a:solidFill>
                <a:schemeClr val="dk1"/>
              </a:solidFill>
              <a:latin typeface="微软雅黑" panose="020B0503020204020204" pitchFamily="34" charset="-122"/>
              <a:ea typeface="微软雅黑" panose="020B0503020204020204" pitchFamily="34" charset="-122"/>
            </a:endParaRPr>
          </a:p>
          <a:p>
            <a:pPr marL="342900" indent="-342900"/>
            <a:r>
              <a:rPr lang="zh-CN" altLang="en-US" dirty="0">
                <a:solidFill>
                  <a:schemeClr val="dk1"/>
                </a:solidFill>
                <a:latin typeface="微软雅黑" panose="020B0503020204020204" pitchFamily="34" charset="-122"/>
                <a:ea typeface="微软雅黑" panose="020B0503020204020204" pitchFamily="34" charset="-122"/>
              </a:rPr>
              <a:t>   </a:t>
            </a:r>
            <a:endParaRPr lang="zh-CN" altLang="en-US" dirty="0">
              <a:solidFill>
                <a:schemeClr val="dk1"/>
              </a:solidFill>
              <a:latin typeface="微软雅黑" panose="020B0503020204020204" pitchFamily="34" charset="-122"/>
              <a:ea typeface="微软雅黑" panose="020B0503020204020204" pitchFamily="34" charset="-122"/>
            </a:endParaRPr>
          </a:p>
          <a:p>
            <a:pPr marL="342900" indent="-342900">
              <a:buChar char="•"/>
            </a:pPr>
            <a:endParaRPr lang="zh-CN" altLang="en-US" sz="2000" dirty="0">
              <a:solidFill>
                <a:schemeClr val="dk1"/>
              </a:solidFill>
              <a:latin typeface="微软雅黑" panose="020B0503020204020204" pitchFamily="34" charset="-122"/>
              <a:ea typeface="微软雅黑" panose="020B0503020204020204" pitchFamily="34" charset="-122"/>
            </a:endParaRPr>
          </a:p>
        </p:txBody>
      </p:sp>
      <p:sp>
        <p:nvSpPr>
          <p:cNvPr id="94212" name="AutoShape 7"/>
          <p:cNvSpPr/>
          <p:nvPr>
            <p:custDataLst>
              <p:tags r:id="rId3"/>
            </p:custDataLst>
          </p:nvPr>
        </p:nvSpPr>
        <p:spPr>
          <a:xfrm>
            <a:off x="2119471" y="4210327"/>
            <a:ext cx="4926965" cy="1581150"/>
          </a:xfrm>
          <a:prstGeom prst="flowChartAlternateProcess">
            <a:avLst/>
          </a:prstGeom>
          <a:noFill/>
          <a:ln w="57150" cap="flat" cmpd="sng">
            <a:solidFill>
              <a:srgbClr val="339966"/>
            </a:solidFill>
            <a:prstDash val="solid"/>
            <a:miter/>
            <a:headEnd type="none" w="med" len="med"/>
            <a:tailEnd type="none" w="med" len="med"/>
          </a:ln>
        </p:spPr>
        <p:txBody>
          <a:bodyPr wrap="none" anchor="ctr"/>
          <a:lstStyle/>
          <a:p>
            <a:pPr marL="342900" indent="-342900"/>
            <a:endParaRPr lang="en-US" altLang="zh-CN" dirty="0">
              <a:solidFill>
                <a:schemeClr val="dk1"/>
              </a:solidFill>
              <a:latin typeface="微软雅黑" panose="020B0503020204020204" pitchFamily="34" charset="-122"/>
              <a:ea typeface="微软雅黑" panose="020B0503020204020204" pitchFamily="34" charset="-122"/>
            </a:endParaRPr>
          </a:p>
          <a:p>
            <a:pPr marL="342900" indent="-342900"/>
            <a:r>
              <a:rPr lang="zh-CN" altLang="en-US" dirty="0">
                <a:solidFill>
                  <a:schemeClr val="dk1"/>
                </a:solidFill>
                <a:latin typeface="微软雅黑" panose="020B0503020204020204" pitchFamily="34" charset="-122"/>
                <a:ea typeface="微软雅黑" panose="020B0503020204020204" pitchFamily="34" charset="-122"/>
              </a:rPr>
              <a:t>   </a:t>
            </a:r>
            <a:endParaRPr lang="zh-CN" altLang="en-US" dirty="0">
              <a:solidFill>
                <a:schemeClr val="dk1"/>
              </a:solidFill>
              <a:latin typeface="微软雅黑" panose="020B0503020204020204" pitchFamily="34" charset="-122"/>
              <a:ea typeface="微软雅黑" panose="020B0503020204020204" pitchFamily="34" charset="-122"/>
            </a:endParaRPr>
          </a:p>
          <a:p>
            <a:pPr marL="342900" indent="-342900">
              <a:buChar char="•"/>
            </a:pPr>
            <a:endParaRPr lang="zh-CN" altLang="en-US" sz="2000" dirty="0">
              <a:solidFill>
                <a:schemeClr val="dk1"/>
              </a:solidFill>
              <a:latin typeface="微软雅黑" panose="020B0503020204020204" pitchFamily="34" charset="-122"/>
              <a:ea typeface="微软雅黑" panose="020B0503020204020204" pitchFamily="34" charset="-122"/>
            </a:endParaRPr>
          </a:p>
        </p:txBody>
      </p:sp>
      <p:sp>
        <p:nvSpPr>
          <p:cNvPr id="94213" name="AutoShape 7"/>
          <p:cNvSpPr/>
          <p:nvPr>
            <p:custDataLst>
              <p:tags r:id="rId4"/>
            </p:custDataLst>
          </p:nvPr>
        </p:nvSpPr>
        <p:spPr>
          <a:xfrm>
            <a:off x="1943420" y="1251225"/>
            <a:ext cx="7343775" cy="1071245"/>
          </a:xfrm>
          <a:prstGeom prst="flowChartAlternateProcess">
            <a:avLst/>
          </a:prstGeom>
          <a:noFill/>
          <a:ln w="57150" cap="flat" cmpd="sng">
            <a:solidFill>
              <a:srgbClr val="339966"/>
            </a:solidFill>
            <a:prstDash val="solid"/>
            <a:miter/>
            <a:headEnd type="none" w="med" len="med"/>
            <a:tailEnd type="none" w="med" len="med"/>
          </a:ln>
        </p:spPr>
        <p:txBody>
          <a:bodyPr wrap="none" anchor="ctr"/>
          <a:lstStyle/>
          <a:p>
            <a:pPr marL="342900" indent="-342900"/>
            <a:r>
              <a:rPr lang="en-US" altLang="zh-CN" dirty="0">
                <a:solidFill>
                  <a:schemeClr val="dk1"/>
                </a:solidFill>
                <a:latin typeface="微软雅黑" panose="020B0503020204020204" pitchFamily="34" charset="-122"/>
                <a:ea typeface="微软雅黑" panose="020B0503020204020204" pitchFamily="34" charset="-122"/>
              </a:rPr>
              <a:t>  </a:t>
            </a:r>
            <a:endParaRPr lang="en-US" altLang="zh-CN" dirty="0">
              <a:solidFill>
                <a:schemeClr val="dk1"/>
              </a:solidFill>
              <a:latin typeface="微软雅黑" panose="020B0503020204020204" pitchFamily="34" charset="-122"/>
              <a:ea typeface="微软雅黑" panose="020B0503020204020204" pitchFamily="34" charset="-122"/>
            </a:endParaRPr>
          </a:p>
          <a:p>
            <a:pPr marL="342900" indent="-342900"/>
            <a:r>
              <a:rPr lang="zh-CN" altLang="en-US" dirty="0">
                <a:solidFill>
                  <a:schemeClr val="dk1"/>
                </a:solidFill>
                <a:latin typeface="微软雅黑" panose="020B0503020204020204" pitchFamily="34" charset="-122"/>
                <a:ea typeface="微软雅黑" panose="020B0503020204020204" pitchFamily="34" charset="-122"/>
              </a:rPr>
              <a:t>   </a:t>
            </a:r>
            <a:endParaRPr lang="zh-CN" altLang="en-US" dirty="0">
              <a:solidFill>
                <a:schemeClr val="dk1"/>
              </a:solidFill>
              <a:latin typeface="微软雅黑" panose="020B0503020204020204" pitchFamily="34" charset="-122"/>
              <a:ea typeface="微软雅黑" panose="020B0503020204020204" pitchFamily="34" charset="-122"/>
            </a:endParaRPr>
          </a:p>
          <a:p>
            <a:pPr marL="342900" indent="-342900">
              <a:buChar char="•"/>
            </a:pPr>
            <a:endParaRPr lang="zh-CN" altLang="en-US" sz="2000" dirty="0">
              <a:solidFill>
                <a:schemeClr val="dk1"/>
              </a:solidFill>
              <a:latin typeface="微软雅黑" panose="020B0503020204020204" pitchFamily="34" charset="-122"/>
              <a:ea typeface="微软雅黑" panose="020B0503020204020204" pitchFamily="34" charset="-122"/>
            </a:endParaRPr>
          </a:p>
        </p:txBody>
      </p:sp>
      <p:pic>
        <p:nvPicPr>
          <p:cNvPr id="94214" name="Picture 8" descr=" ">
            <a:hlinkClick r:id="rId5"/>
          </p:cNvPr>
          <p:cNvPicPr>
            <a:picLocks noChangeAspect="1"/>
          </p:cNvPicPr>
          <p:nvPr/>
        </p:nvPicPr>
        <p:blipFill>
          <a:blip r:embed="rId6" cstate="print"/>
          <a:stretch>
            <a:fillRect/>
          </a:stretch>
        </p:blipFill>
        <p:spPr>
          <a:xfrm>
            <a:off x="8012783" y="4500299"/>
            <a:ext cx="1896286" cy="1497878"/>
          </a:xfrm>
          <a:prstGeom prst="rect">
            <a:avLst/>
          </a:prstGeom>
          <a:noFill/>
          <a:ln w="9525">
            <a:noFill/>
          </a:ln>
        </p:spPr>
      </p:pic>
      <p:pic>
        <p:nvPicPr>
          <p:cNvPr id="94215" name="Picture 10" descr=" "/>
          <p:cNvPicPr>
            <a:picLocks noChangeAspect="1"/>
          </p:cNvPicPr>
          <p:nvPr/>
        </p:nvPicPr>
        <p:blipFill>
          <a:blip r:embed="rId7" cstate="print"/>
          <a:stretch>
            <a:fillRect/>
          </a:stretch>
        </p:blipFill>
        <p:spPr>
          <a:xfrm>
            <a:off x="8689462" y="2490748"/>
            <a:ext cx="2097501" cy="1688689"/>
          </a:xfrm>
          <a:prstGeom prst="rect">
            <a:avLst/>
          </a:prstGeom>
          <a:noFill/>
          <a:ln w="9525">
            <a:noFill/>
          </a:ln>
        </p:spPr>
      </p:pic>
      <p:sp>
        <p:nvSpPr>
          <p:cNvPr id="2" name="文本框 1"/>
          <p:cNvSpPr txBox="1"/>
          <p:nvPr/>
        </p:nvSpPr>
        <p:spPr>
          <a:xfrm>
            <a:off x="2542856" y="4378781"/>
            <a:ext cx="4112260" cy="1337945"/>
          </a:xfrm>
          <a:prstGeom prst="rect">
            <a:avLst/>
          </a:prstGeom>
          <a:noFill/>
        </p:spPr>
        <p:txBody>
          <a:bodyPr wrap="square" rtlCol="0" anchor="t">
            <a:spAutoFit/>
          </a:bodyPr>
          <a:lstStyle/>
          <a:p>
            <a:pPr lvl="0" algn="l">
              <a:lnSpc>
                <a:spcPct val="150000"/>
              </a:lnSpc>
              <a:buFontTx/>
              <a:buNone/>
            </a:pPr>
            <a:r>
              <a:rPr lang="en-US" altLang="zh-CN"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7-8周的年轻小鼠如果繁殖能力强，则淘汰较老的繁殖  鼠。这样可避免盲目饲养、占用笼位</a:t>
            </a:r>
            <a:endParaRPr lang="zh-CN" altLang="en-US"/>
          </a:p>
        </p:txBody>
      </p:sp>
      <p:sp>
        <p:nvSpPr>
          <p:cNvPr id="3" name="文本框 2"/>
          <p:cNvSpPr txBox="1"/>
          <p:nvPr/>
        </p:nvSpPr>
        <p:spPr>
          <a:xfrm>
            <a:off x="2225674" y="2580281"/>
            <a:ext cx="4926965" cy="1337945"/>
          </a:xfrm>
          <a:prstGeom prst="rect">
            <a:avLst/>
          </a:prstGeom>
          <a:noFill/>
        </p:spPr>
        <p:txBody>
          <a:bodyPr wrap="square" rtlCol="0" anchor="t">
            <a:spAutoFit/>
          </a:bodyPr>
          <a:lstStyle/>
          <a:p>
            <a:pPr lvl="0" algn="l">
              <a:lnSpc>
                <a:spcPct val="150000"/>
              </a:lnSpc>
              <a:buFontTx/>
              <a:buNone/>
            </a:pPr>
            <a:r>
              <a:rPr lang="en-US" altLang="zh-CN"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对产仔率较低或产仔情况不正常的繁殖鼠（尤其是转基因鼠），要配3-5笼，库存  量中雄雌各留8-10只,以便替换繁殖笼用。</a:t>
            </a:r>
            <a:endParaRPr lang="zh-CN" altLang="en-US" dirty="0"/>
          </a:p>
        </p:txBody>
      </p:sp>
    </p:spTree>
    <p:custDataLst>
      <p:tags r:id="rId8"/>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p:cNvSpPr>
          <p:nvPr>
            <p:ph type="title" idx="4294967295"/>
          </p:nvPr>
        </p:nvSpPr>
        <p:spPr>
          <a:xfrm>
            <a:off x="1795465" y="128898"/>
            <a:ext cx="8229600" cy="785812"/>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br>
              <a:rPr lang="en-US" altLang="zh-CN" sz="3200" b="1" dirty="0">
                <a:solidFill>
                  <a:srgbClr val="0070C0"/>
                </a:solidFill>
                <a:latin typeface="汉仪旗黑-85S" charset="0"/>
                <a:ea typeface="楷体" panose="02010609060101010101" pitchFamily="49" charset="-122"/>
                <a:cs typeface="汉仪旗黑-85S" charset="0"/>
                <a:sym typeface="+mn-ea"/>
              </a:rPr>
            </a:br>
            <a:r>
              <a:rPr lang="en-US" altLang="zh-CN" sz="3200" b="1" dirty="0">
                <a:solidFill>
                  <a:srgbClr val="0070C0"/>
                </a:solidFill>
                <a:latin typeface="汉仪旗黑-85S" charset="0"/>
                <a:ea typeface="楷体" panose="02010609060101010101" pitchFamily="49" charset="-122"/>
                <a:cs typeface="汉仪旗黑-85S" charset="0"/>
                <a:sym typeface="+mn-ea"/>
              </a:rPr>
              <a:t>调整预留鼠的注意事项</a:t>
            </a:r>
            <a:br>
              <a:rPr lang="en-US" altLang="zh-CN" sz="3200" b="1" dirty="0">
                <a:solidFill>
                  <a:srgbClr val="0070C0"/>
                </a:solidFill>
                <a:latin typeface="汉仪旗黑-85S" charset="0"/>
                <a:ea typeface="楷体" panose="02010609060101010101" pitchFamily="49" charset="-122"/>
                <a:cs typeface="汉仪旗黑-85S" charset="0"/>
                <a:sym typeface="+mn-ea"/>
              </a:rPr>
            </a:br>
            <a:endParaRPr lang="en-US" altLang="zh-CN" sz="3200" b="1" dirty="0">
              <a:solidFill>
                <a:srgbClr val="0070C0"/>
              </a:solidFill>
              <a:latin typeface="汉仪旗黑-85S" charset="0"/>
              <a:ea typeface="楷体" panose="02010609060101010101" pitchFamily="49" charset="-122"/>
              <a:cs typeface="汉仪旗黑-85S" charset="0"/>
              <a:sym typeface="+mn-ea"/>
            </a:endParaRPr>
          </a:p>
        </p:txBody>
      </p:sp>
      <p:sp>
        <p:nvSpPr>
          <p:cNvPr id="95234" name="Rectangle 3"/>
          <p:cNvSpPr>
            <a:spLocks noGrp="1"/>
          </p:cNvSpPr>
          <p:nvPr>
            <p:ph idx="4294967295"/>
            <p:custDataLst>
              <p:tags r:id="rId1"/>
            </p:custDataLst>
          </p:nvPr>
        </p:nvSpPr>
        <p:spPr>
          <a:xfrm>
            <a:off x="2135190" y="1125538"/>
            <a:ext cx="4460875" cy="5187950"/>
          </a:xfrm>
        </p:spPr>
        <p:txBody>
          <a:bodyPr vert="horz" wrap="square" lIns="91440" tIns="45720" rIns="91440" bIns="45720" rtlCol="0" anchor="t">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Tx/>
              <a:buNone/>
            </a:pP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charset="0"/>
              <a:buChar char="Ø"/>
            </a:pPr>
            <a:r>
              <a:rPr lang="en-US" altLang="zh-CN" sz="3075"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在整理预留鼠时，不应把不同窝的成年雄鼠合放在一起，因为所有的雄鼠都有较强烈的领域意识。</a:t>
            </a:r>
            <a:endParaRPr lang="en-US" altLang="zh-CN" sz="3075"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charset="0"/>
              <a:buChar char="Ø"/>
            </a:pPr>
            <a:endParaRPr lang="en-US" altLang="zh-CN" sz="3075"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charset="0"/>
              <a:buChar char="Ø"/>
            </a:pPr>
            <a:r>
              <a:rPr lang="en-US" altLang="zh-CN" sz="3075"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随着年龄的增长，雄鼠的斗殴现象会更加普遍。尤其是单个饲养的雄鼠攻击性更强</a:t>
            </a: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Tx/>
              <a:buNone/>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7652" name="Picture 2" descr="C:\DOCUME~1\ADMINI~1\LOCALS~1\Temp\360zip$Temp\360$0\小鼠脱毛.jpg"/>
          <p:cNvPicPr>
            <a:picLocks noChangeAspect="1" noChangeArrowheads="1"/>
          </p:cNvPicPr>
          <p:nvPr/>
        </p:nvPicPr>
        <p:blipFill>
          <a:blip r:embed="rId2" cstate="print"/>
          <a:srcRect/>
          <a:stretch>
            <a:fillRect/>
          </a:stretch>
        </p:blipFill>
        <p:spPr bwMode="auto">
          <a:xfrm>
            <a:off x="6672264" y="1700214"/>
            <a:ext cx="3024187" cy="2930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横卷形 4"/>
          <p:cNvSpPr/>
          <p:nvPr>
            <p:custDataLst>
              <p:tags r:id="rId3"/>
            </p:custDataLst>
          </p:nvPr>
        </p:nvSpPr>
        <p:spPr>
          <a:xfrm>
            <a:off x="6667502" y="4652963"/>
            <a:ext cx="3357563" cy="863600"/>
          </a:xfrm>
          <a:prstGeom prst="horizontalScroll">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r>
              <a:rPr lang="zh-CN" altLang="en-US" b="1" dirty="0">
                <a:solidFill>
                  <a:schemeClr val="lt1"/>
                </a:solidFill>
                <a:latin typeface="微软雅黑" panose="020B0503020204020204" pitchFamily="34" charset="-122"/>
                <a:ea typeface="微软雅黑" panose="020B0503020204020204" pitchFamily="34" charset="-122"/>
              </a:rPr>
              <a:t>此鼠皮肤溃烂为打架斗殴所致</a:t>
            </a:r>
            <a:endParaRPr lang="zh-CN" altLang="en-US" b="1" dirty="0">
              <a:solidFill>
                <a:schemeClr val="lt1"/>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p:cNvSpPr>
          <p:nvPr>
            <p:ph idx="4294967295"/>
          </p:nvPr>
        </p:nvSpPr>
        <p:spPr>
          <a:xfrm>
            <a:off x="2152920" y="263687"/>
            <a:ext cx="7220465" cy="5475287"/>
          </a:xfrm>
        </p:spPr>
        <p:txBody>
          <a:bodyPr vert="horz" wrap="square" lIns="91440" tIns="45720" rIns="91440" bIns="45720" rtlCol="0" anchor="t">
            <a:normAutofit fontScale="975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lnSpc>
                <a:spcPct val="90000"/>
              </a:lnSpc>
              <a:buFontTx/>
              <a:buNone/>
            </a:pPr>
            <a:r>
              <a:rPr lang="zh-CN" altLang="en-US" sz="32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3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分笼及预留鼠的管理</a:t>
            </a:r>
            <a:endParaRPr lang="zh-CN" altLang="en-US" sz="3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endParaRPr lang="zh-CN" altLang="en-US" sz="32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665"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提醒:  </a:t>
            </a:r>
            <a:r>
              <a:rPr lang="zh-CN" altLang="en-US" sz="266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在淘汰预留小鼠时，基因鉴定结果未出来前，不得将现留的符合基因型要求的鼠处理掉。</a:t>
            </a:r>
            <a:endParaRPr lang="zh-CN" altLang="en-US" sz="266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en-US" altLang="zh-CN" sz="266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66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在给小鼠分笼时，应注意留下足够数量的库存鼠，以保证繁殖笼的更新。</a:t>
            </a:r>
            <a:endParaRPr lang="zh-CN" altLang="en-US" sz="266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665"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分笼</a:t>
            </a:r>
            <a:r>
              <a:rPr lang="zh-CN" altLang="en-US" sz="266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时，饲料投放应恰当，放过多，易霉变。小鼠将长期吃不到新鲜饲料，造成脱毛、瘦弱等营养不良现象。</a:t>
            </a:r>
            <a:endParaRPr lang="zh-CN" altLang="en-US" sz="266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665"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饲料</a:t>
            </a:r>
            <a:r>
              <a:rPr lang="zh-CN" altLang="en-US" sz="266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投放量以一周食量为宜（1只成年鼠日耗量为8g)</a:t>
            </a:r>
            <a:r>
              <a:rPr lang="zh-CN" altLang="en-US" sz="2665"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665"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endParaRPr lang="zh-CN" altLang="en-US" sz="2665"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移植瘤标准</a:t>
            </a:r>
            <a:endParaRPr lang="zh-CN" altLang="en-US" dirty="0"/>
          </a:p>
        </p:txBody>
      </p:sp>
      <p:graphicFrame>
        <p:nvGraphicFramePr>
          <p:cNvPr id="4" name="表格 3"/>
          <p:cNvGraphicFramePr/>
          <p:nvPr>
            <p:custDataLst>
              <p:tags r:id="rId1"/>
            </p:custDataLst>
          </p:nvPr>
        </p:nvGraphicFramePr>
        <p:xfrm>
          <a:off x="1289050" y="1285875"/>
          <a:ext cx="8416290" cy="4853305"/>
        </p:xfrm>
        <a:graphic>
          <a:graphicData uri="http://schemas.openxmlformats.org/drawingml/2006/table">
            <a:tbl>
              <a:tblPr/>
              <a:tblGrid>
                <a:gridCol w="1762125"/>
                <a:gridCol w="4044950"/>
                <a:gridCol w="2609215"/>
              </a:tblGrid>
              <a:tr h="798830">
                <a:tc>
                  <a:txBody>
                    <a:bodyPr/>
                    <a:lstStyle/>
                    <a:p>
                      <a:pPr indent="0" algn="ctr">
                        <a:buNone/>
                      </a:pPr>
                      <a:r>
                        <a:rPr lang="zh-CN" sz="2400" b="1">
                          <a:solidFill>
                            <a:srgbClr val="FF0000"/>
                          </a:solidFill>
                          <a:latin typeface="Arial" panose="020B0604020202020204" pitchFamily="34" charset="0"/>
                          <a:ea typeface="宋体" panose="02010600030101010101" pitchFamily="2" charset="-122"/>
                        </a:rPr>
                        <a:t>发布国家</a:t>
                      </a:r>
                      <a:endParaRPr lang="zh-CN" altLang="en-US" sz="2400" b="1">
                        <a:solidFill>
                          <a:srgbClr val="FF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2400" b="1">
                          <a:solidFill>
                            <a:srgbClr val="FF0000"/>
                          </a:solidFill>
                          <a:latin typeface="Arial" panose="020B0604020202020204" pitchFamily="34" charset="0"/>
                          <a:ea typeface="宋体" panose="02010600030101010101" pitchFamily="2" charset="-122"/>
                        </a:rPr>
                        <a:t>肿瘤重量</a:t>
                      </a:r>
                      <a:endParaRPr lang="zh-CN" altLang="en-US" sz="2400" b="1">
                        <a:solidFill>
                          <a:srgbClr val="FF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2400" b="1">
                          <a:solidFill>
                            <a:srgbClr val="FF0000"/>
                          </a:solidFill>
                          <a:latin typeface="Arial" panose="020B0604020202020204" pitchFamily="34" charset="0"/>
                          <a:ea typeface="宋体" panose="02010600030101010101" pitchFamily="2" charset="-122"/>
                        </a:rPr>
                        <a:t>大小</a:t>
                      </a:r>
                      <a:endParaRPr lang="zh-CN" altLang="en-US" sz="2400" b="1">
                        <a:solidFill>
                          <a:srgbClr val="FF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795655">
                <a:tc rowSpan="2">
                  <a:txBody>
                    <a:bodyPr/>
                    <a:lstStyle/>
                    <a:p>
                      <a:pPr indent="0" algn="ctr">
                        <a:buNone/>
                      </a:pPr>
                      <a:r>
                        <a:rPr lang="zh-CN" sz="2400" b="1">
                          <a:solidFill>
                            <a:srgbClr val="000000"/>
                          </a:solidFill>
                          <a:latin typeface="Arial" panose="020B0604020202020204" pitchFamily="34" charset="0"/>
                          <a:ea typeface="宋体" panose="02010600030101010101" pitchFamily="2" charset="-122"/>
                        </a:rPr>
                        <a:t>加拿大,中国</a:t>
                      </a:r>
                      <a:endParaRPr lang="zh-CN" altLang="en-US" sz="2400" b="1">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2400" b="1">
                          <a:solidFill>
                            <a:srgbClr val="000000"/>
                          </a:solidFill>
                          <a:latin typeface="Arial" panose="020B0604020202020204" pitchFamily="34" charset="0"/>
                          <a:ea typeface="宋体" panose="02010600030101010101" pitchFamily="2" charset="-122"/>
                        </a:rPr>
                        <a:t>对照组：不超过正常体重5%</a:t>
                      </a:r>
                      <a:endParaRPr lang="zh-CN" altLang="en-US" sz="2400" b="1">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buNone/>
                      </a:pPr>
                      <a:r>
                        <a:rPr lang="zh-CN" sz="2400" b="1">
                          <a:solidFill>
                            <a:srgbClr val="000000"/>
                          </a:solidFill>
                          <a:latin typeface="Arial" panose="020B0604020202020204" pitchFamily="34" charset="0"/>
                          <a:ea typeface="宋体" panose="02010600030101010101" pitchFamily="2" charset="-122"/>
                        </a:rPr>
                        <a:t>小鼠， 小于17mm</a:t>
                      </a:r>
                      <a:endParaRPr lang="zh-CN" altLang="en-US" sz="2400" b="1">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r>
              <a:tr h="106807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2400" b="1">
                          <a:solidFill>
                            <a:srgbClr val="000000"/>
                          </a:solidFill>
                          <a:latin typeface="Arial" panose="020B0604020202020204" pitchFamily="34" charset="0"/>
                          <a:ea typeface="宋体" panose="02010600030101010101" pitchFamily="2" charset="-122"/>
                        </a:rPr>
                        <a:t>治疗组：不超过正常体重10%</a:t>
                      </a:r>
                      <a:endParaRPr lang="zh-CN" altLang="en-US" sz="2400" b="1">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2400" b="1">
                          <a:solidFill>
                            <a:srgbClr val="000000"/>
                          </a:solidFill>
                          <a:latin typeface="Arial" panose="020B0604020202020204" pitchFamily="34" charset="0"/>
                          <a:ea typeface="宋体" panose="02010600030101010101" pitchFamily="2" charset="-122"/>
                        </a:rPr>
                        <a:t>大鼠：小于35mm</a:t>
                      </a:r>
                      <a:endParaRPr lang="zh-CN" altLang="en-US" sz="2400" b="1">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noFill/>
                  </a:tcPr>
                </a:tc>
              </a:tr>
              <a:tr h="730885">
                <a:tc rowSpan="2">
                  <a:txBody>
                    <a:bodyPr/>
                    <a:lstStyle/>
                    <a:p>
                      <a:pPr indent="0" algn="ctr">
                        <a:buNone/>
                      </a:pPr>
                      <a:r>
                        <a:rPr lang="en-US" sz="2400" b="1">
                          <a:solidFill>
                            <a:srgbClr val="0070C0"/>
                          </a:solidFill>
                          <a:latin typeface="宋体" panose="02010600030101010101" pitchFamily="2" charset="-122"/>
                        </a:rPr>
                        <a:t>NIH</a:t>
                      </a:r>
                      <a:endParaRPr lang="en-US" altLang="en-US" sz="2400" b="1">
                        <a:solidFill>
                          <a:srgbClr val="0070C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2400" b="1">
                          <a:solidFill>
                            <a:srgbClr val="0070C0"/>
                          </a:solidFill>
                          <a:latin typeface="Arial" panose="020B0604020202020204" pitchFamily="34" charset="0"/>
                          <a:ea typeface="宋体" panose="02010600030101010101" pitchFamily="2" charset="-122"/>
                        </a:rPr>
                        <a:t>不超过正常体重10%</a:t>
                      </a:r>
                      <a:endParaRPr lang="zh-CN" altLang="en-US" sz="2400" b="1">
                        <a:solidFill>
                          <a:srgbClr val="0070C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2400" b="1">
                          <a:solidFill>
                            <a:srgbClr val="0070C0"/>
                          </a:solidFill>
                          <a:latin typeface="Arial" panose="020B0604020202020204" pitchFamily="34" charset="0"/>
                          <a:ea typeface="宋体" panose="02010600030101010101" pitchFamily="2" charset="-122"/>
                        </a:rPr>
                        <a:t>小鼠， 小于20mm</a:t>
                      </a:r>
                      <a:endParaRPr lang="zh-CN" altLang="en-US" sz="2400" b="1">
                        <a:solidFill>
                          <a:srgbClr val="0070C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r>
              <a:tr h="7296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2400" b="1">
                          <a:solidFill>
                            <a:srgbClr val="0070C0"/>
                          </a:solidFill>
                          <a:latin typeface="Arial" panose="020B0604020202020204" pitchFamily="34" charset="0"/>
                          <a:ea typeface="宋体" panose="02010600030101010101" pitchFamily="2" charset="-122"/>
                        </a:rPr>
                        <a:t>大鼠：小于40mm</a:t>
                      </a:r>
                      <a:endParaRPr lang="zh-CN" altLang="en-US" sz="2400" b="1">
                        <a:solidFill>
                          <a:srgbClr val="0070C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noFill/>
                  </a:tcPr>
                </a:tc>
              </a:tr>
              <a:tr h="730250">
                <a:tc>
                  <a:txBody>
                    <a:bodyPr/>
                    <a:lstStyle/>
                    <a:p>
                      <a:pPr indent="0" algn="ctr">
                        <a:buNone/>
                      </a:pPr>
                      <a:r>
                        <a:rPr lang="zh-CN" sz="2400" b="1">
                          <a:solidFill>
                            <a:srgbClr val="000000"/>
                          </a:solidFill>
                          <a:latin typeface="Arial" panose="020B0604020202020204" pitchFamily="34" charset="0"/>
                          <a:ea typeface="宋体" panose="02010600030101010101" pitchFamily="2" charset="-122"/>
                        </a:rPr>
                        <a:t>英国</a:t>
                      </a:r>
                      <a:endParaRPr lang="zh-CN" altLang="en-US" sz="2400" b="1">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2400" b="1">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2400" b="1">
                          <a:solidFill>
                            <a:srgbClr val="000000"/>
                          </a:solidFill>
                          <a:latin typeface="Arial" panose="020B0604020202020204" pitchFamily="34" charset="0"/>
                          <a:ea typeface="宋体" panose="02010600030101010101" pitchFamily="2" charset="-122"/>
                        </a:rPr>
                        <a:t>小鼠， 小于17mm</a:t>
                      </a:r>
                      <a:endParaRPr lang="zh-CN" altLang="en-US" sz="2400" b="1">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userDrawn="1">
            <p:custDataLst>
              <p:tags r:id="rId1"/>
            </p:custDataLst>
          </p:nvPr>
        </p:nvPicPr>
        <p:blipFill>
          <a:blip r:embed="rId2"/>
          <a:stretch>
            <a:fillRect/>
          </a:stretch>
        </p:blipFill>
        <p:spPr>
          <a:xfrm>
            <a:off x="1524000" y="6177281"/>
            <a:ext cx="9144000" cy="1315202"/>
          </a:xfrm>
          <a:prstGeom prst="rect">
            <a:avLst/>
          </a:prstGeom>
        </p:spPr>
      </p:pic>
      <p:sp>
        <p:nvSpPr>
          <p:cNvPr id="100353" name="Rectangle 2"/>
          <p:cNvSpPr>
            <a:spLocks noGrp="1"/>
          </p:cNvSpPr>
          <p:nvPr>
            <p:ph type="title" idx="4294967295"/>
          </p:nvPr>
        </p:nvSpPr>
        <p:spPr>
          <a:xfrm>
            <a:off x="1992313" y="260350"/>
            <a:ext cx="8229600" cy="215900"/>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br>
              <a:rPr lang="zh-CN" altLang="en-US" b="1" dirty="0">
                <a:solidFill>
                  <a:srgbClr val="00B0F0"/>
                </a:solidFill>
                <a:latin typeface="汉仪旗黑-85S" charset="0"/>
                <a:ea typeface="楷体" panose="02010609060101010101" pitchFamily="49" charset="-122"/>
                <a:cs typeface="汉仪旗黑-85S" charset="0"/>
                <a:sym typeface="+mn-ea"/>
              </a:rPr>
            </a:br>
            <a:br>
              <a:rPr lang="zh-CN" altLang="en-US" b="1" dirty="0">
                <a:solidFill>
                  <a:srgbClr val="00B0F0"/>
                </a:solidFill>
                <a:latin typeface="汉仪旗黑-85S" charset="0"/>
                <a:ea typeface="楷体" panose="02010609060101010101" pitchFamily="49" charset="-122"/>
                <a:cs typeface="汉仪旗黑-85S" charset="0"/>
                <a:sym typeface="+mn-ea"/>
              </a:rPr>
            </a:br>
            <a:endParaRPr lang="zh-CN" altLang="en-US" b="1" dirty="0">
              <a:solidFill>
                <a:srgbClr val="00B0F0"/>
              </a:solidFill>
              <a:latin typeface="汉仪旗黑-85S" charset="0"/>
              <a:ea typeface="楷体" panose="02010609060101010101" pitchFamily="49" charset="-122"/>
              <a:cs typeface="汉仪旗黑-85S" charset="0"/>
              <a:sym typeface="+mn-ea"/>
            </a:endParaRPr>
          </a:p>
        </p:txBody>
      </p:sp>
      <p:sp>
        <p:nvSpPr>
          <p:cNvPr id="100354" name="Rectangle 3"/>
          <p:cNvSpPr>
            <a:spLocks noGrp="1"/>
          </p:cNvSpPr>
          <p:nvPr>
            <p:ph idx="4294967295"/>
            <p:custDataLst>
              <p:tags r:id="rId3"/>
            </p:custDataLst>
          </p:nvPr>
        </p:nvSpPr>
        <p:spPr>
          <a:xfrm>
            <a:off x="7248527" y="1557340"/>
            <a:ext cx="3241675" cy="5113337"/>
          </a:xfrm>
        </p:spPr>
        <p:txBody>
          <a:bodyPr vert="horz" wrap="square" lIns="91440" tIns="45720" rIns="91440" bIns="45720" rtlCol="0" anchor="t">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lnSpc>
                <a:spcPct val="90000"/>
              </a:lnSpc>
              <a:buFontTx/>
              <a:buNone/>
            </a:pPr>
            <a:r>
              <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随着小鼠的生</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长，一些不良特征</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会逐渐显现出来。</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如掉毛、头大身小</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（脑水肿）、萎靡</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不振、皮肤溃烂、</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不停的转圈（中耳</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炎）等现象。发现</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这些情况的鼠可以</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考虑淘汰。</a:t>
            </a:r>
            <a:r>
              <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Tx/>
              <a:buNone/>
            </a:pPr>
            <a:r>
              <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8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0724" name="Picture 6" descr="IMG_20151203_105926"/>
          <p:cNvPicPr>
            <a:picLocks noChangeAspect="1" noChangeArrowheads="1"/>
          </p:cNvPicPr>
          <p:nvPr/>
        </p:nvPicPr>
        <p:blipFill>
          <a:blip r:embed="rId4" cstate="print"/>
          <a:srcRect/>
          <a:stretch>
            <a:fillRect/>
          </a:stretch>
        </p:blipFill>
        <p:spPr bwMode="auto">
          <a:xfrm>
            <a:off x="4367808" y="3429000"/>
            <a:ext cx="2376488" cy="2362200"/>
          </a:xfrm>
          <a:prstGeom prst="roundRect">
            <a:avLst>
              <a:gd name="adj" fmla="val 8594"/>
            </a:avLst>
          </a:prstGeom>
          <a:solidFill>
            <a:srgbClr val="FFFFFF">
              <a:shade val="85000"/>
            </a:srgbClr>
          </a:solidFill>
          <a:ln>
            <a:solidFill>
              <a:srgbClr val="00B0F0"/>
            </a:solidFill>
          </a:ln>
          <a:effectLst>
            <a:reflection blurRad="12700" stA="38000" endPos="28000" dist="5000" dir="5400000" sy="-100000" algn="bl" rotWithShape="0"/>
          </a:effectLst>
        </p:spPr>
      </p:pic>
      <p:pic>
        <p:nvPicPr>
          <p:cNvPr id="30725" name="Picture 7" descr="IMG_20151203_110347"/>
          <p:cNvPicPr>
            <a:picLocks noChangeAspect="1" noChangeArrowheads="1"/>
          </p:cNvPicPr>
          <p:nvPr/>
        </p:nvPicPr>
        <p:blipFill>
          <a:blip r:embed="rId5" cstate="print"/>
          <a:srcRect/>
          <a:stretch>
            <a:fillRect/>
          </a:stretch>
        </p:blipFill>
        <p:spPr bwMode="auto">
          <a:xfrm>
            <a:off x="1919538" y="1124743"/>
            <a:ext cx="2459037" cy="2306638"/>
          </a:xfrm>
          <a:prstGeom prst="rect">
            <a:avLst/>
          </a:prstGeom>
          <a:ln>
            <a:solidFill>
              <a:srgbClr val="00B0F0"/>
            </a:solidFill>
          </a:ln>
          <a:effectLst>
            <a:softEdge rad="112500"/>
          </a:effectLst>
        </p:spPr>
      </p:pic>
      <p:sp>
        <p:nvSpPr>
          <p:cNvPr id="100357" name="AutoShape 3"/>
          <p:cNvSpPr/>
          <p:nvPr>
            <p:custDataLst>
              <p:tags r:id="rId6"/>
            </p:custDataLst>
          </p:nvPr>
        </p:nvSpPr>
        <p:spPr>
          <a:xfrm>
            <a:off x="7104065" y="1268415"/>
            <a:ext cx="3311525" cy="5184775"/>
          </a:xfrm>
          <a:prstGeom prst="flowChartAlternateProcess">
            <a:avLst/>
          </a:prstGeom>
          <a:noFill/>
          <a:ln w="57150" cap="flat" cmpd="sng">
            <a:solidFill>
              <a:srgbClr val="CCFFFF"/>
            </a:solidFill>
            <a:prstDash val="solid"/>
            <a:miter/>
            <a:headEnd type="none" w="med" len="med"/>
            <a:tailEnd type="none" w="med" len="med"/>
          </a:ln>
        </p:spPr>
        <p:txBody>
          <a:bodyPr wrap="none" anchor="ctr"/>
          <a:lstStyle/>
          <a:p>
            <a:pPr marL="342900" indent="-342900">
              <a:lnSpc>
                <a:spcPct val="130000"/>
              </a:lnSpc>
            </a:pPr>
            <a:endParaRPr lang="en-US" altLang="zh-CN" sz="4000" dirty="0">
              <a:solidFill>
                <a:schemeClr val="dk1"/>
              </a:solidFill>
              <a:latin typeface="微软雅黑" panose="020B0503020204020204" pitchFamily="34" charset="-122"/>
              <a:ea typeface="微软雅黑" panose="020B0503020204020204" pitchFamily="34" charset="-122"/>
            </a:endParaRPr>
          </a:p>
        </p:txBody>
      </p:sp>
      <p:sp>
        <p:nvSpPr>
          <p:cNvPr id="100358" name="横卷形 4"/>
          <p:cNvSpPr/>
          <p:nvPr/>
        </p:nvSpPr>
        <p:spPr>
          <a:xfrm>
            <a:off x="1774825" y="3357563"/>
            <a:ext cx="2592388" cy="863600"/>
          </a:xfrm>
          <a:prstGeom prst="horizontalScroll">
            <a:avLst>
              <a:gd name="adj" fmla="val 12500"/>
            </a:avLst>
          </a:prstGeom>
          <a:solidFill>
            <a:schemeClr val="accent1"/>
          </a:solidFill>
          <a:ln w="25400" cap="flat" cmpd="sng">
            <a:solidFill>
              <a:schemeClr val="tx1"/>
            </a:solidFill>
            <a:prstDash val="solid"/>
            <a:round/>
            <a:headEnd type="none" w="med" len="med"/>
            <a:tailEnd type="none" w="med" len="med"/>
          </a:ln>
        </p:spPr>
        <p:txBody>
          <a:bodyPr anchor="ctr"/>
          <a:lstStyle/>
          <a:p>
            <a:r>
              <a:rPr lang="zh-CN" altLang="en-US" b="1" dirty="0">
                <a:solidFill>
                  <a:schemeClr val="lt1"/>
                </a:solidFill>
                <a:latin typeface="微软雅黑" panose="020B0503020204020204" pitchFamily="34" charset="-122"/>
                <a:ea typeface="微软雅黑" panose="020B0503020204020204" pitchFamily="34" charset="-122"/>
              </a:rPr>
              <a:t>图示：患脑水肿鼠</a:t>
            </a:r>
            <a:endParaRPr lang="zh-CN" altLang="en-US" b="1" dirty="0">
              <a:solidFill>
                <a:schemeClr val="lt1"/>
              </a:solidFill>
              <a:latin typeface="微软雅黑" panose="020B0503020204020204" pitchFamily="34" charset="-122"/>
              <a:ea typeface="微软雅黑" panose="020B0503020204020204" pitchFamily="34" charset="-122"/>
            </a:endParaRPr>
          </a:p>
        </p:txBody>
      </p:sp>
    </p:spTree>
    <p:custDataLst>
      <p:tags r:id="rId7"/>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p:cNvSpPr>
          <p:nvPr>
            <p:ph idx="4294967295"/>
            <p:custDataLst>
              <p:tags r:id="rId1"/>
            </p:custDataLst>
          </p:nvPr>
        </p:nvSpPr>
        <p:spPr>
          <a:xfrm>
            <a:off x="1979615" y="878525"/>
            <a:ext cx="5699125" cy="3074987"/>
          </a:xfrm>
        </p:spPr>
        <p:txBody>
          <a:bodyPr vert="horz" wrap="square" lIns="91440" tIns="45720" rIns="91440" bIns="45720" rtlCol="0" anchor="t">
            <a:normAutofit fontScale="9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 typeface="Wingdings" panose="05000000000000000000" pitchFamily="2" charset="2"/>
            </a:pP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有的品系小鼠性情活泼，容易逃逸。我们在饲养区域如果发现有逃逸的小鼠，捕获后对背景不明确的应进行安乐死。或根据实验需要单独</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r>
              <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饲养，以防品系错乱。</a:t>
            </a: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Font typeface="Wingdings" panose="05000000000000000000" pitchFamily="2" charset="2"/>
            </a:pPr>
            <a:endParaRPr lang="zh-CN" altLang="en-US" sz="28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1748" name="Picture 6" descr="th?id=OIP"/>
          <p:cNvPicPr>
            <a:picLocks noChangeAspect="1" noChangeArrowheads="1"/>
          </p:cNvPicPr>
          <p:nvPr/>
        </p:nvPicPr>
        <p:blipFill>
          <a:blip r:embed="rId2" cstate="print"/>
          <a:srcRect/>
          <a:stretch>
            <a:fillRect/>
          </a:stretch>
        </p:blipFill>
        <p:spPr bwMode="auto">
          <a:xfrm>
            <a:off x="7751765" y="1484315"/>
            <a:ext cx="2232025" cy="1863725"/>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749" name="Picture 9" descr="th?id=OIP"/>
          <p:cNvPicPr>
            <a:picLocks noChangeAspect="1" noChangeArrowheads="1"/>
          </p:cNvPicPr>
          <p:nvPr/>
        </p:nvPicPr>
        <p:blipFill>
          <a:blip r:embed="rId3" cstate="print"/>
          <a:srcRect/>
          <a:stretch>
            <a:fillRect/>
          </a:stretch>
        </p:blipFill>
        <p:spPr bwMode="auto">
          <a:xfrm>
            <a:off x="5951539" y="3284537"/>
            <a:ext cx="2376487" cy="1871662"/>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750" name="Picture 5"/>
          <p:cNvPicPr>
            <a:picLocks noChangeAspect="1" noChangeArrowheads="1"/>
          </p:cNvPicPr>
          <p:nvPr/>
        </p:nvPicPr>
        <p:blipFill>
          <a:blip r:embed="rId4" cstate="print"/>
          <a:srcRect/>
          <a:stretch>
            <a:fillRect/>
          </a:stretch>
        </p:blipFill>
        <p:spPr bwMode="auto">
          <a:xfrm>
            <a:off x="3071815" y="4005265"/>
            <a:ext cx="2879725" cy="1944687"/>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5"/>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a:xfrm>
            <a:off x="2851595" y="2148650"/>
            <a:ext cx="5876925" cy="537210"/>
          </a:xfrm>
        </p:spPr>
        <p:txBody>
          <a:bodyPr wrap="square">
            <a:normAutofit fontScale="90000"/>
          </a:bodyPr>
          <a:lstStyle/>
          <a:p>
            <a:pPr marL="0" indent="0" algn="dist">
              <a:lnSpc>
                <a:spcPct val="100000"/>
              </a:lnSpc>
              <a:spcBef>
                <a:spcPts val="0"/>
              </a:spcBef>
              <a:spcAft>
                <a:spcPts val="0"/>
              </a:spcAft>
              <a:buSzPct val="100000"/>
              <a:buNone/>
            </a:pPr>
            <a:r>
              <a:rPr lang="en-US" altLang="zh-CN" sz="3200" spc="-200" dirty="0">
                <a:solidFill>
                  <a:srgbClr val="0070C0"/>
                </a:solidFill>
              </a:rPr>
              <a:t>PARTIII </a:t>
            </a:r>
            <a:r>
              <a:rPr lang="zh-CN" altLang="en-US" sz="3200" spc="-200" dirty="0">
                <a:solidFill>
                  <a:srgbClr val="0070C0"/>
                </a:solidFill>
              </a:rPr>
              <a:t>遗传工程鼠交配策略</a:t>
            </a:r>
            <a:endParaRPr lang="zh-CN" altLang="en-US" sz="3200" spc="-200" dirty="0">
              <a:solidFill>
                <a:srgbClr val="0070C0"/>
              </a:solidFill>
            </a:endParaRPr>
          </a:p>
        </p:txBody>
      </p:sp>
    </p:spTree>
    <p:custDataLst>
      <p:tags r:id="rId2"/>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Oval 2"/>
          <p:cNvSpPr>
            <a:spLocks noChangeAspect="1"/>
          </p:cNvSpPr>
          <p:nvPr>
            <p:custDataLst>
              <p:tags r:id="rId1"/>
            </p:custDataLst>
          </p:nvPr>
        </p:nvSpPr>
        <p:spPr>
          <a:xfrm>
            <a:off x="5638800" y="1462088"/>
            <a:ext cx="457200" cy="457200"/>
          </a:xfrm>
          <a:prstGeom prst="ellipse">
            <a:avLst/>
          </a:prstGeom>
          <a:solidFill>
            <a:schemeClr val="lt2"/>
          </a:solidFill>
          <a:ln w="9525" cap="flat" cmpd="sng">
            <a:solidFill>
              <a:schemeClr val="dk1"/>
            </a:solidFill>
            <a:prstDash val="solid"/>
            <a:round/>
            <a:headEnd type="none" w="med" len="med"/>
            <a:tailEnd type="none" w="med" len="med"/>
          </a:ln>
        </p:spPr>
        <p:txBody>
          <a:bodyPr wrap="none" anchor="ctr"/>
          <a:lstStyle/>
          <a:p>
            <a:pPr algn="ctr"/>
            <a:r>
              <a:rPr lang="en-US" altLang="zh-CN" dirty="0">
                <a:solidFill>
                  <a:schemeClr val="dk1"/>
                </a:solidFill>
                <a:latin typeface="微软雅黑" panose="020B0503020204020204" pitchFamily="34" charset="-122"/>
                <a:ea typeface="微软雅黑" panose="020B0503020204020204" pitchFamily="34" charset="-122"/>
              </a:rPr>
              <a:t>♀</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14" name="Line 3"/>
          <p:cNvSpPr/>
          <p:nvPr>
            <p:custDataLst>
              <p:tags r:id="rId2"/>
            </p:custDataLst>
          </p:nvPr>
        </p:nvSpPr>
        <p:spPr>
          <a:xfrm>
            <a:off x="4648200" y="1690688"/>
            <a:ext cx="990600" cy="0"/>
          </a:xfrm>
          <a:prstGeom prst="line">
            <a:avLst/>
          </a:prstGeom>
          <a:ln w="9525" cap="flat" cmpd="sng">
            <a:solidFill>
              <a:schemeClr val="dk1"/>
            </a:solidFill>
            <a:prstDash val="solid"/>
            <a:round/>
            <a:headEnd type="none" w="med" len="med"/>
            <a:tailEnd type="none" w="med" len="med"/>
          </a:ln>
        </p:spPr>
      </p:sp>
      <p:sp>
        <p:nvSpPr>
          <p:cNvPr id="38915" name="Line 4"/>
          <p:cNvSpPr/>
          <p:nvPr>
            <p:custDataLst>
              <p:tags r:id="rId3"/>
            </p:custDataLst>
          </p:nvPr>
        </p:nvSpPr>
        <p:spPr>
          <a:xfrm>
            <a:off x="5105400" y="1690688"/>
            <a:ext cx="0" cy="609600"/>
          </a:xfrm>
          <a:prstGeom prst="line">
            <a:avLst/>
          </a:prstGeom>
          <a:ln w="9525" cap="flat" cmpd="sng">
            <a:solidFill>
              <a:schemeClr val="dk1"/>
            </a:solidFill>
            <a:prstDash val="solid"/>
            <a:round/>
            <a:headEnd type="none" w="med" len="med"/>
            <a:tailEnd type="none" w="med" len="med"/>
          </a:ln>
        </p:spPr>
      </p:sp>
      <p:sp>
        <p:nvSpPr>
          <p:cNvPr id="38916" name="Oval 5"/>
          <p:cNvSpPr>
            <a:spLocks noChangeAspect="1"/>
          </p:cNvSpPr>
          <p:nvPr>
            <p:custDataLst>
              <p:tags r:id="rId4"/>
            </p:custDataLst>
          </p:nvPr>
        </p:nvSpPr>
        <p:spPr>
          <a:xfrm>
            <a:off x="4876800" y="2300288"/>
            <a:ext cx="457200" cy="457200"/>
          </a:xfrm>
          <a:prstGeom prst="ellipse">
            <a:avLst/>
          </a:prstGeom>
          <a:blipFill rotWithShape="0">
            <a:blip r:embed="rId5" cstate="print"/>
          </a:blipFill>
          <a:ln w="9525" cap="flat" cmpd="sng">
            <a:solidFill>
              <a:schemeClr val="dk1"/>
            </a:solidFill>
            <a:prstDash val="solid"/>
            <a:round/>
            <a:headEnd type="none" w="med" len="med"/>
            <a:tailEnd type="none" w="med" len="med"/>
          </a:ln>
        </p:spPr>
        <p:txBody>
          <a:bodyPr wrap="none" anchor="ctr"/>
          <a:lstStyle/>
          <a:p>
            <a:pPr algn="ctr"/>
            <a:r>
              <a:rPr lang="en-US" altLang="zh-CN" dirty="0">
                <a:solidFill>
                  <a:schemeClr val="lt1"/>
                </a:solidFill>
                <a:latin typeface="微软雅黑" panose="020B0503020204020204" pitchFamily="34" charset="-122"/>
                <a:ea typeface="微软雅黑" panose="020B0503020204020204" pitchFamily="34" charset="-122"/>
              </a:rPr>
              <a:t>♀</a:t>
            </a:r>
            <a:endParaRPr lang="en-US" altLang="zh-CN" dirty="0">
              <a:solidFill>
                <a:schemeClr val="lt1"/>
              </a:solidFill>
              <a:latin typeface="微软雅黑" panose="020B0503020204020204" pitchFamily="34" charset="-122"/>
              <a:ea typeface="微软雅黑" panose="020B0503020204020204" pitchFamily="34" charset="-122"/>
            </a:endParaRPr>
          </a:p>
        </p:txBody>
      </p:sp>
      <p:sp>
        <p:nvSpPr>
          <p:cNvPr id="38917" name="Line 6"/>
          <p:cNvSpPr/>
          <p:nvPr>
            <p:custDataLst>
              <p:tags r:id="rId6"/>
            </p:custDataLst>
          </p:nvPr>
        </p:nvSpPr>
        <p:spPr>
          <a:xfrm>
            <a:off x="5334000" y="2528888"/>
            <a:ext cx="685800" cy="0"/>
          </a:xfrm>
          <a:prstGeom prst="line">
            <a:avLst/>
          </a:prstGeom>
          <a:ln w="9525" cap="flat" cmpd="sng">
            <a:solidFill>
              <a:schemeClr val="dk1"/>
            </a:solidFill>
            <a:prstDash val="solid"/>
            <a:round/>
            <a:headEnd type="none" w="med" len="med"/>
            <a:tailEnd type="none" w="med" len="med"/>
          </a:ln>
        </p:spPr>
      </p:sp>
      <p:sp>
        <p:nvSpPr>
          <p:cNvPr id="38918" name="Line 7"/>
          <p:cNvSpPr/>
          <p:nvPr>
            <p:custDataLst>
              <p:tags r:id="rId7"/>
            </p:custDataLst>
          </p:nvPr>
        </p:nvSpPr>
        <p:spPr>
          <a:xfrm>
            <a:off x="5638800" y="2528888"/>
            <a:ext cx="0" cy="609600"/>
          </a:xfrm>
          <a:prstGeom prst="line">
            <a:avLst/>
          </a:prstGeom>
          <a:ln w="9525" cap="flat" cmpd="sng">
            <a:solidFill>
              <a:schemeClr val="dk1"/>
            </a:solidFill>
            <a:prstDash val="solid"/>
            <a:round/>
            <a:headEnd type="none" w="med" len="med"/>
            <a:tailEnd type="none" w="med" len="med"/>
          </a:ln>
        </p:spPr>
      </p:sp>
      <p:sp>
        <p:nvSpPr>
          <p:cNvPr id="38919" name="Oval 8"/>
          <p:cNvSpPr>
            <a:spLocks noChangeAspect="1"/>
          </p:cNvSpPr>
          <p:nvPr>
            <p:custDataLst>
              <p:tags r:id="rId8"/>
            </p:custDataLst>
          </p:nvPr>
        </p:nvSpPr>
        <p:spPr>
          <a:xfrm>
            <a:off x="6553200" y="3138488"/>
            <a:ext cx="457200" cy="457200"/>
          </a:xfrm>
          <a:prstGeom prst="ellipse">
            <a:avLst/>
          </a:prstGeom>
          <a:solidFill>
            <a:schemeClr val="lt2"/>
          </a:solidFill>
          <a:ln w="9525" cap="flat" cmpd="sng">
            <a:solidFill>
              <a:schemeClr val="dk1"/>
            </a:solidFill>
            <a:prstDash val="solid"/>
            <a:round/>
            <a:headEnd type="none" w="med" len="med"/>
            <a:tailEnd type="none" w="med" len="med"/>
          </a:ln>
        </p:spPr>
        <p:txBody>
          <a:bodyPr wrap="none" anchor="ctr"/>
          <a:lstStyle/>
          <a:p>
            <a:pPr algn="ctr"/>
            <a:r>
              <a:rPr lang="en-US" altLang="zh-CN" dirty="0">
                <a:solidFill>
                  <a:schemeClr val="dk1"/>
                </a:solidFill>
                <a:latin typeface="微软雅黑" panose="020B0503020204020204" pitchFamily="34" charset="-122"/>
                <a:ea typeface="微软雅黑" panose="020B0503020204020204" pitchFamily="34" charset="-122"/>
              </a:rPr>
              <a:t>♀</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20" name="Line 9"/>
          <p:cNvSpPr/>
          <p:nvPr>
            <p:custDataLst>
              <p:tags r:id="rId9"/>
            </p:custDataLst>
          </p:nvPr>
        </p:nvSpPr>
        <p:spPr>
          <a:xfrm>
            <a:off x="5867400" y="3367088"/>
            <a:ext cx="685800" cy="0"/>
          </a:xfrm>
          <a:prstGeom prst="line">
            <a:avLst/>
          </a:prstGeom>
          <a:ln w="9525" cap="flat" cmpd="sng">
            <a:solidFill>
              <a:schemeClr val="dk1"/>
            </a:solidFill>
            <a:prstDash val="solid"/>
            <a:round/>
            <a:headEnd type="none" w="med" len="med"/>
            <a:tailEnd type="none" w="med" len="med"/>
          </a:ln>
        </p:spPr>
      </p:sp>
      <p:sp>
        <p:nvSpPr>
          <p:cNvPr id="38921" name="Line 10"/>
          <p:cNvSpPr/>
          <p:nvPr>
            <p:custDataLst>
              <p:tags r:id="rId10"/>
            </p:custDataLst>
          </p:nvPr>
        </p:nvSpPr>
        <p:spPr>
          <a:xfrm>
            <a:off x="6172200" y="3367088"/>
            <a:ext cx="0" cy="609600"/>
          </a:xfrm>
          <a:prstGeom prst="line">
            <a:avLst/>
          </a:prstGeom>
          <a:ln w="9525" cap="flat" cmpd="sng">
            <a:solidFill>
              <a:schemeClr val="dk1"/>
            </a:solidFill>
            <a:prstDash val="solid"/>
            <a:round/>
            <a:headEnd type="none" w="med" len="med"/>
            <a:tailEnd type="none" w="med" len="med"/>
          </a:ln>
        </p:spPr>
      </p:sp>
      <p:sp>
        <p:nvSpPr>
          <p:cNvPr id="38922" name="Oval 11"/>
          <p:cNvSpPr>
            <a:spLocks noChangeAspect="1"/>
          </p:cNvSpPr>
          <p:nvPr>
            <p:custDataLst>
              <p:tags r:id="rId11"/>
            </p:custDataLst>
          </p:nvPr>
        </p:nvSpPr>
        <p:spPr>
          <a:xfrm>
            <a:off x="7086600" y="3976688"/>
            <a:ext cx="457200" cy="457200"/>
          </a:xfrm>
          <a:prstGeom prst="ellipse">
            <a:avLst/>
          </a:prstGeom>
          <a:solidFill>
            <a:schemeClr val="lt2"/>
          </a:solidFill>
          <a:ln w="9525" cap="flat" cmpd="sng">
            <a:solidFill>
              <a:schemeClr val="dk1"/>
            </a:solidFill>
            <a:prstDash val="solid"/>
            <a:round/>
            <a:headEnd type="none" w="med" len="med"/>
            <a:tailEnd type="none" w="med" len="med"/>
          </a:ln>
        </p:spPr>
        <p:txBody>
          <a:bodyPr wrap="none" anchor="ctr"/>
          <a:lstStyle/>
          <a:p>
            <a:pPr algn="ctr"/>
            <a:r>
              <a:rPr lang="en-US" altLang="zh-CN" dirty="0">
                <a:solidFill>
                  <a:schemeClr val="dk1"/>
                </a:solidFill>
                <a:latin typeface="微软雅黑" panose="020B0503020204020204" pitchFamily="34" charset="-122"/>
                <a:ea typeface="微软雅黑" panose="020B0503020204020204" pitchFamily="34" charset="-122"/>
              </a:rPr>
              <a:t>♀</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23" name="Line 12"/>
          <p:cNvSpPr/>
          <p:nvPr>
            <p:custDataLst>
              <p:tags r:id="rId12"/>
            </p:custDataLst>
          </p:nvPr>
        </p:nvSpPr>
        <p:spPr>
          <a:xfrm>
            <a:off x="6400800" y="4205288"/>
            <a:ext cx="685800" cy="0"/>
          </a:xfrm>
          <a:prstGeom prst="line">
            <a:avLst/>
          </a:prstGeom>
          <a:ln w="9525" cap="flat" cmpd="sng">
            <a:solidFill>
              <a:schemeClr val="dk1"/>
            </a:solidFill>
            <a:prstDash val="solid"/>
            <a:round/>
            <a:headEnd type="none" w="med" len="med"/>
            <a:tailEnd type="none" w="med" len="med"/>
          </a:ln>
        </p:spPr>
      </p:sp>
      <p:sp>
        <p:nvSpPr>
          <p:cNvPr id="38924" name="Line 13"/>
          <p:cNvSpPr/>
          <p:nvPr>
            <p:custDataLst>
              <p:tags r:id="rId13"/>
            </p:custDataLst>
          </p:nvPr>
        </p:nvSpPr>
        <p:spPr>
          <a:xfrm>
            <a:off x="6705600" y="4205288"/>
            <a:ext cx="0" cy="609600"/>
          </a:xfrm>
          <a:prstGeom prst="line">
            <a:avLst/>
          </a:prstGeom>
          <a:ln w="9525" cap="flat" cmpd="sng">
            <a:solidFill>
              <a:schemeClr val="dk1"/>
            </a:solidFill>
            <a:prstDash val="solid"/>
            <a:round/>
            <a:headEnd type="none" w="med" len="med"/>
            <a:tailEnd type="none" w="med" len="med"/>
          </a:ln>
        </p:spPr>
      </p:sp>
      <p:sp>
        <p:nvSpPr>
          <p:cNvPr id="38925" name="Oval 14"/>
          <p:cNvSpPr>
            <a:spLocks noChangeAspect="1"/>
          </p:cNvSpPr>
          <p:nvPr>
            <p:custDataLst>
              <p:tags r:id="rId14"/>
            </p:custDataLst>
          </p:nvPr>
        </p:nvSpPr>
        <p:spPr>
          <a:xfrm>
            <a:off x="7620000" y="4814888"/>
            <a:ext cx="457200" cy="457200"/>
          </a:xfrm>
          <a:prstGeom prst="ellipse">
            <a:avLst/>
          </a:prstGeom>
          <a:solidFill>
            <a:schemeClr val="lt2"/>
          </a:solidFill>
          <a:ln w="9525" cap="flat" cmpd="sng">
            <a:solidFill>
              <a:schemeClr val="dk1"/>
            </a:solidFill>
            <a:prstDash val="solid"/>
            <a:round/>
            <a:headEnd type="none" w="med" len="med"/>
            <a:tailEnd type="none" w="med" len="med"/>
          </a:ln>
        </p:spPr>
        <p:txBody>
          <a:bodyPr wrap="none" anchor="ctr"/>
          <a:lstStyle/>
          <a:p>
            <a:pPr algn="ctr"/>
            <a:r>
              <a:rPr lang="en-US" altLang="zh-CN" dirty="0">
                <a:solidFill>
                  <a:schemeClr val="dk1"/>
                </a:solidFill>
                <a:latin typeface="微软雅黑" panose="020B0503020204020204" pitchFamily="34" charset="-122"/>
                <a:ea typeface="微软雅黑" panose="020B0503020204020204" pitchFamily="34" charset="-122"/>
              </a:rPr>
              <a:t>♀</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26" name="Line 15"/>
          <p:cNvSpPr/>
          <p:nvPr>
            <p:custDataLst>
              <p:tags r:id="rId15"/>
            </p:custDataLst>
          </p:nvPr>
        </p:nvSpPr>
        <p:spPr>
          <a:xfrm>
            <a:off x="6934200" y="5043488"/>
            <a:ext cx="685800" cy="0"/>
          </a:xfrm>
          <a:prstGeom prst="line">
            <a:avLst/>
          </a:prstGeom>
          <a:ln w="9525" cap="flat" cmpd="sng">
            <a:solidFill>
              <a:schemeClr val="dk1"/>
            </a:solidFill>
            <a:prstDash val="solid"/>
            <a:round/>
            <a:headEnd type="none" w="med" len="med"/>
            <a:tailEnd type="none" w="med" len="med"/>
          </a:ln>
        </p:spPr>
      </p:sp>
      <p:sp>
        <p:nvSpPr>
          <p:cNvPr id="38927" name="Line 16"/>
          <p:cNvSpPr/>
          <p:nvPr>
            <p:custDataLst>
              <p:tags r:id="rId16"/>
            </p:custDataLst>
          </p:nvPr>
        </p:nvSpPr>
        <p:spPr>
          <a:xfrm>
            <a:off x="7239000" y="5043488"/>
            <a:ext cx="0" cy="609600"/>
          </a:xfrm>
          <a:prstGeom prst="line">
            <a:avLst/>
          </a:prstGeom>
          <a:ln w="9525" cap="flat" cmpd="sng">
            <a:solidFill>
              <a:schemeClr val="dk1"/>
            </a:solidFill>
            <a:prstDash val="solid"/>
            <a:round/>
            <a:headEnd type="none" w="med" len="med"/>
            <a:tailEnd type="none" w="med" len="med"/>
          </a:ln>
        </p:spPr>
      </p:sp>
      <p:sp>
        <p:nvSpPr>
          <p:cNvPr id="38928" name="Rectangle 17"/>
          <p:cNvSpPr>
            <a:spLocks noChangeAspect="1"/>
          </p:cNvSpPr>
          <p:nvPr>
            <p:custDataLst>
              <p:tags r:id="rId17"/>
            </p:custDataLst>
          </p:nvPr>
        </p:nvSpPr>
        <p:spPr>
          <a:xfrm>
            <a:off x="4191000" y="1462088"/>
            <a:ext cx="457200" cy="457200"/>
          </a:xfrm>
          <a:prstGeom prst="rect">
            <a:avLst/>
          </a:prstGeom>
          <a:solidFill>
            <a:srgbClr val="996600"/>
          </a:solidFill>
          <a:ln w="9525" cap="flat" cmpd="sng">
            <a:solidFill>
              <a:schemeClr val="dk1"/>
            </a:solidFill>
            <a:prstDash val="solid"/>
            <a:miter/>
            <a:headEnd type="none" w="med" len="med"/>
            <a:tailEnd type="none" w="med" len="med"/>
          </a:ln>
        </p:spPr>
        <p:txBody>
          <a:bodyPr wrap="none" anchor="ctr"/>
          <a:lstStyle/>
          <a:p>
            <a:pPr algn="ctr"/>
            <a:r>
              <a:rPr lang="en-US" altLang="zh-CN" dirty="0">
                <a:solidFill>
                  <a:schemeClr val="lt1"/>
                </a:solidFill>
                <a:latin typeface="微软雅黑" panose="020B0503020204020204" pitchFamily="34" charset="-122"/>
                <a:ea typeface="微软雅黑" panose="020B0503020204020204" pitchFamily="34" charset="-122"/>
              </a:rPr>
              <a:t>♂</a:t>
            </a:r>
            <a:endParaRPr lang="en-US" altLang="zh-CN" dirty="0">
              <a:solidFill>
                <a:schemeClr val="lt1"/>
              </a:solidFill>
              <a:latin typeface="微软雅黑" panose="020B0503020204020204" pitchFamily="34" charset="-122"/>
              <a:ea typeface="微软雅黑" panose="020B0503020204020204" pitchFamily="34" charset="-122"/>
            </a:endParaRPr>
          </a:p>
        </p:txBody>
      </p:sp>
      <p:sp>
        <p:nvSpPr>
          <p:cNvPr id="38929" name="Rectangle 18"/>
          <p:cNvSpPr>
            <a:spLocks noChangeAspect="1"/>
          </p:cNvSpPr>
          <p:nvPr>
            <p:custDataLst>
              <p:tags r:id="rId18"/>
            </p:custDataLst>
          </p:nvPr>
        </p:nvSpPr>
        <p:spPr>
          <a:xfrm>
            <a:off x="6019800" y="2300288"/>
            <a:ext cx="457200" cy="457200"/>
          </a:xfrm>
          <a:prstGeom prst="rect">
            <a:avLst/>
          </a:prstGeom>
          <a:solidFill>
            <a:schemeClr val="lt2"/>
          </a:solidFill>
          <a:ln w="9525" cap="flat" cmpd="sng">
            <a:solidFill>
              <a:schemeClr val="dk1"/>
            </a:solidFill>
            <a:prstDash val="solid"/>
            <a:miter/>
            <a:headEnd type="none" w="med" len="med"/>
            <a:tailEnd type="none" w="med" len="med"/>
          </a:ln>
        </p:spPr>
        <p:txBody>
          <a:bodyPr wrap="none" anchor="ctr"/>
          <a:lstStyle/>
          <a:p>
            <a:pPr algn="ctr"/>
            <a:r>
              <a:rPr lang="en-US" altLang="zh-CN" dirty="0">
                <a:solidFill>
                  <a:schemeClr val="dk1"/>
                </a:solidFill>
                <a:latin typeface="微软雅黑" panose="020B0503020204020204" pitchFamily="34" charset="-122"/>
                <a:ea typeface="微软雅黑" panose="020B0503020204020204" pitchFamily="34" charset="-122"/>
              </a:rPr>
              <a:t>♂</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30" name="Rectangle 19"/>
          <p:cNvSpPr>
            <a:spLocks noChangeAspect="1"/>
          </p:cNvSpPr>
          <p:nvPr>
            <p:custDataLst>
              <p:tags r:id="rId19"/>
            </p:custDataLst>
          </p:nvPr>
        </p:nvSpPr>
        <p:spPr>
          <a:xfrm>
            <a:off x="5410200" y="3138488"/>
            <a:ext cx="457200" cy="457200"/>
          </a:xfrm>
          <a:prstGeom prst="rect">
            <a:avLst/>
          </a:prstGeom>
          <a:blipFill rotWithShape="0">
            <a:blip r:embed="rId20" cstate="print"/>
          </a:blipFill>
          <a:ln w="9525" cap="flat" cmpd="sng">
            <a:solidFill>
              <a:schemeClr val="dk1"/>
            </a:solidFill>
            <a:prstDash val="solid"/>
            <a:miter/>
            <a:headEnd type="none" w="med" len="med"/>
            <a:tailEnd type="none" w="med" len="med"/>
          </a:ln>
        </p:spPr>
        <p:txBody>
          <a:bodyPr wrap="none" anchor="ctr"/>
          <a:lstStyle/>
          <a:p>
            <a:pPr algn="ctr"/>
            <a:r>
              <a:rPr lang="en-US" altLang="zh-CN" dirty="0">
                <a:solidFill>
                  <a:schemeClr val="lt1"/>
                </a:solidFill>
                <a:latin typeface="微软雅黑" panose="020B0503020204020204" pitchFamily="34" charset="-122"/>
                <a:ea typeface="微软雅黑" panose="020B0503020204020204" pitchFamily="34" charset="-122"/>
              </a:rPr>
              <a:t>♂</a:t>
            </a:r>
            <a:endParaRPr lang="en-US" altLang="zh-CN" dirty="0">
              <a:solidFill>
                <a:schemeClr val="lt1"/>
              </a:solidFill>
              <a:latin typeface="微软雅黑" panose="020B0503020204020204" pitchFamily="34" charset="-122"/>
              <a:ea typeface="微软雅黑" panose="020B0503020204020204" pitchFamily="34" charset="-122"/>
            </a:endParaRPr>
          </a:p>
        </p:txBody>
      </p:sp>
      <p:sp>
        <p:nvSpPr>
          <p:cNvPr id="38931" name="Rectangle 20"/>
          <p:cNvSpPr>
            <a:spLocks noChangeAspect="1"/>
          </p:cNvSpPr>
          <p:nvPr>
            <p:custDataLst>
              <p:tags r:id="rId21"/>
            </p:custDataLst>
          </p:nvPr>
        </p:nvSpPr>
        <p:spPr>
          <a:xfrm>
            <a:off x="5943600" y="3976688"/>
            <a:ext cx="457200" cy="457200"/>
          </a:xfrm>
          <a:prstGeom prst="rect">
            <a:avLst/>
          </a:prstGeom>
          <a:blipFill rotWithShape="0">
            <a:blip r:embed="rId22" cstate="print"/>
          </a:blipFill>
          <a:ln w="9525" cap="flat" cmpd="sng">
            <a:solidFill>
              <a:schemeClr val="dk1"/>
            </a:solidFill>
            <a:prstDash val="solid"/>
            <a:miter/>
            <a:headEnd type="none" w="med" len="med"/>
            <a:tailEnd type="none" w="med" len="med"/>
          </a:ln>
        </p:spPr>
        <p:txBody>
          <a:bodyPr wrap="none" anchor="ctr"/>
          <a:lstStyle/>
          <a:p>
            <a:pPr algn="ctr"/>
            <a:r>
              <a:rPr lang="en-US" altLang="zh-CN" dirty="0">
                <a:solidFill>
                  <a:schemeClr val="lt1"/>
                </a:solidFill>
                <a:latin typeface="微软雅黑" panose="020B0503020204020204" pitchFamily="34" charset="-122"/>
                <a:ea typeface="微软雅黑" panose="020B0503020204020204" pitchFamily="34" charset="-122"/>
              </a:rPr>
              <a:t>♂</a:t>
            </a:r>
            <a:endParaRPr lang="en-US" altLang="zh-CN" dirty="0">
              <a:solidFill>
                <a:schemeClr val="lt1"/>
              </a:solidFill>
              <a:latin typeface="微软雅黑" panose="020B0503020204020204" pitchFamily="34" charset="-122"/>
              <a:ea typeface="微软雅黑" panose="020B0503020204020204" pitchFamily="34" charset="-122"/>
            </a:endParaRPr>
          </a:p>
        </p:txBody>
      </p:sp>
      <p:sp>
        <p:nvSpPr>
          <p:cNvPr id="38932" name="Rectangle 21"/>
          <p:cNvSpPr>
            <a:spLocks noChangeAspect="1"/>
          </p:cNvSpPr>
          <p:nvPr>
            <p:custDataLst>
              <p:tags r:id="rId23"/>
            </p:custDataLst>
          </p:nvPr>
        </p:nvSpPr>
        <p:spPr>
          <a:xfrm>
            <a:off x="6477000" y="4814888"/>
            <a:ext cx="457200" cy="457200"/>
          </a:xfrm>
          <a:prstGeom prst="rect">
            <a:avLst/>
          </a:prstGeom>
          <a:blipFill rotWithShape="0">
            <a:blip r:embed="rId24" cstate="print"/>
          </a:blipFill>
          <a:ln w="9525" cap="flat" cmpd="sng">
            <a:solidFill>
              <a:schemeClr val="dk1"/>
            </a:solidFill>
            <a:prstDash val="solid"/>
            <a:miter/>
            <a:headEnd type="none" w="med" len="med"/>
            <a:tailEnd type="none" w="med" len="med"/>
          </a:ln>
        </p:spPr>
        <p:txBody>
          <a:bodyPr wrap="none" anchor="ctr"/>
          <a:lstStyle/>
          <a:p>
            <a:pPr algn="ctr"/>
            <a:r>
              <a:rPr lang="en-US" altLang="zh-CN" dirty="0">
                <a:solidFill>
                  <a:schemeClr val="lt1"/>
                </a:solidFill>
                <a:latin typeface="微软雅黑" panose="020B0503020204020204" pitchFamily="34" charset="-122"/>
                <a:ea typeface="微软雅黑" panose="020B0503020204020204" pitchFamily="34" charset="-122"/>
              </a:rPr>
              <a:t>♂</a:t>
            </a:r>
            <a:endParaRPr lang="en-US" altLang="zh-CN" dirty="0">
              <a:solidFill>
                <a:schemeClr val="lt1"/>
              </a:solidFill>
              <a:latin typeface="微软雅黑" panose="020B0503020204020204" pitchFamily="34" charset="-122"/>
              <a:ea typeface="微软雅黑" panose="020B0503020204020204" pitchFamily="34" charset="-122"/>
            </a:endParaRPr>
          </a:p>
        </p:txBody>
      </p:sp>
      <p:sp>
        <p:nvSpPr>
          <p:cNvPr id="38933" name="Rectangle 22"/>
          <p:cNvSpPr>
            <a:spLocks noChangeAspect="1"/>
          </p:cNvSpPr>
          <p:nvPr>
            <p:custDataLst>
              <p:tags r:id="rId25"/>
            </p:custDataLst>
          </p:nvPr>
        </p:nvSpPr>
        <p:spPr>
          <a:xfrm>
            <a:off x="7010400" y="5653088"/>
            <a:ext cx="457200" cy="457200"/>
          </a:xfrm>
          <a:prstGeom prst="rect">
            <a:avLst/>
          </a:prstGeom>
          <a:solidFill>
            <a:schemeClr val="lt2"/>
          </a:solidFill>
          <a:ln w="9525" cap="flat" cmpd="sng">
            <a:solidFill>
              <a:schemeClr val="dk1"/>
            </a:solidFill>
            <a:prstDash val="solid"/>
            <a:miter/>
            <a:headEnd type="none" w="med" len="med"/>
            <a:tailEnd type="none" w="med" len="med"/>
          </a:ln>
        </p:spPr>
        <p:txBody>
          <a:bodyPr wrap="none" anchor="ctr"/>
          <a:lstStyle/>
          <a:p>
            <a:pPr algn="ctr"/>
            <a:r>
              <a:rPr lang="en-US" altLang="zh-CN" dirty="0">
                <a:solidFill>
                  <a:schemeClr val="dk1"/>
                </a:solidFill>
                <a:latin typeface="微软雅黑" panose="020B0503020204020204" pitchFamily="34" charset="-122"/>
                <a:ea typeface="微软雅黑" panose="020B0503020204020204" pitchFamily="34" charset="-122"/>
              </a:rPr>
              <a:t>♂</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34" name="Text Box 23"/>
          <p:cNvSpPr txBox="1"/>
          <p:nvPr>
            <p:custDataLst>
              <p:tags r:id="rId26"/>
            </p:custDataLst>
          </p:nvPr>
        </p:nvSpPr>
        <p:spPr>
          <a:xfrm>
            <a:off x="5334000" y="3595688"/>
            <a:ext cx="533400" cy="368300"/>
          </a:xfrm>
          <a:prstGeom prst="rect">
            <a:avLst/>
          </a:prstGeom>
          <a:noFill/>
          <a:ln w="9525">
            <a:noFill/>
          </a:ln>
        </p:spPr>
        <p:txBody>
          <a:bodyPr anchor="t">
            <a:spAutoFit/>
          </a:bodyPr>
          <a:lstStyle/>
          <a:p>
            <a:pPr>
              <a:spcBef>
                <a:spcPct val="50000"/>
              </a:spcBef>
            </a:pPr>
            <a:r>
              <a:rPr lang="en-US" altLang="zh-CN" dirty="0">
                <a:solidFill>
                  <a:schemeClr val="dk1"/>
                </a:solidFill>
                <a:latin typeface="微软雅黑" panose="020B0503020204020204" pitchFamily="34" charset="-122"/>
                <a:ea typeface="微软雅黑" panose="020B0503020204020204" pitchFamily="34" charset="-122"/>
              </a:rPr>
              <a:t>N2</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35" name="Text Box 24"/>
          <p:cNvSpPr txBox="1"/>
          <p:nvPr>
            <p:custDataLst>
              <p:tags r:id="rId27"/>
            </p:custDataLst>
          </p:nvPr>
        </p:nvSpPr>
        <p:spPr>
          <a:xfrm>
            <a:off x="4800600" y="2757488"/>
            <a:ext cx="533400" cy="368300"/>
          </a:xfrm>
          <a:prstGeom prst="rect">
            <a:avLst/>
          </a:prstGeom>
          <a:noFill/>
          <a:ln w="9525">
            <a:noFill/>
          </a:ln>
        </p:spPr>
        <p:txBody>
          <a:bodyPr anchor="t">
            <a:spAutoFit/>
          </a:bodyPr>
          <a:lstStyle/>
          <a:p>
            <a:pPr>
              <a:spcBef>
                <a:spcPct val="50000"/>
              </a:spcBef>
            </a:pPr>
            <a:r>
              <a:rPr lang="en-US" altLang="zh-CN" dirty="0">
                <a:solidFill>
                  <a:schemeClr val="dk1"/>
                </a:solidFill>
                <a:latin typeface="微软雅黑" panose="020B0503020204020204" pitchFamily="34" charset="-122"/>
                <a:ea typeface="微软雅黑" panose="020B0503020204020204" pitchFamily="34" charset="-122"/>
              </a:rPr>
              <a:t>F1</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36" name="Text Box 25"/>
          <p:cNvSpPr txBox="1"/>
          <p:nvPr>
            <p:custDataLst>
              <p:tags r:id="rId28"/>
            </p:custDataLst>
          </p:nvPr>
        </p:nvSpPr>
        <p:spPr>
          <a:xfrm>
            <a:off x="5867400" y="4433888"/>
            <a:ext cx="533400" cy="368300"/>
          </a:xfrm>
          <a:prstGeom prst="rect">
            <a:avLst/>
          </a:prstGeom>
          <a:noFill/>
          <a:ln w="9525">
            <a:noFill/>
          </a:ln>
        </p:spPr>
        <p:txBody>
          <a:bodyPr anchor="t">
            <a:spAutoFit/>
          </a:bodyPr>
          <a:lstStyle/>
          <a:p>
            <a:pPr>
              <a:spcBef>
                <a:spcPct val="50000"/>
              </a:spcBef>
            </a:pPr>
            <a:r>
              <a:rPr lang="en-US" altLang="zh-CN" dirty="0">
                <a:solidFill>
                  <a:schemeClr val="dk1"/>
                </a:solidFill>
                <a:latin typeface="微软雅黑" panose="020B0503020204020204" pitchFamily="34" charset="-122"/>
                <a:ea typeface="微软雅黑" panose="020B0503020204020204" pitchFamily="34" charset="-122"/>
              </a:rPr>
              <a:t>N3</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37" name="Text Box 26"/>
          <p:cNvSpPr txBox="1"/>
          <p:nvPr>
            <p:custDataLst>
              <p:tags r:id="rId29"/>
            </p:custDataLst>
          </p:nvPr>
        </p:nvSpPr>
        <p:spPr>
          <a:xfrm>
            <a:off x="6400800" y="5272088"/>
            <a:ext cx="533400" cy="368300"/>
          </a:xfrm>
          <a:prstGeom prst="rect">
            <a:avLst/>
          </a:prstGeom>
          <a:noFill/>
          <a:ln w="9525">
            <a:noFill/>
          </a:ln>
        </p:spPr>
        <p:txBody>
          <a:bodyPr anchor="t">
            <a:spAutoFit/>
          </a:bodyPr>
          <a:lstStyle/>
          <a:p>
            <a:pPr>
              <a:spcBef>
                <a:spcPct val="50000"/>
              </a:spcBef>
            </a:pPr>
            <a:r>
              <a:rPr lang="en-US" altLang="zh-CN" dirty="0">
                <a:solidFill>
                  <a:schemeClr val="dk1"/>
                </a:solidFill>
                <a:latin typeface="微软雅黑" panose="020B0503020204020204" pitchFamily="34" charset="-122"/>
                <a:ea typeface="微软雅黑" panose="020B0503020204020204" pitchFamily="34" charset="-122"/>
              </a:rPr>
              <a:t>N4</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38" name="Text Box 27"/>
          <p:cNvSpPr txBox="1"/>
          <p:nvPr>
            <p:custDataLst>
              <p:tags r:id="rId30"/>
            </p:custDataLst>
          </p:nvPr>
        </p:nvSpPr>
        <p:spPr>
          <a:xfrm>
            <a:off x="6934200" y="6110288"/>
            <a:ext cx="533400" cy="368300"/>
          </a:xfrm>
          <a:prstGeom prst="rect">
            <a:avLst/>
          </a:prstGeom>
          <a:noFill/>
          <a:ln w="9525">
            <a:noFill/>
          </a:ln>
        </p:spPr>
        <p:txBody>
          <a:bodyPr anchor="t">
            <a:spAutoFit/>
          </a:bodyPr>
          <a:lstStyle/>
          <a:p>
            <a:pPr>
              <a:spcBef>
                <a:spcPct val="50000"/>
              </a:spcBef>
            </a:pPr>
            <a:r>
              <a:rPr lang="en-US" altLang="zh-CN" dirty="0">
                <a:solidFill>
                  <a:schemeClr val="dk1"/>
                </a:solidFill>
                <a:latin typeface="微软雅黑" panose="020B0503020204020204" pitchFamily="34" charset="-122"/>
                <a:ea typeface="微软雅黑" panose="020B0503020204020204" pitchFamily="34" charset="-122"/>
              </a:rPr>
              <a:t>N5</a:t>
            </a:r>
            <a:endParaRPr lang="en-US" altLang="zh-CN" dirty="0">
              <a:solidFill>
                <a:schemeClr val="dk1"/>
              </a:solidFill>
              <a:latin typeface="微软雅黑" panose="020B0503020204020204" pitchFamily="34" charset="-122"/>
              <a:ea typeface="微软雅黑" panose="020B0503020204020204" pitchFamily="34" charset="-122"/>
            </a:endParaRPr>
          </a:p>
        </p:txBody>
      </p:sp>
      <p:sp>
        <p:nvSpPr>
          <p:cNvPr id="38939" name="Text Box 28"/>
          <p:cNvSpPr txBox="1"/>
          <p:nvPr/>
        </p:nvSpPr>
        <p:spPr>
          <a:xfrm>
            <a:off x="2133600" y="22227"/>
            <a:ext cx="5867400" cy="768350"/>
          </a:xfrm>
          <a:prstGeom prst="rect">
            <a:avLst/>
          </a:prstGeom>
          <a:noFill/>
          <a:ln w="9525">
            <a:noFill/>
          </a:ln>
        </p:spPr>
        <p:txBody>
          <a:bodyPr anchor="t">
            <a:spAutoFit/>
          </a:bodyPr>
          <a:lstStyle/>
          <a:p>
            <a:pPr marL="342900" indent="-342900" algn="ctr">
              <a:spcBef>
                <a:spcPct val="50000"/>
              </a:spcBef>
            </a:pPr>
            <a:r>
              <a:rPr lang="zh-CN" altLang="en-US" sz="4400" b="1" dirty="0">
                <a:solidFill>
                  <a:srgbClr val="0070C0"/>
                </a:solidFill>
                <a:latin typeface="微软雅黑" panose="020B0503020204020204" pitchFamily="34" charset="-122"/>
                <a:ea typeface="微软雅黑" panose="020B0503020204020204" pitchFamily="34" charset="-122"/>
              </a:rPr>
              <a:t>基因工程小鼠回交策略</a:t>
            </a:r>
            <a:endParaRPr lang="zh-CN" altLang="en-US" sz="4400" b="1" dirty="0">
              <a:solidFill>
                <a:srgbClr val="0070C0"/>
              </a:solidFill>
              <a:latin typeface="微软雅黑" panose="020B0503020204020204" pitchFamily="34" charset="-122"/>
              <a:ea typeface="微软雅黑" panose="020B0503020204020204" pitchFamily="34" charset="-122"/>
            </a:endParaRPr>
          </a:p>
        </p:txBody>
      </p:sp>
      <p:sp>
        <p:nvSpPr>
          <p:cNvPr id="38940" name="Text Box 29"/>
          <p:cNvSpPr txBox="1"/>
          <p:nvPr>
            <p:custDataLst>
              <p:tags r:id="rId31"/>
            </p:custDataLst>
          </p:nvPr>
        </p:nvSpPr>
        <p:spPr>
          <a:xfrm>
            <a:off x="7391400" y="2209800"/>
            <a:ext cx="1981200" cy="583565"/>
          </a:xfrm>
          <a:prstGeom prst="rect">
            <a:avLst/>
          </a:prstGeom>
          <a:noFill/>
          <a:ln w="9525">
            <a:noFill/>
          </a:ln>
        </p:spPr>
        <p:txBody>
          <a:bodyPr anchor="t">
            <a:spAutoFit/>
          </a:bodyPr>
          <a:lstStyle/>
          <a:p>
            <a:pPr marL="342900" indent="-342900" algn="ctr">
              <a:spcBef>
                <a:spcPct val="50000"/>
              </a:spcBef>
            </a:pPr>
            <a:r>
              <a:rPr lang="en-US" altLang="zh-CN" sz="3200" dirty="0">
                <a:solidFill>
                  <a:schemeClr val="dk1"/>
                </a:solidFill>
                <a:latin typeface="微软雅黑" panose="020B0503020204020204" pitchFamily="34" charset="-122"/>
                <a:ea typeface="微软雅黑" panose="020B0503020204020204" pitchFamily="34" charset="-122"/>
              </a:rPr>
              <a:t>To fix Y</a:t>
            </a:r>
            <a:endParaRPr lang="en-US" altLang="zh-CN" sz="3200" dirty="0">
              <a:solidFill>
                <a:schemeClr val="dk1"/>
              </a:solidFill>
              <a:latin typeface="微软雅黑" panose="020B0503020204020204" pitchFamily="34" charset="-122"/>
              <a:ea typeface="微软雅黑" panose="020B0503020204020204" pitchFamily="34" charset="-122"/>
            </a:endParaRPr>
          </a:p>
        </p:txBody>
      </p:sp>
      <p:sp>
        <p:nvSpPr>
          <p:cNvPr id="38941" name="Text Box 30"/>
          <p:cNvSpPr txBox="1"/>
          <p:nvPr>
            <p:custDataLst>
              <p:tags r:id="rId32"/>
            </p:custDataLst>
          </p:nvPr>
        </p:nvSpPr>
        <p:spPr>
          <a:xfrm>
            <a:off x="7696200" y="2971800"/>
            <a:ext cx="1981200" cy="583565"/>
          </a:xfrm>
          <a:prstGeom prst="rect">
            <a:avLst/>
          </a:prstGeom>
          <a:noFill/>
          <a:ln w="9525">
            <a:noFill/>
          </a:ln>
        </p:spPr>
        <p:txBody>
          <a:bodyPr anchor="t">
            <a:spAutoFit/>
          </a:bodyPr>
          <a:lstStyle/>
          <a:p>
            <a:pPr marL="342900" indent="-342900" algn="ctr">
              <a:spcBef>
                <a:spcPct val="50000"/>
              </a:spcBef>
            </a:pPr>
            <a:r>
              <a:rPr lang="en-US" altLang="zh-CN" sz="3200" dirty="0">
                <a:solidFill>
                  <a:schemeClr val="dk1"/>
                </a:solidFill>
                <a:latin typeface="微软雅黑" panose="020B0503020204020204" pitchFamily="34" charset="-122"/>
                <a:ea typeface="微软雅黑" panose="020B0503020204020204" pitchFamily="34" charset="-122"/>
              </a:rPr>
              <a:t>To fix X</a:t>
            </a:r>
            <a:endParaRPr lang="en-US" altLang="zh-CN" sz="3200" dirty="0">
              <a:solidFill>
                <a:schemeClr val="dk1"/>
              </a:solidFill>
              <a:latin typeface="微软雅黑" panose="020B0503020204020204" pitchFamily="34" charset="-122"/>
              <a:ea typeface="微软雅黑" panose="020B0503020204020204" pitchFamily="34" charset="-122"/>
            </a:endParaRPr>
          </a:p>
        </p:txBody>
      </p:sp>
      <p:sp>
        <p:nvSpPr>
          <p:cNvPr id="38942" name="Text Box 31"/>
          <p:cNvSpPr txBox="1"/>
          <p:nvPr/>
        </p:nvSpPr>
        <p:spPr>
          <a:xfrm>
            <a:off x="1752600" y="3352800"/>
            <a:ext cx="2819400" cy="1568450"/>
          </a:xfrm>
          <a:prstGeom prst="rect">
            <a:avLst/>
          </a:prstGeom>
          <a:noFill/>
          <a:ln w="9525">
            <a:noFill/>
          </a:ln>
        </p:spPr>
        <p:txBody>
          <a:bodyPr anchor="t">
            <a:spAutoFit/>
          </a:bodyPr>
          <a:lstStyle/>
          <a:p>
            <a:pPr marL="342900" indent="-342900">
              <a:spcBef>
                <a:spcPct val="50000"/>
              </a:spcBef>
            </a:pPr>
            <a:r>
              <a:rPr lang="zh-CN" altLang="en-US" sz="32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需要注意</a:t>
            </a:r>
            <a:r>
              <a:rPr lang="en-US" altLang="zh-CN" sz="32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XX</a:t>
            </a:r>
            <a:r>
              <a:rPr lang="zh-CN" altLang="en-US" sz="32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之间重排的情况！</a:t>
            </a:r>
            <a:endParaRPr lang="zh-CN" altLang="en-US" sz="32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custDataLst>
              <p:tags r:id="rId33"/>
            </p:custDataLst>
          </p:nvPr>
        </p:nvSpPr>
        <p:spPr>
          <a:xfrm>
            <a:off x="3648077" y="2060577"/>
            <a:ext cx="792163" cy="360363"/>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noProof="1">
                <a:solidFill>
                  <a:schemeClr val="lt1"/>
                </a:solidFill>
                <a:latin typeface="微软雅黑" panose="020B0503020204020204" pitchFamily="34" charset="-122"/>
                <a:ea typeface="微软雅黑" panose="020B0503020204020204" pitchFamily="34" charset="-122"/>
              </a:rPr>
              <a:t>F0</a:t>
            </a:r>
            <a:endParaRPr lang="en-US" altLang="zh-CN" noProof="1">
              <a:solidFill>
                <a:schemeClr val="lt1"/>
              </a:solidFill>
              <a:latin typeface="微软雅黑" panose="020B0503020204020204" pitchFamily="34" charset="-122"/>
              <a:ea typeface="微软雅黑" panose="020B0503020204020204" pitchFamily="34" charset="-122"/>
            </a:endParaRPr>
          </a:p>
        </p:txBody>
      </p:sp>
      <p:sp>
        <p:nvSpPr>
          <p:cNvPr id="3" name="矩形 2"/>
          <p:cNvSpPr/>
          <p:nvPr>
            <p:custDataLst>
              <p:tags r:id="rId34"/>
            </p:custDataLst>
          </p:nvPr>
        </p:nvSpPr>
        <p:spPr>
          <a:xfrm>
            <a:off x="6294440" y="1816102"/>
            <a:ext cx="1173163" cy="360363"/>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noProof="1">
                <a:solidFill>
                  <a:schemeClr val="lt1"/>
                </a:solidFill>
                <a:latin typeface="微软雅黑" panose="020B0503020204020204" pitchFamily="34" charset="-122"/>
                <a:ea typeface="微软雅黑" panose="020B0503020204020204" pitchFamily="34" charset="-122"/>
              </a:rPr>
              <a:t>C57B6</a:t>
            </a:r>
            <a:endParaRPr lang="en-US" altLang="zh-CN" noProof="1">
              <a:solidFill>
                <a:schemeClr val="lt1"/>
              </a:solidFill>
              <a:latin typeface="微软雅黑" panose="020B0503020204020204" pitchFamily="34" charset="-122"/>
              <a:ea typeface="微软雅黑" panose="020B0503020204020204" pitchFamily="34" charset="-122"/>
            </a:endParaRPr>
          </a:p>
        </p:txBody>
      </p:sp>
    </p:spTree>
    <p:custDataLst>
      <p:tags r:id="rId35"/>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p:nvPr/>
        </p:nvSpPr>
        <p:spPr>
          <a:xfrm>
            <a:off x="1806477" y="93660"/>
            <a:ext cx="6356350" cy="768350"/>
          </a:xfrm>
          <a:prstGeom prst="rect">
            <a:avLst/>
          </a:prstGeom>
          <a:noFill/>
          <a:ln w="9525">
            <a:noFill/>
          </a:ln>
        </p:spPr>
        <p:txBody>
          <a:bodyPr anchor="t">
            <a:spAutoFit/>
          </a:bodyPr>
          <a:lstStyle/>
          <a:p>
            <a:pPr marL="342900" indent="-342900" algn="ctr">
              <a:spcBef>
                <a:spcPct val="50000"/>
              </a:spcBef>
            </a:pPr>
            <a:r>
              <a:rPr lang="zh-CN" altLang="en-US" sz="4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基因工程小鼠回交策略</a:t>
            </a:r>
            <a:r>
              <a:rPr lang="en-US" altLang="zh-CN" sz="4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4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938" name="Rectangle 3"/>
          <p:cNvSpPr>
            <a:spLocks noGrp="1"/>
          </p:cNvSpPr>
          <p:nvPr>
            <p:ph type="body" idx="4294967295"/>
            <p:custDataLst>
              <p:tags r:id="rId1"/>
            </p:custDataLst>
          </p:nvPr>
        </p:nvSpPr>
        <p:spPr>
          <a:xfrm>
            <a:off x="2438400" y="1345676"/>
            <a:ext cx="8229600" cy="4525963"/>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r>
              <a:rPr lang="en-US" altLang="zh-CN" dirty="0">
                <a:solidFill>
                  <a:schemeClr val="dk1">
                    <a:lumMod val="75000"/>
                    <a:lumOff val="25000"/>
                  </a:schemeClr>
                </a:solidFill>
                <a:latin typeface="微软雅黑" panose="020B0503020204020204" pitchFamily="34" charset="-122"/>
                <a:ea typeface="微软雅黑" panose="020B0503020204020204" pitchFamily="34" charset="-122"/>
                <a:sym typeface="+mn-ea"/>
              </a:rPr>
              <a:t>N10</a:t>
            </a:r>
            <a:endParaRPr lang="en-US" altLang="zh-CN"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lvl="0" algn="l"/>
            <a:r>
              <a:rPr lang="en-US" altLang="zh-CN" dirty="0">
                <a:solidFill>
                  <a:schemeClr val="dk1">
                    <a:lumMod val="75000"/>
                    <a:lumOff val="25000"/>
                  </a:schemeClr>
                </a:solidFill>
                <a:latin typeface="微软雅黑" panose="020B0503020204020204" pitchFamily="34" charset="-122"/>
                <a:ea typeface="微软雅黑" panose="020B0503020204020204" pitchFamily="34" charset="-122"/>
                <a:sym typeface="+mn-ea"/>
              </a:rPr>
              <a:t>Consomic/Conplastic strains</a:t>
            </a:r>
            <a:endParaRPr lang="en-US" altLang="zh-CN"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39939" name="Picture 4"/>
          <p:cNvPicPr>
            <a:picLocks noChangeAspect="1"/>
          </p:cNvPicPr>
          <p:nvPr>
            <p:custDataLst>
              <p:tags r:id="rId2"/>
            </p:custDataLst>
          </p:nvPr>
        </p:nvPicPr>
        <p:blipFill>
          <a:blip r:embed="rId3" cstate="print"/>
          <a:stretch>
            <a:fillRect/>
          </a:stretch>
        </p:blipFill>
        <p:spPr>
          <a:xfrm>
            <a:off x="5715000" y="2335870"/>
            <a:ext cx="4267200" cy="3292475"/>
          </a:xfrm>
          <a:prstGeom prst="rect">
            <a:avLst/>
          </a:prstGeom>
          <a:noFill/>
          <a:ln w="9525">
            <a:noFill/>
          </a:ln>
        </p:spPr>
      </p:pic>
      <p:pic>
        <p:nvPicPr>
          <p:cNvPr id="39940" name="Picture 5"/>
          <p:cNvPicPr>
            <a:picLocks noChangeAspect="1"/>
          </p:cNvPicPr>
          <p:nvPr>
            <p:custDataLst>
              <p:tags r:id="rId4"/>
            </p:custDataLst>
          </p:nvPr>
        </p:nvPicPr>
        <p:blipFill>
          <a:blip r:embed="rId5" cstate="print"/>
          <a:stretch>
            <a:fillRect/>
          </a:stretch>
        </p:blipFill>
        <p:spPr>
          <a:xfrm>
            <a:off x="3259137" y="2503357"/>
            <a:ext cx="1770063" cy="3200400"/>
          </a:xfrm>
          <a:prstGeom prst="rect">
            <a:avLst/>
          </a:prstGeom>
          <a:noFill/>
          <a:ln w="9525">
            <a:noFill/>
          </a:ln>
        </p:spPr>
      </p:pic>
    </p:spTree>
    <p:custDataLst>
      <p:tags r:id="rId6"/>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p:nvPr/>
        </p:nvSpPr>
        <p:spPr>
          <a:xfrm>
            <a:off x="4343254" y="1154429"/>
            <a:ext cx="2932113" cy="501612"/>
          </a:xfrm>
          <a:prstGeom prst="rect">
            <a:avLst/>
          </a:prstGeom>
          <a:noFill/>
          <a:ln w="9525">
            <a:noFill/>
          </a:ln>
        </p:spPr>
        <p:txBody>
          <a:bodyPr lIns="0" tIns="0" rIns="0" bIns="0" anchor="t">
            <a:spAutoFit/>
          </a:bodyPr>
          <a:lstStyle/>
          <a:p>
            <a:pPr>
              <a:lnSpc>
                <a:spcPts val="4165"/>
              </a:lnSpc>
            </a:pPr>
            <a:r>
              <a:rPr lang="zh-CN" altLang="en-US" sz="3200" b="1" dirty="0">
                <a:solidFill>
                  <a:srgbClr val="0070C0"/>
                </a:solidFill>
                <a:latin typeface="微软雅黑" panose="020B0503020204020204" pitchFamily="34" charset="-122"/>
                <a:ea typeface="微软雅黑" panose="020B0503020204020204" pitchFamily="34" charset="-122"/>
              </a:rPr>
              <a:t>繁殖笼更换标准</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3" name="object 5"/>
          <p:cNvSpPr txBox="1"/>
          <p:nvPr/>
        </p:nvSpPr>
        <p:spPr>
          <a:xfrm>
            <a:off x="3544888" y="2043113"/>
            <a:ext cx="1954212" cy="355600"/>
          </a:xfrm>
          <a:prstGeom prst="rect">
            <a:avLst/>
          </a:prstGeom>
          <a:noFill/>
          <a:ln w="9525">
            <a:noFill/>
          </a:ln>
        </p:spPr>
        <p:txBody>
          <a:bodyPr lIns="0" tIns="0" rIns="0" bIns="0" anchor="t">
            <a:spAutoFit/>
          </a:bodyPr>
          <a:lstStyle/>
          <a:p>
            <a:pPr>
              <a:lnSpc>
                <a:spcPts val="2775"/>
              </a:lnSpc>
            </a:pPr>
            <a:r>
              <a:rPr lang="zh-CN" altLang="en-US" sz="2100" dirty="0">
                <a:solidFill>
                  <a:srgbClr val="000000"/>
                </a:solidFill>
                <a:latin typeface="微软雅黑" panose="020B0503020204020204" pitchFamily="34" charset="-122"/>
                <a:ea typeface="微软雅黑" panose="020B0503020204020204" pitchFamily="34" charset="-122"/>
              </a:rPr>
              <a:t>合笼合后的周数</a:t>
            </a:r>
            <a:endParaRPr lang="zh-CN" altLang="en-US" sz="2100" dirty="0">
              <a:solidFill>
                <a:srgbClr val="000000"/>
              </a:solidFill>
              <a:latin typeface="微软雅黑" panose="020B0503020204020204" pitchFamily="34" charset="-122"/>
              <a:ea typeface="微软雅黑" panose="020B0503020204020204" pitchFamily="34" charset="-122"/>
            </a:endParaRPr>
          </a:p>
        </p:txBody>
      </p:sp>
      <p:sp>
        <p:nvSpPr>
          <p:cNvPr id="4" name="object 6"/>
          <p:cNvSpPr txBox="1"/>
          <p:nvPr/>
        </p:nvSpPr>
        <p:spPr>
          <a:xfrm>
            <a:off x="6662738" y="2043115"/>
            <a:ext cx="1433512" cy="707390"/>
          </a:xfrm>
          <a:prstGeom prst="rect">
            <a:avLst/>
          </a:prstGeom>
          <a:noFill/>
          <a:ln w="9525">
            <a:noFill/>
          </a:ln>
        </p:spPr>
        <p:txBody>
          <a:bodyPr lIns="0" tIns="0" rIns="0" bIns="0" anchor="t">
            <a:spAutoFit/>
          </a:bodyPr>
          <a:lstStyle/>
          <a:p>
            <a:pPr defTabSz="802005"/>
            <a:r>
              <a:rPr lang="zh-CN" altLang="en-US" sz="2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预期窝数</a:t>
            </a:r>
            <a:endParaRPr lang="zh-CN" altLang="en-US" sz="2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defTabSz="802005">
              <a:lnSpc>
                <a:spcPts val="2350"/>
              </a:lnSpc>
              <a:spcBef>
                <a:spcPts val="650"/>
              </a:spcBef>
            </a:pPr>
            <a:r>
              <a:rPr lang="zh-CN" altLang="zh-CN" sz="2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endParaRPr lang="zh-CN" altLang="zh-CN" sz="2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object 7"/>
          <p:cNvSpPr txBox="1"/>
          <p:nvPr/>
        </p:nvSpPr>
        <p:spPr>
          <a:xfrm>
            <a:off x="4233865" y="2505077"/>
            <a:ext cx="536575" cy="280670"/>
          </a:xfrm>
          <a:prstGeom prst="rect">
            <a:avLst/>
          </a:prstGeom>
          <a:noFill/>
          <a:ln w="9525">
            <a:noFill/>
          </a:ln>
        </p:spPr>
        <p:txBody>
          <a:bodyPr lIns="0" tIns="0" rIns="0" bIns="0" anchor="t">
            <a:spAutoFit/>
          </a:bodyPr>
          <a:lstStyle/>
          <a:p>
            <a:pPr>
              <a:lnSpc>
                <a:spcPts val="2190"/>
              </a:lnSpc>
            </a:pPr>
            <a:r>
              <a:rPr lang="zh-CN" altLang="zh-CN" sz="2100" dirty="0">
                <a:solidFill>
                  <a:srgbClr val="000000"/>
                </a:solidFill>
                <a:latin typeface="微软雅黑" panose="020B0503020204020204" pitchFamily="34" charset="-122"/>
                <a:ea typeface="微软雅黑" panose="020B0503020204020204" pitchFamily="34" charset="-122"/>
              </a:rPr>
              <a:t>6</a:t>
            </a:r>
            <a:endParaRPr lang="zh-CN" altLang="zh-CN" sz="2100" dirty="0">
              <a:solidFill>
                <a:srgbClr val="000000"/>
              </a:solidFill>
              <a:latin typeface="微软雅黑" panose="020B0503020204020204" pitchFamily="34" charset="-122"/>
              <a:ea typeface="微软雅黑" panose="020B0503020204020204" pitchFamily="34" charset="-122"/>
            </a:endParaRPr>
          </a:p>
        </p:txBody>
      </p:sp>
      <p:sp>
        <p:nvSpPr>
          <p:cNvPr id="6" name="object 8"/>
          <p:cNvSpPr txBox="1"/>
          <p:nvPr/>
        </p:nvSpPr>
        <p:spPr>
          <a:xfrm>
            <a:off x="4233865" y="2903540"/>
            <a:ext cx="536575" cy="280670"/>
          </a:xfrm>
          <a:prstGeom prst="rect">
            <a:avLst/>
          </a:prstGeom>
          <a:noFill/>
          <a:ln w="9525">
            <a:noFill/>
          </a:ln>
        </p:spPr>
        <p:txBody>
          <a:bodyPr lIns="0" tIns="0" rIns="0" bIns="0" anchor="t">
            <a:spAutoFit/>
          </a:bodyPr>
          <a:lstStyle/>
          <a:p>
            <a:pPr>
              <a:lnSpc>
                <a:spcPts val="2190"/>
              </a:lnSpc>
            </a:pPr>
            <a:r>
              <a:rPr lang="zh-CN" altLang="zh-CN" sz="2100" dirty="0">
                <a:solidFill>
                  <a:srgbClr val="000000"/>
                </a:solidFill>
                <a:latin typeface="微软雅黑" panose="020B0503020204020204" pitchFamily="34" charset="-122"/>
                <a:ea typeface="微软雅黑" panose="020B0503020204020204" pitchFamily="34" charset="-122"/>
              </a:rPr>
              <a:t>9</a:t>
            </a:r>
            <a:endParaRPr lang="zh-CN" altLang="zh-CN" sz="2100" dirty="0">
              <a:solidFill>
                <a:srgbClr val="000000"/>
              </a:solidFill>
              <a:latin typeface="微软雅黑" panose="020B0503020204020204" pitchFamily="34" charset="-122"/>
              <a:ea typeface="微软雅黑" panose="020B0503020204020204" pitchFamily="34" charset="-122"/>
            </a:endParaRPr>
          </a:p>
        </p:txBody>
      </p:sp>
      <p:sp>
        <p:nvSpPr>
          <p:cNvPr id="7" name="object 9"/>
          <p:cNvSpPr txBox="1"/>
          <p:nvPr/>
        </p:nvSpPr>
        <p:spPr>
          <a:xfrm>
            <a:off x="7083425" y="2884490"/>
            <a:ext cx="750888" cy="300990"/>
          </a:xfrm>
          <a:prstGeom prst="rect">
            <a:avLst/>
          </a:prstGeom>
          <a:noFill/>
          <a:ln w="9525">
            <a:noFill/>
          </a:ln>
        </p:spPr>
        <p:txBody>
          <a:bodyPr lIns="0" tIns="0" rIns="0" bIns="0" anchor="t">
            <a:spAutoFit/>
          </a:bodyPr>
          <a:lstStyle/>
          <a:p>
            <a:pPr>
              <a:lnSpc>
                <a:spcPts val="2350"/>
              </a:lnSpc>
            </a:pPr>
            <a:r>
              <a:rPr lang="zh-CN" altLang="zh-CN" sz="2100" dirty="0">
                <a:solidFill>
                  <a:srgbClr val="000000"/>
                </a:solidFill>
                <a:latin typeface="微软雅黑" panose="020B0503020204020204" pitchFamily="34" charset="-122"/>
                <a:ea typeface="微软雅黑" panose="020B0503020204020204" pitchFamily="34" charset="-122"/>
              </a:rPr>
              <a:t>≥ 2</a:t>
            </a:r>
            <a:endParaRPr lang="zh-CN" altLang="zh-CN" sz="2100" dirty="0">
              <a:solidFill>
                <a:srgbClr val="000000"/>
              </a:solidFill>
              <a:latin typeface="微软雅黑" panose="020B0503020204020204" pitchFamily="34" charset="-122"/>
              <a:ea typeface="微软雅黑" panose="020B0503020204020204" pitchFamily="34" charset="-122"/>
            </a:endParaRPr>
          </a:p>
        </p:txBody>
      </p:sp>
      <p:sp>
        <p:nvSpPr>
          <p:cNvPr id="8" name="object 10"/>
          <p:cNvSpPr txBox="1"/>
          <p:nvPr/>
        </p:nvSpPr>
        <p:spPr>
          <a:xfrm>
            <a:off x="4233865" y="3302002"/>
            <a:ext cx="681037" cy="1056005"/>
          </a:xfrm>
          <a:prstGeom prst="rect">
            <a:avLst/>
          </a:prstGeom>
          <a:noFill/>
          <a:ln w="9525">
            <a:noFill/>
          </a:ln>
        </p:spPr>
        <p:txBody>
          <a:bodyPr lIns="0" tIns="0" rIns="0" bIns="0" anchor="t">
            <a:spAutoFit/>
          </a:bodyPr>
          <a:lstStyle/>
          <a:p>
            <a:pPr>
              <a:lnSpc>
                <a:spcPts val="2190"/>
              </a:lnSpc>
            </a:pPr>
            <a:r>
              <a:rPr lang="zh-CN" altLang="zh-CN" sz="2100" dirty="0">
                <a:solidFill>
                  <a:srgbClr val="000000"/>
                </a:solidFill>
                <a:latin typeface="微软雅黑" panose="020B0503020204020204" pitchFamily="34" charset="-122"/>
                <a:ea typeface="微软雅黑" panose="020B0503020204020204" pitchFamily="34" charset="-122"/>
              </a:rPr>
              <a:t>12</a:t>
            </a:r>
            <a:endParaRPr lang="zh-CN" altLang="zh-CN" sz="2100" dirty="0">
              <a:solidFill>
                <a:srgbClr val="000000"/>
              </a:solidFill>
              <a:latin typeface="微软雅黑" panose="020B0503020204020204" pitchFamily="34" charset="-122"/>
              <a:ea typeface="微软雅黑" panose="020B0503020204020204" pitchFamily="34" charset="-122"/>
            </a:endParaRPr>
          </a:p>
          <a:p>
            <a:pPr>
              <a:lnSpc>
                <a:spcPts val="2190"/>
              </a:lnSpc>
              <a:spcBef>
                <a:spcPts val="840"/>
              </a:spcBef>
            </a:pPr>
            <a:r>
              <a:rPr lang="zh-CN" altLang="zh-CN" sz="2100" dirty="0">
                <a:solidFill>
                  <a:srgbClr val="000000"/>
                </a:solidFill>
                <a:latin typeface="微软雅黑" panose="020B0503020204020204" pitchFamily="34" charset="-122"/>
                <a:ea typeface="微软雅黑" panose="020B0503020204020204" pitchFamily="34" charset="-122"/>
              </a:rPr>
              <a:t>18</a:t>
            </a:r>
            <a:endParaRPr lang="zh-CN" altLang="zh-CN" sz="2100" dirty="0">
              <a:solidFill>
                <a:srgbClr val="000000"/>
              </a:solidFill>
              <a:latin typeface="微软雅黑" panose="020B0503020204020204" pitchFamily="34" charset="-122"/>
              <a:ea typeface="微软雅黑" panose="020B0503020204020204" pitchFamily="34" charset="-122"/>
            </a:endParaRPr>
          </a:p>
          <a:p>
            <a:pPr>
              <a:lnSpc>
                <a:spcPts val="2190"/>
              </a:lnSpc>
              <a:spcBef>
                <a:spcPts val="825"/>
              </a:spcBef>
            </a:pPr>
            <a:r>
              <a:rPr lang="zh-CN" altLang="zh-CN" sz="2100" dirty="0">
                <a:solidFill>
                  <a:srgbClr val="000000"/>
                </a:solidFill>
                <a:latin typeface="微软雅黑" panose="020B0503020204020204" pitchFamily="34" charset="-122"/>
                <a:ea typeface="微软雅黑" panose="020B0503020204020204" pitchFamily="34" charset="-122"/>
              </a:rPr>
              <a:t>21</a:t>
            </a:r>
            <a:endParaRPr lang="zh-CN" altLang="zh-CN" sz="2100" dirty="0">
              <a:solidFill>
                <a:srgbClr val="000000"/>
              </a:solidFill>
              <a:latin typeface="微软雅黑" panose="020B0503020204020204" pitchFamily="34" charset="-122"/>
              <a:ea typeface="微软雅黑" panose="020B0503020204020204" pitchFamily="34" charset="-122"/>
            </a:endParaRPr>
          </a:p>
        </p:txBody>
      </p:sp>
      <p:sp>
        <p:nvSpPr>
          <p:cNvPr id="9" name="object 11"/>
          <p:cNvSpPr txBox="1"/>
          <p:nvPr/>
        </p:nvSpPr>
        <p:spPr>
          <a:xfrm>
            <a:off x="7083425" y="3282950"/>
            <a:ext cx="750888" cy="300990"/>
          </a:xfrm>
          <a:prstGeom prst="rect">
            <a:avLst/>
          </a:prstGeom>
          <a:noFill/>
          <a:ln w="9525">
            <a:noFill/>
          </a:ln>
        </p:spPr>
        <p:txBody>
          <a:bodyPr lIns="0" tIns="0" rIns="0" bIns="0" anchor="t">
            <a:spAutoFit/>
          </a:bodyPr>
          <a:lstStyle/>
          <a:p>
            <a:pPr>
              <a:lnSpc>
                <a:spcPts val="2350"/>
              </a:lnSpc>
            </a:pPr>
            <a:r>
              <a:rPr lang="zh-CN" altLang="zh-CN" sz="2100" dirty="0">
                <a:solidFill>
                  <a:srgbClr val="000000"/>
                </a:solidFill>
                <a:latin typeface="微软雅黑" panose="020B0503020204020204" pitchFamily="34" charset="-122"/>
                <a:ea typeface="微软雅黑" panose="020B0503020204020204" pitchFamily="34" charset="-122"/>
              </a:rPr>
              <a:t>≥ 3</a:t>
            </a:r>
            <a:endParaRPr lang="zh-CN" altLang="zh-CN" sz="2100" dirty="0">
              <a:solidFill>
                <a:srgbClr val="000000"/>
              </a:solidFill>
              <a:latin typeface="微软雅黑" panose="020B0503020204020204" pitchFamily="34" charset="-122"/>
              <a:ea typeface="微软雅黑" panose="020B0503020204020204" pitchFamily="34" charset="-122"/>
            </a:endParaRPr>
          </a:p>
        </p:txBody>
      </p:sp>
      <p:sp>
        <p:nvSpPr>
          <p:cNvPr id="10" name="object 12"/>
          <p:cNvSpPr txBox="1"/>
          <p:nvPr/>
        </p:nvSpPr>
        <p:spPr>
          <a:xfrm>
            <a:off x="7011988" y="3681413"/>
            <a:ext cx="912812" cy="681355"/>
          </a:xfrm>
          <a:prstGeom prst="rect">
            <a:avLst/>
          </a:prstGeom>
          <a:noFill/>
          <a:ln w="9525">
            <a:noFill/>
          </a:ln>
        </p:spPr>
        <p:txBody>
          <a:bodyPr lIns="0" tIns="0" rIns="0" bIns="0" anchor="t">
            <a:spAutoFit/>
          </a:bodyPr>
          <a:lstStyle/>
          <a:p>
            <a:pPr marL="73025">
              <a:lnSpc>
                <a:spcPts val="2350"/>
              </a:lnSpc>
            </a:pPr>
            <a:r>
              <a:rPr lang="zh-CN" altLang="zh-CN" sz="2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4</a:t>
            </a:r>
            <a:endParaRPr lang="zh-CN" altLang="zh-CN" sz="2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73025">
              <a:lnSpc>
                <a:spcPts val="2775"/>
              </a:lnSpc>
              <a:spcBef>
                <a:spcPts val="190"/>
              </a:spcBef>
            </a:pPr>
            <a:r>
              <a:rPr lang="zh-CN" altLang="en-US" sz="2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更换</a:t>
            </a:r>
            <a:endParaRPr lang="zh-CN" altLang="en-US" sz="2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custDataLst>
              <p:tags r:id="rId1"/>
            </p:custDataLst>
          </p:nvPr>
        </p:nvSpPr>
        <p:spPr>
          <a:xfrm>
            <a:off x="1681639" y="95567"/>
            <a:ext cx="5777230" cy="8096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3200" noProof="1">
                <a:solidFill>
                  <a:srgbClr val="0070C0"/>
                </a:solidFill>
                <a:latin typeface="微软雅黑" panose="020B0503020204020204" pitchFamily="34" charset="-122"/>
                <a:ea typeface="微软雅黑" panose="020B0503020204020204" pitchFamily="34" charset="-122"/>
              </a:rPr>
              <a:t>2  </a:t>
            </a:r>
            <a:r>
              <a:rPr lang="zh-CN" altLang="zh-CN" sz="3200" noProof="1">
                <a:solidFill>
                  <a:srgbClr val="0070C0"/>
                </a:solidFill>
                <a:latin typeface="微软雅黑" panose="020B0503020204020204" pitchFamily="34" charset="-122"/>
                <a:ea typeface="微软雅黑" panose="020B0503020204020204" pitchFamily="34" charset="-122"/>
              </a:rPr>
              <a:t>如何管理我的繁殖笼</a:t>
            </a:r>
            <a:r>
              <a:rPr lang="zh-CN" altLang="zh-CN" noProof="1">
                <a:solidFill>
                  <a:srgbClr val="0070C0"/>
                </a:solidFill>
                <a:latin typeface="微软雅黑" panose="020B0503020204020204" pitchFamily="34" charset="-122"/>
                <a:ea typeface="微软雅黑" panose="020B0503020204020204" pitchFamily="34" charset="-122"/>
              </a:rPr>
              <a:t>？</a:t>
            </a:r>
            <a:endParaRPr lang="zh-CN" altLang="zh-CN" noProof="1">
              <a:solidFill>
                <a:srgbClr val="0070C0"/>
              </a:solidFill>
              <a:latin typeface="微软雅黑" panose="020B0503020204020204" pitchFamily="34" charset="-122"/>
              <a:ea typeface="微软雅黑" panose="020B0503020204020204" pitchFamily="34" charset="-122"/>
            </a:endParaRPr>
          </a:p>
        </p:txBody>
      </p:sp>
      <p:sp>
        <p:nvSpPr>
          <p:cNvPr id="12" name="object 13"/>
          <p:cNvSpPr txBox="1"/>
          <p:nvPr/>
        </p:nvSpPr>
        <p:spPr>
          <a:xfrm>
            <a:off x="2525713" y="5246690"/>
            <a:ext cx="8186738" cy="360045"/>
          </a:xfrm>
          <a:prstGeom prst="rect">
            <a:avLst/>
          </a:prstGeom>
        </p:spPr>
        <p:txBody>
          <a:bodyPr lIns="0" tIns="0" rIns="0" bIns="0">
            <a:spAutoFit/>
          </a:bodyPr>
          <a:lstStyle/>
          <a:p>
            <a:pPr defTabSz="914400">
              <a:lnSpc>
                <a:spcPts val="1465"/>
              </a:lnSpc>
              <a:defRPr/>
            </a:pPr>
            <a:r>
              <a:rPr sz="1400" dirty="0">
                <a:solidFill>
                  <a:srgbClr val="000000"/>
                </a:solidFill>
                <a:latin typeface="微软雅黑" panose="020B0503020204020204" pitchFamily="34" charset="-122"/>
                <a:ea typeface="微软雅黑" panose="020B0503020204020204" pitchFamily="34" charset="-122"/>
                <a:cs typeface="QEABGW+Arial-BoldMT"/>
              </a:rPr>
              <a:t>From</a:t>
            </a:r>
            <a:r>
              <a:rPr sz="1400" spc="44" dirty="0">
                <a:solidFill>
                  <a:srgbClr val="000000"/>
                </a:solidFill>
                <a:latin typeface="微软雅黑" panose="020B0503020204020204" pitchFamily="34" charset="-122"/>
                <a:ea typeface="微软雅黑" panose="020B0503020204020204" pitchFamily="34" charset="-122"/>
                <a:cs typeface="QEABGW+Arial-BoldMT"/>
              </a:rPr>
              <a:t> </a:t>
            </a:r>
            <a:r>
              <a:rPr sz="1400" dirty="0">
                <a:solidFill>
                  <a:srgbClr val="000000"/>
                </a:solidFill>
                <a:latin typeface="微软雅黑" panose="020B0503020204020204" pitchFamily="34" charset="-122"/>
                <a:ea typeface="微软雅黑" panose="020B0503020204020204" pitchFamily="34" charset="-122"/>
                <a:cs typeface="QEABGW+Arial-BoldMT"/>
              </a:rPr>
              <a:t>MFW</a:t>
            </a:r>
            <a:r>
              <a:rPr sz="1400" spc="44" dirty="0">
                <a:solidFill>
                  <a:srgbClr val="000000"/>
                </a:solidFill>
                <a:latin typeface="微软雅黑" panose="020B0503020204020204" pitchFamily="34" charset="-122"/>
                <a:ea typeface="微软雅黑" panose="020B0503020204020204" pitchFamily="34" charset="-122"/>
                <a:cs typeface="QEABGW+Arial-BoldMT"/>
              </a:rPr>
              <a:t> </a:t>
            </a:r>
            <a:r>
              <a:rPr sz="1400" dirty="0" err="1">
                <a:solidFill>
                  <a:srgbClr val="000000"/>
                </a:solidFill>
                <a:latin typeface="微软雅黑" panose="020B0503020204020204" pitchFamily="34" charset="-122"/>
                <a:ea typeface="微软雅黑" panose="020B0503020204020204" pitchFamily="34" charset="-122"/>
                <a:cs typeface="QEABGW+Arial-BoldMT"/>
              </a:rPr>
              <a:t>Festing</a:t>
            </a:r>
            <a:r>
              <a:rPr sz="1400" dirty="0">
                <a:solidFill>
                  <a:srgbClr val="000000"/>
                </a:solidFill>
                <a:latin typeface="微软雅黑" panose="020B0503020204020204" pitchFamily="34" charset="-122"/>
                <a:ea typeface="微软雅黑" panose="020B0503020204020204" pitchFamily="34" charset="-122"/>
                <a:cs typeface="QEABGW+Arial-BoldMT"/>
              </a:rPr>
              <a:t>,</a:t>
            </a:r>
            <a:r>
              <a:rPr sz="1400" spc="47" dirty="0">
                <a:solidFill>
                  <a:srgbClr val="000000"/>
                </a:solidFill>
                <a:latin typeface="微软雅黑" panose="020B0503020204020204" pitchFamily="34" charset="-122"/>
                <a:ea typeface="微软雅黑" panose="020B0503020204020204" pitchFamily="34" charset="-122"/>
                <a:cs typeface="QEABGW+Arial-BoldMT"/>
              </a:rPr>
              <a:t> </a:t>
            </a:r>
            <a:r>
              <a:rPr sz="1400" dirty="0">
                <a:solidFill>
                  <a:srgbClr val="000000"/>
                </a:solidFill>
                <a:latin typeface="微软雅黑" panose="020B0503020204020204" pitchFamily="34" charset="-122"/>
                <a:ea typeface="微软雅黑" panose="020B0503020204020204" pitchFamily="34" charset="-122"/>
                <a:cs typeface="QEABGW+Arial-BoldMT"/>
              </a:rPr>
              <a:t>“Chapter</a:t>
            </a:r>
            <a:r>
              <a:rPr sz="1400" spc="36" dirty="0">
                <a:solidFill>
                  <a:srgbClr val="000000"/>
                </a:solidFill>
                <a:latin typeface="微软雅黑" panose="020B0503020204020204" pitchFamily="34" charset="-122"/>
                <a:ea typeface="微软雅黑" panose="020B0503020204020204" pitchFamily="34" charset="-122"/>
                <a:cs typeface="QEABGW+Arial-BoldMT"/>
              </a:rPr>
              <a:t> </a:t>
            </a:r>
            <a:r>
              <a:rPr sz="1400" dirty="0">
                <a:solidFill>
                  <a:srgbClr val="000000"/>
                </a:solidFill>
                <a:latin typeface="微软雅黑" panose="020B0503020204020204" pitchFamily="34" charset="-122"/>
                <a:ea typeface="微软雅黑" panose="020B0503020204020204" pitchFamily="34" charset="-122"/>
                <a:cs typeface="QEABGW+Arial-BoldMT"/>
              </a:rPr>
              <a:t>3: Animal</a:t>
            </a:r>
            <a:r>
              <a:rPr sz="1400" spc="47" dirty="0">
                <a:solidFill>
                  <a:srgbClr val="000000"/>
                </a:solidFill>
                <a:latin typeface="微软雅黑" panose="020B0503020204020204" pitchFamily="34" charset="-122"/>
                <a:ea typeface="微软雅黑" panose="020B0503020204020204" pitchFamily="34" charset="-122"/>
                <a:cs typeface="QEABGW+Arial-BoldMT"/>
              </a:rPr>
              <a:t> </a:t>
            </a:r>
            <a:r>
              <a:rPr sz="1400" dirty="0">
                <a:solidFill>
                  <a:srgbClr val="000000"/>
                </a:solidFill>
                <a:latin typeface="微软雅黑" panose="020B0503020204020204" pitchFamily="34" charset="-122"/>
                <a:ea typeface="微软雅黑" panose="020B0503020204020204" pitchFamily="34" charset="-122"/>
                <a:cs typeface="QEABGW+Arial-BoldMT"/>
              </a:rPr>
              <a:t>Production</a:t>
            </a:r>
            <a:r>
              <a:rPr sz="1400" spc="37" dirty="0">
                <a:solidFill>
                  <a:srgbClr val="000000"/>
                </a:solidFill>
                <a:latin typeface="微软雅黑" panose="020B0503020204020204" pitchFamily="34" charset="-122"/>
                <a:ea typeface="微软雅黑" panose="020B0503020204020204" pitchFamily="34" charset="-122"/>
                <a:cs typeface="QEABGW+Arial-BoldMT"/>
              </a:rPr>
              <a:t> </a:t>
            </a:r>
            <a:r>
              <a:rPr sz="1400" dirty="0">
                <a:solidFill>
                  <a:srgbClr val="000000"/>
                </a:solidFill>
                <a:latin typeface="微软雅黑" panose="020B0503020204020204" pitchFamily="34" charset="-122"/>
                <a:ea typeface="微软雅黑" panose="020B0503020204020204" pitchFamily="34" charset="-122"/>
                <a:cs typeface="QEABGW+Arial-BoldMT"/>
              </a:rPr>
              <a:t>and</a:t>
            </a:r>
            <a:r>
              <a:rPr sz="1400" spc="37" dirty="0">
                <a:solidFill>
                  <a:srgbClr val="000000"/>
                </a:solidFill>
                <a:latin typeface="微软雅黑" panose="020B0503020204020204" pitchFamily="34" charset="-122"/>
                <a:ea typeface="微软雅黑" panose="020B0503020204020204" pitchFamily="34" charset="-122"/>
                <a:cs typeface="QEABGW+Arial-BoldMT"/>
              </a:rPr>
              <a:t> </a:t>
            </a:r>
            <a:r>
              <a:rPr sz="1400" dirty="0">
                <a:solidFill>
                  <a:srgbClr val="000000"/>
                </a:solidFill>
                <a:latin typeface="微软雅黑" panose="020B0503020204020204" pitchFamily="34" charset="-122"/>
                <a:ea typeface="微软雅黑" panose="020B0503020204020204" pitchFamily="34" charset="-122"/>
                <a:cs typeface="QEABGW+Arial-BoldMT"/>
              </a:rPr>
              <a:t>Breeding</a:t>
            </a:r>
            <a:r>
              <a:rPr sz="1400" spc="37" dirty="0">
                <a:solidFill>
                  <a:srgbClr val="000000"/>
                </a:solidFill>
                <a:latin typeface="微软雅黑" panose="020B0503020204020204" pitchFamily="34" charset="-122"/>
                <a:ea typeface="微软雅黑" panose="020B0503020204020204" pitchFamily="34" charset="-122"/>
                <a:cs typeface="QEABGW+Arial-BoldMT"/>
              </a:rPr>
              <a:t> </a:t>
            </a:r>
            <a:r>
              <a:rPr sz="1400" dirty="0">
                <a:solidFill>
                  <a:srgbClr val="000000"/>
                </a:solidFill>
                <a:latin typeface="微软雅黑" panose="020B0503020204020204" pitchFamily="34" charset="-122"/>
                <a:ea typeface="微软雅黑" panose="020B0503020204020204" pitchFamily="34" charset="-122"/>
                <a:cs typeface="QEABGW+Arial-BoldMT"/>
              </a:rPr>
              <a:t>Methods”</a:t>
            </a:r>
            <a:r>
              <a:rPr sz="1400" spc="36" dirty="0">
                <a:solidFill>
                  <a:srgbClr val="000000"/>
                </a:solidFill>
                <a:latin typeface="微软雅黑" panose="020B0503020204020204" pitchFamily="34" charset="-122"/>
                <a:ea typeface="微软雅黑" panose="020B0503020204020204" pitchFamily="34" charset="-122"/>
                <a:cs typeface="QEABGW+Arial-BoldMT"/>
              </a:rPr>
              <a:t> </a:t>
            </a:r>
            <a:r>
              <a:rPr sz="1400" u="sng" dirty="0">
                <a:solidFill>
                  <a:srgbClr val="000000"/>
                </a:solidFill>
                <a:latin typeface="微软雅黑" panose="020B0503020204020204" pitchFamily="34" charset="-122"/>
                <a:ea typeface="微软雅黑" panose="020B0503020204020204" pitchFamily="34" charset="-122"/>
                <a:cs typeface="QEABGW+Arial-BoldMT"/>
              </a:rPr>
              <a:t>The</a:t>
            </a:r>
            <a:r>
              <a:rPr sz="1400" u="sng" spc="36" dirty="0">
                <a:solidFill>
                  <a:srgbClr val="000000"/>
                </a:solidFill>
                <a:latin typeface="微软雅黑" panose="020B0503020204020204" pitchFamily="34" charset="-122"/>
                <a:ea typeface="微软雅黑" panose="020B0503020204020204" pitchFamily="34" charset="-122"/>
                <a:cs typeface="QEABGW+Arial-BoldMT"/>
              </a:rPr>
              <a:t> </a:t>
            </a:r>
            <a:r>
              <a:rPr sz="1400" u="sng" spc="-51" dirty="0">
                <a:solidFill>
                  <a:srgbClr val="000000"/>
                </a:solidFill>
                <a:latin typeface="微软雅黑" panose="020B0503020204020204" pitchFamily="34" charset="-122"/>
                <a:ea typeface="微软雅黑" panose="020B0503020204020204" pitchFamily="34" charset="-122"/>
                <a:cs typeface="QEABGW+Arial-BoldMT"/>
              </a:rPr>
              <a:t>UFAW</a:t>
            </a:r>
            <a:endParaRPr sz="1400" u="sng" spc="-51" dirty="0">
              <a:solidFill>
                <a:srgbClr val="000000"/>
              </a:solidFill>
              <a:latin typeface="微软雅黑" panose="020B0503020204020204" pitchFamily="34" charset="-122"/>
              <a:ea typeface="微软雅黑" panose="020B0503020204020204" pitchFamily="34" charset="-122"/>
              <a:cs typeface="QEABGW+Arial-BoldMT"/>
            </a:endParaRPr>
          </a:p>
          <a:p>
            <a:pPr defTabSz="914400">
              <a:lnSpc>
                <a:spcPts val="1345"/>
              </a:lnSpc>
              <a:defRPr/>
            </a:pPr>
            <a:r>
              <a:rPr sz="1400" u="sng" dirty="0">
                <a:solidFill>
                  <a:srgbClr val="000000"/>
                </a:solidFill>
                <a:latin typeface="微软雅黑" panose="020B0503020204020204" pitchFamily="34" charset="-122"/>
                <a:ea typeface="微软雅黑" panose="020B0503020204020204" pitchFamily="34" charset="-122"/>
                <a:cs typeface="QEABGW+Arial-BoldMT"/>
              </a:rPr>
              <a:t>Handbook</a:t>
            </a:r>
            <a:r>
              <a:rPr sz="1400" u="sng" spc="28" dirty="0">
                <a:solidFill>
                  <a:srgbClr val="000000"/>
                </a:solidFill>
                <a:latin typeface="微软雅黑" panose="020B0503020204020204" pitchFamily="34" charset="-122"/>
                <a:ea typeface="微软雅黑" panose="020B0503020204020204" pitchFamily="34" charset="-122"/>
                <a:cs typeface="QEABGW+Arial-BoldMT"/>
              </a:rPr>
              <a:t> </a:t>
            </a:r>
            <a:r>
              <a:rPr sz="1400" u="sng" dirty="0">
                <a:solidFill>
                  <a:srgbClr val="000000"/>
                </a:solidFill>
                <a:latin typeface="微软雅黑" panose="020B0503020204020204" pitchFamily="34" charset="-122"/>
                <a:ea typeface="微软雅黑" panose="020B0503020204020204" pitchFamily="34" charset="-122"/>
                <a:cs typeface="QEABGW+Arial-BoldMT"/>
              </a:rPr>
              <a:t>on</a:t>
            </a:r>
            <a:r>
              <a:rPr sz="1400" u="sng" spc="41" dirty="0">
                <a:solidFill>
                  <a:srgbClr val="000000"/>
                </a:solidFill>
                <a:latin typeface="微软雅黑" panose="020B0503020204020204" pitchFamily="34" charset="-122"/>
                <a:ea typeface="微软雅黑" panose="020B0503020204020204" pitchFamily="34" charset="-122"/>
                <a:cs typeface="QEABGW+Arial-BoldMT"/>
              </a:rPr>
              <a:t> </a:t>
            </a:r>
            <a:r>
              <a:rPr sz="1400" u="sng" dirty="0">
                <a:solidFill>
                  <a:srgbClr val="000000"/>
                </a:solidFill>
                <a:latin typeface="微软雅黑" panose="020B0503020204020204" pitchFamily="34" charset="-122"/>
                <a:ea typeface="微软雅黑" panose="020B0503020204020204" pitchFamily="34" charset="-122"/>
                <a:cs typeface="QEABGW+Arial-BoldMT"/>
              </a:rPr>
              <a:t>the</a:t>
            </a:r>
            <a:r>
              <a:rPr sz="1400" u="sng" spc="41" dirty="0">
                <a:solidFill>
                  <a:srgbClr val="000000"/>
                </a:solidFill>
                <a:latin typeface="微软雅黑" panose="020B0503020204020204" pitchFamily="34" charset="-122"/>
                <a:ea typeface="微软雅黑" panose="020B0503020204020204" pitchFamily="34" charset="-122"/>
                <a:cs typeface="QEABGW+Arial-BoldMT"/>
              </a:rPr>
              <a:t> </a:t>
            </a:r>
            <a:r>
              <a:rPr sz="1400" u="sng" dirty="0">
                <a:solidFill>
                  <a:srgbClr val="000000"/>
                </a:solidFill>
                <a:latin typeface="微软雅黑" panose="020B0503020204020204" pitchFamily="34" charset="-122"/>
                <a:ea typeface="微软雅黑" panose="020B0503020204020204" pitchFamily="34" charset="-122"/>
                <a:cs typeface="QEABGW+Arial-BoldMT"/>
              </a:rPr>
              <a:t>Care</a:t>
            </a:r>
            <a:r>
              <a:rPr sz="1400" u="sng" spc="41" dirty="0">
                <a:solidFill>
                  <a:srgbClr val="000000"/>
                </a:solidFill>
                <a:latin typeface="微软雅黑" panose="020B0503020204020204" pitchFamily="34" charset="-122"/>
                <a:ea typeface="微软雅黑" panose="020B0503020204020204" pitchFamily="34" charset="-122"/>
                <a:cs typeface="QEABGW+Arial-BoldMT"/>
              </a:rPr>
              <a:t> </a:t>
            </a:r>
            <a:r>
              <a:rPr sz="1400" u="sng" dirty="0">
                <a:solidFill>
                  <a:srgbClr val="000000"/>
                </a:solidFill>
                <a:latin typeface="微软雅黑" panose="020B0503020204020204" pitchFamily="34" charset="-122"/>
                <a:ea typeface="微软雅黑" panose="020B0503020204020204" pitchFamily="34" charset="-122"/>
                <a:cs typeface="QEABGW+Arial-BoldMT"/>
              </a:rPr>
              <a:t>and</a:t>
            </a:r>
            <a:r>
              <a:rPr sz="1400" u="sng" spc="41" dirty="0">
                <a:solidFill>
                  <a:srgbClr val="000000"/>
                </a:solidFill>
                <a:latin typeface="微软雅黑" panose="020B0503020204020204" pitchFamily="34" charset="-122"/>
                <a:ea typeface="微软雅黑" panose="020B0503020204020204" pitchFamily="34" charset="-122"/>
                <a:cs typeface="QEABGW+Arial-BoldMT"/>
              </a:rPr>
              <a:t> </a:t>
            </a:r>
            <a:r>
              <a:rPr sz="1400" u="sng" dirty="0">
                <a:solidFill>
                  <a:srgbClr val="000000"/>
                </a:solidFill>
                <a:latin typeface="微软雅黑" panose="020B0503020204020204" pitchFamily="34" charset="-122"/>
                <a:ea typeface="微软雅黑" panose="020B0503020204020204" pitchFamily="34" charset="-122"/>
                <a:cs typeface="QEABGW+Arial-BoldMT"/>
              </a:rPr>
              <a:t>Management</a:t>
            </a:r>
            <a:r>
              <a:rPr sz="1400" u="sng" spc="40" dirty="0">
                <a:solidFill>
                  <a:srgbClr val="000000"/>
                </a:solidFill>
                <a:latin typeface="微软雅黑" panose="020B0503020204020204" pitchFamily="34" charset="-122"/>
                <a:ea typeface="微软雅黑" panose="020B0503020204020204" pitchFamily="34" charset="-122"/>
                <a:cs typeface="QEABGW+Arial-BoldMT"/>
              </a:rPr>
              <a:t> </a:t>
            </a:r>
            <a:r>
              <a:rPr sz="1400" u="sng" dirty="0">
                <a:solidFill>
                  <a:srgbClr val="000000"/>
                </a:solidFill>
                <a:latin typeface="微软雅黑" panose="020B0503020204020204" pitchFamily="34" charset="-122"/>
                <a:ea typeface="微软雅黑" panose="020B0503020204020204" pitchFamily="34" charset="-122"/>
                <a:cs typeface="QEABGW+Arial-BoldMT"/>
              </a:rPr>
              <a:t>of</a:t>
            </a:r>
            <a:r>
              <a:rPr sz="1400" u="sng" spc="40" dirty="0">
                <a:solidFill>
                  <a:srgbClr val="000000"/>
                </a:solidFill>
                <a:latin typeface="微软雅黑" panose="020B0503020204020204" pitchFamily="34" charset="-122"/>
                <a:ea typeface="微软雅黑" panose="020B0503020204020204" pitchFamily="34" charset="-122"/>
                <a:cs typeface="QEABGW+Arial-BoldMT"/>
              </a:rPr>
              <a:t> </a:t>
            </a:r>
            <a:r>
              <a:rPr sz="1400" u="sng" dirty="0">
                <a:solidFill>
                  <a:srgbClr val="000000"/>
                </a:solidFill>
                <a:latin typeface="微软雅黑" panose="020B0503020204020204" pitchFamily="34" charset="-122"/>
                <a:ea typeface="微软雅黑" panose="020B0503020204020204" pitchFamily="34" charset="-122"/>
                <a:cs typeface="QEABGW+Arial-BoldMT"/>
              </a:rPr>
              <a:t>Laboratory</a:t>
            </a:r>
            <a:r>
              <a:rPr sz="1400" u="sng" spc="-13" dirty="0">
                <a:solidFill>
                  <a:srgbClr val="000000"/>
                </a:solidFill>
                <a:latin typeface="微软雅黑" panose="020B0503020204020204" pitchFamily="34" charset="-122"/>
                <a:ea typeface="微软雅黑" panose="020B0503020204020204" pitchFamily="34" charset="-122"/>
                <a:cs typeface="QEABGW+Arial-BoldMT"/>
              </a:rPr>
              <a:t> </a:t>
            </a:r>
            <a:r>
              <a:rPr sz="1400" u="sng" dirty="0">
                <a:solidFill>
                  <a:srgbClr val="000000"/>
                </a:solidFill>
                <a:latin typeface="微软雅黑" panose="020B0503020204020204" pitchFamily="34" charset="-122"/>
                <a:ea typeface="微软雅黑" panose="020B0503020204020204" pitchFamily="34" charset="-122"/>
                <a:cs typeface="QEABGW+Arial-BoldMT"/>
              </a:rPr>
              <a:t>Animals</a:t>
            </a:r>
            <a:endParaRPr sz="1400" u="sng" dirty="0">
              <a:solidFill>
                <a:srgbClr val="000000"/>
              </a:solidFill>
              <a:latin typeface="微软雅黑" panose="020B0503020204020204" pitchFamily="34" charset="-122"/>
              <a:ea typeface="微软雅黑" panose="020B0503020204020204" pitchFamily="34" charset="-122"/>
              <a:cs typeface="QEABGW+Arial-BoldMT"/>
            </a:endParaRPr>
          </a:p>
        </p:txBody>
      </p:sp>
    </p:spTree>
    <p:custDataLst>
      <p:tags r:id="rId2"/>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p:nvPr/>
        </p:nvSpPr>
        <p:spPr>
          <a:xfrm>
            <a:off x="5016502" y="796450"/>
            <a:ext cx="2605088" cy="905510"/>
          </a:xfrm>
          <a:prstGeom prst="rect">
            <a:avLst/>
          </a:prstGeom>
          <a:noFill/>
          <a:ln w="9525">
            <a:noFill/>
          </a:ln>
        </p:spPr>
        <p:txBody>
          <a:bodyPr lIns="0" tIns="0" rIns="0" bIns="0" anchor="t">
            <a:spAutoFit/>
          </a:bodyPr>
          <a:lstStyle/>
          <a:p>
            <a:pPr>
              <a:lnSpc>
                <a:spcPts val="3700"/>
              </a:lnSpc>
            </a:pPr>
            <a:r>
              <a:rPr lang="zh-CN" altLang="en-US" sz="2800" dirty="0">
                <a:solidFill>
                  <a:srgbClr val="0052BA"/>
                </a:solidFill>
                <a:latin typeface="微软雅黑" panose="020B0503020204020204" pitchFamily="34" charset="-122"/>
                <a:ea typeface="微软雅黑" panose="020B0503020204020204" pitchFamily="34" charset="-122"/>
              </a:rPr>
              <a:t>种鼠退役标准</a:t>
            </a:r>
            <a:endParaRPr lang="zh-CN" altLang="en-US" sz="2800" dirty="0">
              <a:solidFill>
                <a:srgbClr val="0052BA"/>
              </a:solidFill>
              <a:latin typeface="微软雅黑" panose="020B0503020204020204" pitchFamily="34" charset="-122"/>
              <a:ea typeface="微软雅黑" panose="020B0503020204020204" pitchFamily="34" charset="-122"/>
            </a:endParaRPr>
          </a:p>
          <a:p>
            <a:pPr>
              <a:lnSpc>
                <a:spcPts val="3365"/>
              </a:lnSpc>
            </a:pPr>
            <a:r>
              <a:rPr lang="zh-CN" altLang="en-US" sz="2800" dirty="0">
                <a:solidFill>
                  <a:srgbClr val="0052BA"/>
                </a:solidFill>
                <a:latin typeface="微软雅黑" panose="020B0503020204020204" pitchFamily="34" charset="-122"/>
                <a:ea typeface="微软雅黑" panose="020B0503020204020204" pitchFamily="34" charset="-122"/>
              </a:rPr>
              <a:t>（连续生产）</a:t>
            </a:r>
            <a:endParaRPr lang="zh-CN" altLang="en-US" sz="2800" dirty="0">
              <a:solidFill>
                <a:srgbClr val="0052BA"/>
              </a:solidFill>
              <a:latin typeface="微软雅黑" panose="020B0503020204020204" pitchFamily="34" charset="-122"/>
              <a:ea typeface="微软雅黑" panose="020B0503020204020204" pitchFamily="34" charset="-122"/>
            </a:endParaRPr>
          </a:p>
        </p:txBody>
      </p:sp>
      <p:sp>
        <p:nvSpPr>
          <p:cNvPr id="3" name="object 5"/>
          <p:cNvSpPr txBox="1"/>
          <p:nvPr/>
        </p:nvSpPr>
        <p:spPr>
          <a:xfrm>
            <a:off x="3594102" y="1785940"/>
            <a:ext cx="1844675" cy="296545"/>
          </a:xfrm>
          <a:prstGeom prst="rect">
            <a:avLst/>
          </a:prstGeom>
          <a:noFill/>
          <a:ln w="9525">
            <a:noFill/>
          </a:ln>
        </p:spPr>
        <p:txBody>
          <a:bodyPr lIns="0" tIns="0" rIns="0" bIns="0" anchor="t">
            <a:spAutoFit/>
          </a:bodyPr>
          <a:lstStyle/>
          <a:p>
            <a:pPr>
              <a:lnSpc>
                <a:spcPts val="2315"/>
              </a:lnSpc>
            </a:pPr>
            <a:r>
              <a:rPr lang="zh-CN" altLang="en-US" dirty="0">
                <a:solidFill>
                  <a:srgbClr val="000000"/>
                </a:solidFill>
                <a:latin typeface="微软雅黑" panose="020B0503020204020204" pitchFamily="34" charset="-122"/>
                <a:ea typeface="微软雅黑" panose="020B0503020204020204" pitchFamily="34" charset="-122"/>
              </a:rPr>
              <a:t>有效的繁殖寿命</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4" name="object 6"/>
          <p:cNvSpPr txBox="1"/>
          <p:nvPr/>
        </p:nvSpPr>
        <p:spPr>
          <a:xfrm>
            <a:off x="6353175" y="1785940"/>
            <a:ext cx="2967038" cy="296545"/>
          </a:xfrm>
          <a:prstGeom prst="rect">
            <a:avLst/>
          </a:prstGeom>
          <a:noFill/>
          <a:ln w="9525">
            <a:noFill/>
          </a:ln>
        </p:spPr>
        <p:txBody>
          <a:bodyPr lIns="0" tIns="0" rIns="0" bIns="0" anchor="t">
            <a:spAutoFit/>
          </a:bodyPr>
          <a:lstStyle/>
          <a:p>
            <a:pPr>
              <a:lnSpc>
                <a:spcPts val="2315"/>
              </a:lnSpc>
            </a:pPr>
            <a:r>
              <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种群每月退役百分数（</a:t>
            </a:r>
            <a:r>
              <a:rPr lang="en-US" altLang="zh-CN" u="sng"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object 7"/>
          <p:cNvSpPr txBox="1"/>
          <p:nvPr/>
        </p:nvSpPr>
        <p:spPr>
          <a:xfrm>
            <a:off x="4075113" y="2314575"/>
            <a:ext cx="881062" cy="296545"/>
          </a:xfrm>
          <a:prstGeom prst="rect">
            <a:avLst/>
          </a:prstGeom>
          <a:noFill/>
          <a:ln w="9525">
            <a:noFill/>
          </a:ln>
        </p:spPr>
        <p:txBody>
          <a:bodyPr lIns="0" tIns="0" rIns="0" bIns="0" anchor="t">
            <a:spAutoFit/>
          </a:bodyPr>
          <a:lstStyle/>
          <a:p>
            <a:pPr>
              <a:lnSpc>
                <a:spcPts val="2315"/>
              </a:lnSpc>
            </a:pPr>
            <a:r>
              <a:rPr lang="zh-CN" altLang="zh-CN"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个月</a:t>
            </a:r>
            <a:endPar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object 8"/>
          <p:cNvSpPr txBox="1"/>
          <p:nvPr/>
        </p:nvSpPr>
        <p:spPr>
          <a:xfrm>
            <a:off x="7523165" y="2366965"/>
            <a:ext cx="566737" cy="233680"/>
          </a:xfrm>
          <a:prstGeom prst="rect">
            <a:avLst/>
          </a:prstGeom>
          <a:noFill/>
          <a:ln w="9525">
            <a:noFill/>
          </a:ln>
        </p:spPr>
        <p:txBody>
          <a:bodyPr lIns="0" tIns="0" rIns="0" bIns="0" anchor="t">
            <a:spAutoFit/>
          </a:bodyPr>
          <a:lstStyle/>
          <a:p>
            <a:pPr>
              <a:lnSpc>
                <a:spcPts val="1825"/>
              </a:lnSpc>
            </a:pPr>
            <a:r>
              <a:rPr lang="zh-CN" altLang="zh-CN" dirty="0">
                <a:solidFill>
                  <a:srgbClr val="000000"/>
                </a:solidFill>
                <a:latin typeface="微软雅黑" panose="020B0503020204020204" pitchFamily="34" charset="-122"/>
                <a:ea typeface="微软雅黑" panose="020B0503020204020204" pitchFamily="34" charset="-122"/>
              </a:rPr>
              <a:t>20</a:t>
            </a:r>
            <a:endParaRPr lang="zh-CN" altLang="zh-CN" dirty="0">
              <a:solidFill>
                <a:srgbClr val="000000"/>
              </a:solidFill>
              <a:latin typeface="微软雅黑" panose="020B0503020204020204" pitchFamily="34" charset="-122"/>
              <a:ea typeface="微软雅黑" panose="020B0503020204020204" pitchFamily="34" charset="-122"/>
            </a:endParaRPr>
          </a:p>
        </p:txBody>
      </p:sp>
      <p:sp>
        <p:nvSpPr>
          <p:cNvPr id="7" name="object 9"/>
          <p:cNvSpPr txBox="1"/>
          <p:nvPr/>
        </p:nvSpPr>
        <p:spPr>
          <a:xfrm>
            <a:off x="4075113" y="2813050"/>
            <a:ext cx="881062" cy="701040"/>
          </a:xfrm>
          <a:prstGeom prst="rect">
            <a:avLst/>
          </a:prstGeom>
          <a:noFill/>
          <a:ln w="9525">
            <a:noFill/>
          </a:ln>
        </p:spPr>
        <p:txBody>
          <a:bodyPr lIns="0" tIns="0" rIns="0" bIns="0" anchor="t">
            <a:spAutoFit/>
          </a:bodyPr>
          <a:lstStyle/>
          <a:p>
            <a:pPr>
              <a:lnSpc>
                <a:spcPts val="2315"/>
              </a:lnSpc>
            </a:pPr>
            <a:r>
              <a:rPr lang="zh-CN" altLang="zh-CN"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个月</a:t>
            </a:r>
            <a:endPar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2315"/>
              </a:lnSpc>
              <a:spcBef>
                <a:spcPts val="840"/>
              </a:spcBef>
            </a:pPr>
            <a:r>
              <a:rPr lang="zh-CN" altLang="zh-CN"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个月</a:t>
            </a:r>
            <a:endPar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object 10"/>
          <p:cNvSpPr txBox="1"/>
          <p:nvPr/>
        </p:nvSpPr>
        <p:spPr>
          <a:xfrm>
            <a:off x="7432677" y="2865438"/>
            <a:ext cx="747713" cy="637540"/>
          </a:xfrm>
          <a:prstGeom prst="rect">
            <a:avLst/>
          </a:prstGeom>
          <a:noFill/>
          <a:ln w="9525">
            <a:noFill/>
          </a:ln>
        </p:spPr>
        <p:txBody>
          <a:bodyPr lIns="0" tIns="0" rIns="0" bIns="0" anchor="t">
            <a:spAutoFit/>
          </a:bodyPr>
          <a:lstStyle/>
          <a:p>
            <a:pPr>
              <a:lnSpc>
                <a:spcPts val="1825"/>
              </a:lnSpc>
            </a:pPr>
            <a:r>
              <a:rPr lang="zh-CN" altLang="zh-CN" dirty="0">
                <a:solidFill>
                  <a:srgbClr val="000000"/>
                </a:solidFill>
                <a:latin typeface="微软雅黑" panose="020B0503020204020204" pitchFamily="34" charset="-122"/>
                <a:ea typeface="微软雅黑" panose="020B0503020204020204" pitchFamily="34" charset="-122"/>
              </a:rPr>
              <a:t>16.7</a:t>
            </a:r>
            <a:endParaRPr lang="zh-CN" altLang="zh-CN" dirty="0">
              <a:solidFill>
                <a:srgbClr val="000000"/>
              </a:solidFill>
              <a:latin typeface="微软雅黑" panose="020B0503020204020204" pitchFamily="34" charset="-122"/>
              <a:ea typeface="微软雅黑" panose="020B0503020204020204" pitchFamily="34" charset="-122"/>
            </a:endParaRPr>
          </a:p>
          <a:p>
            <a:pPr>
              <a:lnSpc>
                <a:spcPts val="1825"/>
              </a:lnSpc>
              <a:spcBef>
                <a:spcPts val="1325"/>
              </a:spcBef>
            </a:pPr>
            <a:r>
              <a:rPr lang="zh-CN" altLang="zh-CN" dirty="0">
                <a:solidFill>
                  <a:srgbClr val="000000"/>
                </a:solidFill>
                <a:latin typeface="微软雅黑" panose="020B0503020204020204" pitchFamily="34" charset="-122"/>
                <a:ea typeface="微软雅黑" panose="020B0503020204020204" pitchFamily="34" charset="-122"/>
              </a:rPr>
              <a:t>14.3</a:t>
            </a:r>
            <a:endParaRPr lang="zh-CN" altLang="zh-CN" dirty="0">
              <a:solidFill>
                <a:srgbClr val="000000"/>
              </a:solidFill>
              <a:latin typeface="微软雅黑" panose="020B0503020204020204" pitchFamily="34" charset="-122"/>
              <a:ea typeface="微软雅黑" panose="020B0503020204020204" pitchFamily="34" charset="-122"/>
            </a:endParaRPr>
          </a:p>
        </p:txBody>
      </p:sp>
      <p:sp>
        <p:nvSpPr>
          <p:cNvPr id="9" name="object 11"/>
          <p:cNvSpPr txBox="1"/>
          <p:nvPr/>
        </p:nvSpPr>
        <p:spPr>
          <a:xfrm>
            <a:off x="4075113" y="3732215"/>
            <a:ext cx="881062" cy="792480"/>
          </a:xfrm>
          <a:prstGeom prst="rect">
            <a:avLst/>
          </a:prstGeom>
          <a:noFill/>
          <a:ln w="9525">
            <a:noFill/>
          </a:ln>
        </p:spPr>
        <p:txBody>
          <a:bodyPr lIns="0" tIns="0" rIns="0" bIns="0" anchor="t">
            <a:spAutoFit/>
          </a:bodyPr>
          <a:lstStyle/>
          <a:p>
            <a:pPr>
              <a:lnSpc>
                <a:spcPts val="2315"/>
              </a:lnSpc>
            </a:pPr>
            <a:r>
              <a:rPr lang="zh-CN" altLang="zh-CN"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个月</a:t>
            </a:r>
            <a:endPar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2315"/>
              </a:lnSpc>
              <a:spcBef>
                <a:spcPts val="1550"/>
              </a:spcBef>
            </a:pPr>
            <a:r>
              <a:rPr lang="zh-CN" altLang="zh-CN"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个月</a:t>
            </a:r>
            <a:endPar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object 12"/>
          <p:cNvSpPr txBox="1"/>
          <p:nvPr/>
        </p:nvSpPr>
        <p:spPr>
          <a:xfrm>
            <a:off x="7432677" y="3784602"/>
            <a:ext cx="747713" cy="1206500"/>
          </a:xfrm>
          <a:prstGeom prst="rect">
            <a:avLst/>
          </a:prstGeom>
        </p:spPr>
        <p:txBody>
          <a:bodyPr lIns="0" tIns="0" rIns="0" bIns="0">
            <a:spAutoFit/>
          </a:bodyPr>
          <a:lstStyle/>
          <a:p>
            <a:pPr defTabSz="914400">
              <a:lnSpc>
                <a:spcPts val="1825"/>
              </a:lnSpc>
              <a:defRPr/>
            </a:pPr>
            <a:r>
              <a:rPr dirty="0">
                <a:solidFill>
                  <a:srgbClr val="000000"/>
                </a:solidFill>
                <a:latin typeface="微软雅黑" panose="020B0503020204020204" pitchFamily="34" charset="-122"/>
                <a:ea typeface="微软雅黑" panose="020B0503020204020204" pitchFamily="34" charset="-122"/>
                <a:cs typeface="UHGRHQ+ArialMT"/>
              </a:rPr>
              <a:t>12.5</a:t>
            </a:r>
            <a:endParaRPr dirty="0">
              <a:solidFill>
                <a:srgbClr val="000000"/>
              </a:solidFill>
              <a:latin typeface="微软雅黑" panose="020B0503020204020204" pitchFamily="34" charset="-122"/>
              <a:ea typeface="微软雅黑" panose="020B0503020204020204" pitchFamily="34" charset="-122"/>
              <a:cs typeface="UHGRHQ+ArialMT"/>
            </a:endParaRPr>
          </a:p>
          <a:p>
            <a:pPr marL="8255" defTabSz="914400">
              <a:lnSpc>
                <a:spcPts val="1825"/>
              </a:lnSpc>
              <a:spcBef>
                <a:spcPts val="1955"/>
              </a:spcBef>
              <a:defRPr/>
            </a:pPr>
            <a:r>
              <a:rPr spc="-33" dirty="0">
                <a:solidFill>
                  <a:srgbClr val="000000"/>
                </a:solidFill>
                <a:latin typeface="微软雅黑" panose="020B0503020204020204" pitchFamily="34" charset="-122"/>
                <a:ea typeface="微软雅黑" panose="020B0503020204020204" pitchFamily="34" charset="-122"/>
                <a:cs typeface="UHGRHQ+ArialMT"/>
              </a:rPr>
              <a:t>11.1</a:t>
            </a:r>
            <a:endParaRPr spc="-33" dirty="0">
              <a:solidFill>
                <a:srgbClr val="000000"/>
              </a:solidFill>
              <a:latin typeface="微软雅黑" panose="020B0503020204020204" pitchFamily="34" charset="-122"/>
              <a:ea typeface="微软雅黑" panose="020B0503020204020204" pitchFamily="34" charset="-122"/>
              <a:cs typeface="UHGRHQ+ArialMT"/>
            </a:endParaRPr>
          </a:p>
          <a:p>
            <a:pPr marL="92710" defTabSz="914400">
              <a:lnSpc>
                <a:spcPts val="1825"/>
              </a:lnSpc>
              <a:spcBef>
                <a:spcPts val="1980"/>
              </a:spcBef>
              <a:defRPr/>
            </a:pPr>
            <a:r>
              <a:rPr dirty="0">
                <a:solidFill>
                  <a:srgbClr val="000000"/>
                </a:solidFill>
                <a:latin typeface="微软雅黑" panose="020B0503020204020204" pitchFamily="34" charset="-122"/>
                <a:ea typeface="微软雅黑" panose="020B0503020204020204" pitchFamily="34" charset="-122"/>
                <a:cs typeface="UHGRHQ+ArialMT"/>
              </a:rPr>
              <a:t>10</a:t>
            </a:r>
            <a:endParaRPr dirty="0">
              <a:solidFill>
                <a:srgbClr val="000000"/>
              </a:solidFill>
              <a:latin typeface="微软雅黑" panose="020B0503020204020204" pitchFamily="34" charset="-122"/>
              <a:ea typeface="微软雅黑" panose="020B0503020204020204" pitchFamily="34" charset="-122"/>
              <a:cs typeface="UHGRHQ+ArialMT"/>
            </a:endParaRPr>
          </a:p>
        </p:txBody>
      </p:sp>
      <p:sp>
        <p:nvSpPr>
          <p:cNvPr id="11" name="object 13"/>
          <p:cNvSpPr txBox="1"/>
          <p:nvPr/>
        </p:nvSpPr>
        <p:spPr>
          <a:xfrm>
            <a:off x="4016377" y="4733927"/>
            <a:ext cx="1000125" cy="296545"/>
          </a:xfrm>
          <a:prstGeom prst="rect">
            <a:avLst/>
          </a:prstGeom>
          <a:noFill/>
          <a:ln w="9525">
            <a:noFill/>
          </a:ln>
        </p:spPr>
        <p:txBody>
          <a:bodyPr lIns="0" tIns="0" rIns="0" bIns="0" anchor="t">
            <a:spAutoFit/>
          </a:bodyPr>
          <a:lstStyle/>
          <a:p>
            <a:pPr>
              <a:lnSpc>
                <a:spcPts val="2315"/>
              </a:lnSpc>
            </a:pPr>
            <a:r>
              <a:rPr lang="zh-CN" altLang="zh-CN"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个月</a:t>
            </a:r>
            <a:endPar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object 14"/>
          <p:cNvSpPr txBox="1"/>
          <p:nvPr/>
        </p:nvSpPr>
        <p:spPr>
          <a:xfrm>
            <a:off x="2460627" y="5314952"/>
            <a:ext cx="7612063" cy="360045"/>
          </a:xfrm>
          <a:prstGeom prst="rect">
            <a:avLst/>
          </a:prstGeom>
        </p:spPr>
        <p:txBody>
          <a:bodyPr lIns="0" tIns="0" rIns="0" bIns="0">
            <a:spAutoFit/>
          </a:bodyPr>
          <a:lstStyle/>
          <a:p>
            <a:pPr defTabSz="914400">
              <a:lnSpc>
                <a:spcPts val="1465"/>
              </a:lnSpc>
              <a:defRPr/>
            </a:pPr>
            <a:r>
              <a:rPr sz="1400" dirty="0">
                <a:solidFill>
                  <a:srgbClr val="000000"/>
                </a:solidFill>
                <a:latin typeface="微软雅黑" panose="020B0503020204020204" pitchFamily="34" charset="-122"/>
                <a:ea typeface="微软雅黑" panose="020B0503020204020204" pitchFamily="34" charset="-122"/>
                <a:cs typeface="RNLNQF+Arial-BoldMT"/>
              </a:rPr>
              <a:t>Adapted</a:t>
            </a:r>
            <a:r>
              <a:rPr sz="1400" spc="33" dirty="0">
                <a:solidFill>
                  <a:srgbClr val="000000"/>
                </a:solidFill>
                <a:latin typeface="微软雅黑" panose="020B0503020204020204" pitchFamily="34" charset="-122"/>
                <a:ea typeface="微软雅黑" panose="020B0503020204020204" pitchFamily="34" charset="-122"/>
                <a:cs typeface="RNLNQF+Arial-BoldMT"/>
              </a:rPr>
              <a:t> </a:t>
            </a:r>
            <a:r>
              <a:rPr sz="1400" dirty="0">
                <a:solidFill>
                  <a:srgbClr val="000000"/>
                </a:solidFill>
                <a:latin typeface="微软雅黑" panose="020B0503020204020204" pitchFamily="34" charset="-122"/>
                <a:ea typeface="微软雅黑" panose="020B0503020204020204" pitchFamily="34" charset="-122"/>
                <a:cs typeface="RNLNQF+Arial-BoldMT"/>
              </a:rPr>
              <a:t>from</a:t>
            </a:r>
            <a:r>
              <a:rPr sz="1400" spc="43"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Guidelines</a:t>
            </a:r>
            <a:r>
              <a:rPr sz="1400" u="sng" spc="53"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for</a:t>
            </a:r>
            <a:r>
              <a:rPr sz="1400" u="sng" spc="42"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the</a:t>
            </a:r>
            <a:r>
              <a:rPr sz="1400" u="sng" spc="42"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Care</a:t>
            </a:r>
            <a:r>
              <a:rPr sz="1400" u="sng" spc="43"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and</a:t>
            </a:r>
            <a:r>
              <a:rPr sz="1400" u="sng" spc="43"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Use</a:t>
            </a:r>
            <a:r>
              <a:rPr sz="1400" u="sng" spc="32"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of</a:t>
            </a:r>
            <a:r>
              <a:rPr sz="1400" u="sng" spc="42"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Mammals</a:t>
            </a:r>
            <a:r>
              <a:rPr sz="1400" u="sng" spc="60"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in</a:t>
            </a:r>
            <a:r>
              <a:rPr sz="1400" u="sng" spc="43"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Neuroscience</a:t>
            </a:r>
            <a:r>
              <a:rPr sz="1400" u="sng" spc="27"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and</a:t>
            </a:r>
            <a:endParaRPr sz="1400" u="sng" dirty="0">
              <a:solidFill>
                <a:srgbClr val="000000"/>
              </a:solidFill>
              <a:latin typeface="微软雅黑" panose="020B0503020204020204" pitchFamily="34" charset="-122"/>
              <a:ea typeface="微软雅黑" panose="020B0503020204020204" pitchFamily="34" charset="-122"/>
              <a:cs typeface="RNLNQF+Arial-BoldMT"/>
            </a:endParaRPr>
          </a:p>
          <a:p>
            <a:pPr defTabSz="914400">
              <a:lnSpc>
                <a:spcPts val="1345"/>
              </a:lnSpc>
              <a:defRPr/>
            </a:pPr>
            <a:r>
              <a:rPr sz="1400" u="sng" dirty="0">
                <a:solidFill>
                  <a:srgbClr val="000000"/>
                </a:solidFill>
                <a:latin typeface="微软雅黑" panose="020B0503020204020204" pitchFamily="34" charset="-122"/>
                <a:ea typeface="微软雅黑" panose="020B0503020204020204" pitchFamily="34" charset="-122"/>
                <a:cs typeface="RNLNQF+Arial-BoldMT"/>
              </a:rPr>
              <a:t>Behavioral</a:t>
            </a:r>
            <a:r>
              <a:rPr sz="1400" u="sng" spc="44" dirty="0">
                <a:solidFill>
                  <a:srgbClr val="000000"/>
                </a:solidFill>
                <a:latin typeface="微软雅黑" panose="020B0503020204020204" pitchFamily="34" charset="-122"/>
                <a:ea typeface="微软雅黑" panose="020B0503020204020204" pitchFamily="34" charset="-122"/>
                <a:cs typeface="RNLNQF+Arial-BoldMT"/>
              </a:rPr>
              <a:t> </a:t>
            </a:r>
            <a:r>
              <a:rPr sz="1400" u="sng" dirty="0">
                <a:solidFill>
                  <a:srgbClr val="000000"/>
                </a:solidFill>
                <a:latin typeface="微软雅黑" panose="020B0503020204020204" pitchFamily="34" charset="-122"/>
                <a:ea typeface="微软雅黑" panose="020B0503020204020204" pitchFamily="34" charset="-122"/>
                <a:cs typeface="RNLNQF+Arial-BoldMT"/>
              </a:rPr>
              <a:t>Research</a:t>
            </a:r>
            <a:endParaRPr sz="1400" u="sng" dirty="0">
              <a:solidFill>
                <a:srgbClr val="000000"/>
              </a:solidFill>
              <a:latin typeface="微软雅黑" panose="020B0503020204020204" pitchFamily="34" charset="-122"/>
              <a:ea typeface="微软雅黑" panose="020B0503020204020204" pitchFamily="34" charset="-122"/>
              <a:cs typeface="RNLNQF+Arial-BoldMT"/>
            </a:endParaRPr>
          </a:p>
        </p:txBody>
      </p:sp>
      <p:sp>
        <p:nvSpPr>
          <p:cNvPr id="13" name="矩形 12"/>
          <p:cNvSpPr/>
          <p:nvPr/>
        </p:nvSpPr>
        <p:spPr>
          <a:xfrm>
            <a:off x="1677971" y="244319"/>
            <a:ext cx="2592388"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zh-CN" noProof="1">
                <a:solidFill>
                  <a:schemeClr val="lt1"/>
                </a:solidFill>
                <a:latin typeface="微软雅黑" panose="020B0503020204020204" pitchFamily="34" charset="-122"/>
                <a:ea typeface="微软雅黑" panose="020B0503020204020204" pitchFamily="34" charset="-122"/>
              </a:rPr>
              <a:t>如何管理我的繁殖笼？</a:t>
            </a:r>
            <a:endParaRPr lang="zh-CN" altLang="zh-CN" noProof="1">
              <a:solidFill>
                <a:schemeClr val="lt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193636" y="0"/>
            <a:ext cx="6675755" cy="9906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2800" b="1" dirty="0">
                <a:solidFill>
                  <a:srgbClr val="FF0000"/>
                </a:solidFill>
                <a:latin typeface="微软雅黑" panose="020B0503020204020204" pitchFamily="34" charset="-122"/>
                <a:ea typeface="微软雅黑" panose="020B0503020204020204" pitchFamily="34" charset="-122"/>
              </a:rPr>
              <a:t>实验中如何获得足够基因型小鼠实验？</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pic>
        <p:nvPicPr>
          <p:cNvPr id="3" name="Picture 2"/>
          <p:cNvPicPr>
            <a:picLocks noChangeAspect="1"/>
          </p:cNvPicPr>
          <p:nvPr>
            <p:custDataLst>
              <p:tags r:id="rId1"/>
            </p:custDataLst>
          </p:nvPr>
        </p:nvPicPr>
        <p:blipFill>
          <a:blip r:embed="rId2" cstate="print"/>
          <a:stretch>
            <a:fillRect/>
          </a:stretch>
        </p:blipFill>
        <p:spPr>
          <a:xfrm>
            <a:off x="2283413" y="1107440"/>
            <a:ext cx="6881813" cy="4953000"/>
          </a:xfrm>
          <a:prstGeom prst="rect">
            <a:avLst/>
          </a:prstGeom>
          <a:noFill/>
          <a:ln w="9525">
            <a:noFill/>
          </a:ln>
        </p:spPr>
      </p:pic>
    </p:spTree>
    <p:custDataLst>
      <p:tags r:id="rId3"/>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81200" y="17780"/>
            <a:ext cx="8229600" cy="1006475"/>
          </a:xfrm>
        </p:spPr>
        <p:txBody>
          <a:bodyPr/>
          <a:p>
            <a:r>
              <a:rPr lang="zh-CN" altLang="en-US" sz="3200" b="1">
                <a:solidFill>
                  <a:srgbClr val="0070C0"/>
                </a:solidFill>
              </a:rPr>
              <a:t>转基因小鼠的配繁</a:t>
            </a:r>
            <a:endParaRPr lang="zh-CN" altLang="en-US" sz="3200" b="1">
              <a:solidFill>
                <a:srgbClr val="0070C0"/>
              </a:solidFill>
            </a:endParaRPr>
          </a:p>
        </p:txBody>
      </p:sp>
      <p:graphicFrame>
        <p:nvGraphicFramePr>
          <p:cNvPr id="4" name="对象 3"/>
          <p:cNvGraphicFramePr/>
          <p:nvPr>
            <p:custDataLst>
              <p:tags r:id="rId1"/>
            </p:custDataLst>
          </p:nvPr>
        </p:nvGraphicFramePr>
        <p:xfrm>
          <a:off x="6744335" y="1484630"/>
          <a:ext cx="3700780" cy="3572510"/>
        </p:xfrm>
        <a:graphic>
          <a:graphicData uri="http://schemas.openxmlformats.org/presentationml/2006/ole">
            <mc:AlternateContent xmlns:mc="http://schemas.openxmlformats.org/markup-compatibility/2006">
              <mc:Choice xmlns:v="urn:schemas-microsoft-com:vml" Requires="v">
                <p:oleObj spid="_x0000_s5" name="" r:id="rId2" imgW="6143625" imgH="5419725" progId="Paint.Picture">
                  <p:embed/>
                </p:oleObj>
              </mc:Choice>
              <mc:Fallback>
                <p:oleObj name="" r:id="rId2" imgW="6143625" imgH="5419725" progId="Paint.Picture">
                  <p:embed/>
                  <p:pic>
                    <p:nvPicPr>
                      <p:cNvPr id="0" name="图片 4"/>
                      <p:cNvPicPr/>
                      <p:nvPr/>
                    </p:nvPicPr>
                    <p:blipFill>
                      <a:blip r:embed="rId3"/>
                      <a:stretch>
                        <a:fillRect/>
                      </a:stretch>
                    </p:blipFill>
                    <p:spPr>
                      <a:xfrm>
                        <a:off x="6744335" y="1484630"/>
                        <a:ext cx="3700780" cy="3572510"/>
                      </a:xfrm>
                      <a:prstGeom prst="rect">
                        <a:avLst/>
                      </a:prstGeom>
                    </p:spPr>
                  </p:pic>
                </p:oleObj>
              </mc:Fallback>
            </mc:AlternateContent>
          </a:graphicData>
        </a:graphic>
      </p:graphicFrame>
      <p:graphicFrame>
        <p:nvGraphicFramePr>
          <p:cNvPr id="6" name="对象 5"/>
          <p:cNvGraphicFramePr/>
          <p:nvPr>
            <p:custDataLst>
              <p:tags r:id="rId4"/>
            </p:custDataLst>
          </p:nvPr>
        </p:nvGraphicFramePr>
        <p:xfrm>
          <a:off x="8328660" y="5517515"/>
          <a:ext cx="1896745" cy="657860"/>
        </p:xfrm>
        <a:graphic>
          <a:graphicData uri="http://schemas.openxmlformats.org/presentationml/2006/ole">
            <mc:AlternateContent xmlns:mc="http://schemas.openxmlformats.org/markup-compatibility/2006">
              <mc:Choice xmlns:v="urn:schemas-microsoft-com:vml" Requires="v">
                <p:oleObj spid="_x0000_s7" name="" r:id="rId5" imgW="1895475" imgH="657225" progId="Paint.Picture">
                  <p:embed/>
                </p:oleObj>
              </mc:Choice>
              <mc:Fallback>
                <p:oleObj name="" r:id="rId5" imgW="1895475" imgH="657225" progId="Paint.Picture">
                  <p:embed/>
                  <p:pic>
                    <p:nvPicPr>
                      <p:cNvPr id="0" name="图片 6"/>
                      <p:cNvPicPr/>
                      <p:nvPr/>
                    </p:nvPicPr>
                    <p:blipFill>
                      <a:blip r:embed="rId6"/>
                      <a:stretch>
                        <a:fillRect/>
                      </a:stretch>
                    </p:blipFill>
                    <p:spPr>
                      <a:xfrm>
                        <a:off x="8328660" y="5517515"/>
                        <a:ext cx="1896745" cy="657860"/>
                      </a:xfrm>
                      <a:prstGeom prst="rect">
                        <a:avLst/>
                      </a:prstGeom>
                    </p:spPr>
                  </p:pic>
                </p:oleObj>
              </mc:Fallback>
            </mc:AlternateContent>
          </a:graphicData>
        </a:graphic>
      </p:graphicFrame>
      <p:sp>
        <p:nvSpPr>
          <p:cNvPr id="8" name="文本框 7"/>
          <p:cNvSpPr txBox="1"/>
          <p:nvPr/>
        </p:nvSpPr>
        <p:spPr>
          <a:xfrm>
            <a:off x="2063750" y="1268730"/>
            <a:ext cx="4474845" cy="4494530"/>
          </a:xfrm>
          <a:prstGeom prst="rect">
            <a:avLst/>
          </a:prstGeom>
          <a:noFill/>
        </p:spPr>
        <p:txBody>
          <a:bodyPr wrap="square" rtlCol="0" anchor="t">
            <a:noAutofit/>
          </a:bodyPr>
          <a:p>
            <a:pPr>
              <a:lnSpc>
                <a:spcPct val="130000"/>
              </a:lnSpc>
              <a:spcBef>
                <a:spcPts val="0"/>
              </a:spcBef>
              <a:spcAft>
                <a:spcPts val="0"/>
              </a:spcAft>
            </a:pPr>
            <a:r>
              <a:rPr lang="zh-CN" altLang="en-US" sz="2000" b="1">
                <a:solidFill>
                  <a:srgbClr val="0070C0"/>
                </a:solidFill>
              </a:rPr>
              <a:t>每一个 Founder鼠分别与野生型小鼠（如C57BL/6J）交配</a:t>
            </a:r>
            <a:endParaRPr lang="zh-CN" altLang="en-US" sz="2000" b="1">
              <a:solidFill>
                <a:srgbClr val="0070C0"/>
              </a:solidFill>
            </a:endParaRPr>
          </a:p>
          <a:p>
            <a:pPr marL="285750" indent="-285750">
              <a:lnSpc>
                <a:spcPct val="130000"/>
              </a:lnSpc>
              <a:spcBef>
                <a:spcPts val="0"/>
              </a:spcBef>
              <a:spcAft>
                <a:spcPts val="0"/>
              </a:spcAft>
              <a:buClr>
                <a:srgbClr val="00B050"/>
              </a:buClr>
              <a:buFont typeface="Wingdings" panose="05000000000000000000" charset="0"/>
              <a:buChar char="Ø"/>
            </a:pPr>
            <a:r>
              <a:rPr lang="zh-CN" altLang="en-US" sz="2000"/>
              <a:t> Founder 鼠之间禁止交配</a:t>
            </a:r>
            <a:endParaRPr lang="zh-CN" altLang="en-US" sz="2000"/>
          </a:p>
          <a:p>
            <a:pPr marL="285750" indent="-285750">
              <a:lnSpc>
                <a:spcPct val="130000"/>
              </a:lnSpc>
              <a:spcBef>
                <a:spcPts val="0"/>
              </a:spcBef>
              <a:spcAft>
                <a:spcPts val="0"/>
              </a:spcAft>
              <a:buClr>
                <a:srgbClr val="00B050"/>
              </a:buClr>
              <a:buFont typeface="Wingdings" panose="05000000000000000000" charset="0"/>
              <a:buChar char="Ø"/>
            </a:pPr>
            <a:r>
              <a:rPr lang="zh-CN" altLang="en-US" sz="2000"/>
              <a:t>在无明确杂合子与纯合子的鉴定方法前，禁止杂合子之间交配</a:t>
            </a:r>
            <a:endParaRPr lang="zh-CN" altLang="en-US" sz="2000"/>
          </a:p>
          <a:p>
            <a:pPr marL="285750" indent="-285750">
              <a:lnSpc>
                <a:spcPct val="130000"/>
              </a:lnSpc>
              <a:spcBef>
                <a:spcPts val="0"/>
              </a:spcBef>
              <a:spcAft>
                <a:spcPts val="0"/>
              </a:spcAft>
              <a:buClr>
                <a:srgbClr val="00B050"/>
              </a:buClr>
              <a:buFont typeface="Wingdings" panose="05000000000000000000" charset="0"/>
              <a:buChar char="Ø"/>
            </a:pPr>
            <a:r>
              <a:rPr lang="zh-CN" altLang="en-US" sz="2000"/>
              <a:t>每个代次阳性小鼠建议与野生型小鼠传代，不建议使用同窝野生型小鼠交配</a:t>
            </a:r>
            <a:endParaRPr lang="zh-CN" altLang="en-US" sz="2000"/>
          </a:p>
          <a:p>
            <a:pPr marL="285750" indent="-285750">
              <a:lnSpc>
                <a:spcPct val="130000"/>
              </a:lnSpc>
              <a:spcBef>
                <a:spcPts val="0"/>
              </a:spcBef>
              <a:spcAft>
                <a:spcPts val="0"/>
              </a:spcAft>
              <a:buClr>
                <a:srgbClr val="00B050"/>
              </a:buClr>
              <a:buFont typeface="Wingdings" panose="05000000000000000000" charset="0"/>
              <a:buChar char="Ø"/>
            </a:pPr>
            <a:r>
              <a:rPr lang="zh-CN" altLang="en-US" sz="2000"/>
              <a:t>建议获得的 F1 代中每个阳性小鼠都与野生型小鼠交配至 F2 代以上，鉴定表达情况后进行实验</a:t>
            </a:r>
            <a:endParaRPr lang="zh-CN" altLang="en-US" sz="2000"/>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0" y="-70485"/>
            <a:ext cx="9997440" cy="1143000"/>
          </a:xfrm>
        </p:spPr>
        <p:txBody>
          <a:bodyPr>
            <a:normAutofit/>
          </a:bodyPr>
          <a:p>
            <a:r>
              <a:rPr lang="zh-CN" altLang="en-US" sz="311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采用 ESC 打靶策略获得的交付鼠按下列流程繁育</a:t>
            </a:r>
            <a:endParaRPr lang="zh-CN" altLang="en-US" sz="311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4" name="对象 3"/>
          <p:cNvGraphicFramePr/>
          <p:nvPr>
            <p:custDataLst>
              <p:tags r:id="rId1"/>
            </p:custDataLst>
          </p:nvPr>
        </p:nvGraphicFramePr>
        <p:xfrm>
          <a:off x="2179955" y="1264285"/>
          <a:ext cx="7635240" cy="4105910"/>
        </p:xfrm>
        <a:graphic>
          <a:graphicData uri="http://schemas.openxmlformats.org/presentationml/2006/ole">
            <mc:AlternateContent xmlns:mc="http://schemas.openxmlformats.org/markup-compatibility/2006">
              <mc:Choice xmlns:v="urn:schemas-microsoft-com:vml" Requires="v">
                <p:oleObj spid="_x0000_s5" name="" r:id="rId2" imgW="7629525" imgH="3324225" progId="Paint.Picture">
                  <p:embed/>
                </p:oleObj>
              </mc:Choice>
              <mc:Fallback>
                <p:oleObj name="" r:id="rId2" imgW="7629525" imgH="3324225" progId="Paint.Picture">
                  <p:embed/>
                  <p:pic>
                    <p:nvPicPr>
                      <p:cNvPr id="0" name="图片 4"/>
                      <p:cNvPicPr/>
                      <p:nvPr/>
                    </p:nvPicPr>
                    <p:blipFill>
                      <a:blip r:embed="rId3"/>
                      <a:stretch>
                        <a:fillRect/>
                      </a:stretch>
                    </p:blipFill>
                    <p:spPr>
                      <a:xfrm>
                        <a:off x="2179955" y="1264285"/>
                        <a:ext cx="7635240" cy="4105910"/>
                      </a:xfrm>
                      <a:prstGeom prst="rect">
                        <a:avLst/>
                      </a:prstGeom>
                    </p:spPr>
                  </p:pic>
                </p:oleObj>
              </mc:Fallback>
            </mc:AlternateContent>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新国标</a:t>
            </a:r>
            <a:endParaRPr lang="zh-CN" altLang="en-US" dirty="0"/>
          </a:p>
        </p:txBody>
      </p:sp>
      <p:sp>
        <p:nvSpPr>
          <p:cNvPr id="3" name="内容占位符 2"/>
          <p:cNvSpPr>
            <a:spLocks noGrp="1"/>
          </p:cNvSpPr>
          <p:nvPr>
            <p:ph idx="1"/>
          </p:nvPr>
        </p:nvSpPr>
        <p:spPr/>
        <p:txBody>
          <a:bodyPr/>
          <a:lstStyle/>
          <a:p>
            <a:r>
              <a:rPr lang="zh-CN" altLang="en-US" dirty="0"/>
              <a:t>新版的</a:t>
            </a:r>
            <a:r>
              <a:rPr lang="en-US" altLang="zh-CN" dirty="0"/>
              <a:t>《</a:t>
            </a:r>
            <a:r>
              <a:rPr lang="zh-CN" altLang="en-US" dirty="0"/>
              <a:t>实验动物 微生物、寄生虫学等级及监测</a:t>
            </a:r>
            <a:r>
              <a:rPr lang="en-US" altLang="zh-CN" dirty="0"/>
              <a:t>》</a:t>
            </a:r>
            <a:r>
              <a:rPr lang="zh-CN" altLang="en-US" dirty="0"/>
              <a:t>国家标准已于本月（</a:t>
            </a:r>
            <a:r>
              <a:rPr lang="en-US" altLang="zh-CN" dirty="0"/>
              <a:t>2023</a:t>
            </a:r>
            <a:r>
              <a:rPr lang="zh-CN" altLang="en-US" dirty="0"/>
              <a:t>年</a:t>
            </a:r>
            <a:r>
              <a:rPr lang="en-US" altLang="zh-CN" dirty="0"/>
              <a:t>07</a:t>
            </a:r>
            <a:r>
              <a:rPr lang="zh-CN" altLang="en-US" dirty="0"/>
              <a:t>月</a:t>
            </a:r>
            <a:r>
              <a:rPr lang="en-US" altLang="zh-CN" dirty="0"/>
              <a:t>01</a:t>
            </a:r>
            <a:r>
              <a:rPr lang="zh-CN" altLang="en-US" dirty="0"/>
              <a:t>日）开始实施</a:t>
            </a:r>
            <a:r>
              <a:rPr lang="zh-CN" altLang="en-US" dirty="0" smtClean="0"/>
              <a:t>。</a:t>
            </a:r>
            <a:endParaRPr lang="en-US" altLang="zh-CN" dirty="0" smtClean="0"/>
          </a:p>
          <a:p>
            <a:r>
              <a:rPr lang="zh-CN" altLang="en-US" dirty="0" smtClean="0"/>
              <a:t>特点：</a:t>
            </a:r>
            <a:endParaRPr lang="en-US" altLang="zh-CN" dirty="0" smtClean="0"/>
          </a:p>
          <a:p>
            <a:pPr lvl="1"/>
            <a:r>
              <a:rPr lang="zh-CN" altLang="en-US" dirty="0" smtClean="0">
                <a:solidFill>
                  <a:srgbClr val="FF0000"/>
                </a:solidFill>
              </a:rPr>
              <a:t>去</a:t>
            </a:r>
            <a:r>
              <a:rPr lang="zh-CN" altLang="en-US" dirty="0">
                <a:solidFill>
                  <a:srgbClr val="FF0000"/>
                </a:solidFill>
              </a:rPr>
              <a:t>除了清洁级动物这一概念和等级</a:t>
            </a:r>
            <a:r>
              <a:rPr lang="zh-CN" altLang="en-US" dirty="0" smtClean="0">
                <a:solidFill>
                  <a:srgbClr val="FF0000"/>
                </a:solidFill>
              </a:rPr>
              <a:t>划分</a:t>
            </a:r>
            <a:endParaRPr lang="en-US" altLang="zh-CN" dirty="0" smtClean="0">
              <a:solidFill>
                <a:srgbClr val="FF0000"/>
              </a:solidFill>
            </a:endParaRPr>
          </a:p>
          <a:p>
            <a:pPr lvl="1"/>
            <a:r>
              <a:rPr lang="zh-CN" altLang="en-US" dirty="0"/>
              <a:t>根据对微生物、寄生虫的控制程度，实验动物分为</a:t>
            </a:r>
            <a:r>
              <a:rPr lang="zh-CN" altLang="en-US" b="1" dirty="0">
                <a:solidFill>
                  <a:srgbClr val="FF0000"/>
                </a:solidFill>
              </a:rPr>
              <a:t>普通级动物、无特定病原体级动物和无菌级</a:t>
            </a:r>
            <a:r>
              <a:rPr lang="zh-CN" altLang="en-US" b="1" dirty="0" smtClean="0">
                <a:solidFill>
                  <a:srgbClr val="FF0000"/>
                </a:solidFill>
              </a:rPr>
              <a:t>动物</a:t>
            </a:r>
            <a:endParaRPr lang="en-US" altLang="zh-CN" b="1" dirty="0" smtClean="0">
              <a:solidFill>
                <a:srgbClr val="FF0000"/>
              </a:solidFill>
            </a:endParaRPr>
          </a:p>
          <a:p>
            <a:pPr lvl="1"/>
            <a:r>
              <a:rPr lang="zh-CN" altLang="en-US" dirty="0" smtClean="0"/>
              <a:t>总量</a:t>
            </a:r>
            <a:r>
              <a:rPr lang="zh-CN" altLang="en-US" dirty="0"/>
              <a:t>上减少了原国标约定的无特定病原体（</a:t>
            </a:r>
            <a:r>
              <a:rPr lang="en-US" altLang="zh-CN" dirty="0"/>
              <a:t>SPF</a:t>
            </a:r>
            <a:r>
              <a:rPr lang="zh-CN" altLang="en-US" dirty="0"/>
              <a:t>）级动物检测的微生物数量，并减少了必检</a:t>
            </a:r>
            <a:r>
              <a:rPr lang="zh-CN" altLang="en-US" dirty="0" smtClean="0"/>
              <a:t>项目</a:t>
            </a:r>
            <a:endParaRPr lang="zh-CN" alt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25170" y="80010"/>
            <a:ext cx="14056360" cy="765175"/>
          </a:xfrm>
        </p:spPr>
        <p:txBody>
          <a:bodyPr>
            <a:normAutofit/>
          </a:bodyPr>
          <a:p>
            <a:r>
              <a:rPr lang="zh-CN" altLang="en-US" sz="2400">
                <a:solidFill>
                  <a:srgbClr val="0070C0"/>
                </a:solidFill>
              </a:rPr>
              <a:t>采用 CRISPR/Cas9 策略获得的交付鼠按下列流程繁育</a:t>
            </a:r>
            <a:endParaRPr lang="zh-CN" altLang="en-US" sz="2400">
              <a:solidFill>
                <a:srgbClr val="0070C0"/>
              </a:solidFill>
            </a:endParaRPr>
          </a:p>
        </p:txBody>
      </p:sp>
      <p:graphicFrame>
        <p:nvGraphicFramePr>
          <p:cNvPr id="4" name="对象 3"/>
          <p:cNvGraphicFramePr/>
          <p:nvPr>
            <p:custDataLst>
              <p:tags r:id="rId1"/>
            </p:custDataLst>
          </p:nvPr>
        </p:nvGraphicFramePr>
        <p:xfrm>
          <a:off x="2423795" y="1142365"/>
          <a:ext cx="8417560" cy="4742815"/>
        </p:xfrm>
        <a:graphic>
          <a:graphicData uri="http://schemas.openxmlformats.org/presentationml/2006/ole">
            <mc:AlternateContent xmlns:mc="http://schemas.openxmlformats.org/markup-compatibility/2006">
              <mc:Choice xmlns:v="urn:schemas-microsoft-com:vml" Requires="v">
                <p:oleObj spid="_x0000_s5" name="" r:id="rId2" imgW="6762750" imgH="3267075" progId="Paint.Picture">
                  <p:embed/>
                </p:oleObj>
              </mc:Choice>
              <mc:Fallback>
                <p:oleObj name="" r:id="rId2" imgW="6762750" imgH="3267075" progId="Paint.Picture">
                  <p:embed/>
                  <p:pic>
                    <p:nvPicPr>
                      <p:cNvPr id="0" name="图片 4"/>
                      <p:cNvPicPr/>
                      <p:nvPr/>
                    </p:nvPicPr>
                    <p:blipFill>
                      <a:blip r:embed="rId3"/>
                      <a:stretch>
                        <a:fillRect/>
                      </a:stretch>
                    </p:blipFill>
                    <p:spPr>
                      <a:xfrm>
                        <a:off x="2423795" y="1142365"/>
                        <a:ext cx="8417560" cy="4742815"/>
                      </a:xfrm>
                      <a:prstGeom prst="rect">
                        <a:avLst/>
                      </a:prstGeom>
                    </p:spPr>
                  </p:pic>
                </p:oleObj>
              </mc:Fallback>
            </mc:AlternateContent>
          </a:graphicData>
        </a:graphic>
      </p:graphicFrame>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91360" y="548323"/>
            <a:ext cx="8229600" cy="1143000"/>
          </a:xfrm>
        </p:spPr>
        <p:txBody>
          <a:bodyPr>
            <a:normAutofit/>
          </a:bodyPr>
          <a:p>
            <a:r>
              <a:rPr lang="zh-CN" altLang="en-US" sz="3555">
                <a:solidFill>
                  <a:srgbClr val="0070C0"/>
                </a:solidFill>
                <a:latin typeface="微软雅黑" panose="020B0503020204020204" pitchFamily="34" charset="-122"/>
                <a:ea typeface="微软雅黑" panose="020B0503020204020204" pitchFamily="34" charset="-122"/>
              </a:rPr>
              <a:t>组织特异性基因敲除小鼠繁育方案</a:t>
            </a:r>
            <a:r>
              <a:rPr lang="en-US" altLang="zh-CN" sz="3555">
                <a:solidFill>
                  <a:srgbClr val="0070C0"/>
                </a:solidFill>
                <a:latin typeface="微软雅黑" panose="020B0503020204020204" pitchFamily="34" charset="-122"/>
                <a:ea typeface="微软雅黑" panose="020B0503020204020204" pitchFamily="34" charset="-122"/>
              </a:rPr>
              <a:t>1</a:t>
            </a:r>
            <a:endParaRPr lang="en-US" altLang="zh-CN" sz="3555">
              <a:solidFill>
                <a:srgbClr val="0070C0"/>
              </a:solidFill>
              <a:latin typeface="微软雅黑" panose="020B0503020204020204" pitchFamily="34" charset="-122"/>
              <a:ea typeface="微软雅黑" panose="020B0503020204020204" pitchFamily="34" charset="-122"/>
            </a:endParaRPr>
          </a:p>
        </p:txBody>
      </p:sp>
      <p:graphicFrame>
        <p:nvGraphicFramePr>
          <p:cNvPr id="4" name="对象 3"/>
          <p:cNvGraphicFramePr/>
          <p:nvPr>
            <p:custDataLst>
              <p:tags r:id="rId1"/>
            </p:custDataLst>
          </p:nvPr>
        </p:nvGraphicFramePr>
        <p:xfrm>
          <a:off x="2279650" y="1856105"/>
          <a:ext cx="7378065" cy="4270375"/>
        </p:xfrm>
        <a:graphic>
          <a:graphicData uri="http://schemas.openxmlformats.org/presentationml/2006/ole">
            <mc:AlternateContent xmlns:mc="http://schemas.openxmlformats.org/markup-compatibility/2006">
              <mc:Choice xmlns:v="urn:schemas-microsoft-com:vml" Requires="v">
                <p:oleObj spid="_x0000_s5" name="" r:id="rId2" imgW="7372350" imgH="4267200" progId="Paint.Picture">
                  <p:embed/>
                </p:oleObj>
              </mc:Choice>
              <mc:Fallback>
                <p:oleObj name="" r:id="rId2" imgW="7372350" imgH="4267200" progId="Paint.Picture">
                  <p:embed/>
                  <p:pic>
                    <p:nvPicPr>
                      <p:cNvPr id="0" name="图片 4"/>
                      <p:cNvPicPr/>
                      <p:nvPr/>
                    </p:nvPicPr>
                    <p:blipFill>
                      <a:blip r:embed="rId3"/>
                      <a:stretch>
                        <a:fillRect/>
                      </a:stretch>
                    </p:blipFill>
                    <p:spPr>
                      <a:xfrm>
                        <a:off x="2279650" y="1856105"/>
                        <a:ext cx="7378065" cy="4270375"/>
                      </a:xfrm>
                      <a:prstGeom prst="rect">
                        <a:avLst/>
                      </a:prstGeom>
                    </p:spPr>
                  </p:pic>
                </p:oleObj>
              </mc:Fallback>
            </mc:AlternateContent>
          </a:graphicData>
        </a:graphic>
      </p:graphicFrame>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91360" y="548323"/>
            <a:ext cx="8229600" cy="1143000"/>
          </a:xfrm>
        </p:spPr>
        <p:txBody>
          <a:bodyPr>
            <a:normAutofit/>
          </a:bodyPr>
          <a:p>
            <a:r>
              <a:rPr lang="zh-CN" altLang="en-US" sz="3555">
                <a:solidFill>
                  <a:srgbClr val="0070C0"/>
                </a:solidFill>
                <a:latin typeface="微软雅黑" panose="020B0503020204020204" pitchFamily="34" charset="-122"/>
                <a:ea typeface="微软雅黑" panose="020B0503020204020204" pitchFamily="34" charset="-122"/>
              </a:rPr>
              <a:t>组织特异性基因敲除小鼠繁育方案</a:t>
            </a:r>
            <a:r>
              <a:rPr lang="en-US" altLang="zh-CN" sz="3555">
                <a:solidFill>
                  <a:srgbClr val="0070C0"/>
                </a:solidFill>
                <a:latin typeface="微软雅黑" panose="020B0503020204020204" pitchFamily="34" charset="-122"/>
                <a:ea typeface="微软雅黑" panose="020B0503020204020204" pitchFamily="34" charset="-122"/>
              </a:rPr>
              <a:t>2</a:t>
            </a:r>
            <a:endParaRPr lang="en-US" altLang="zh-CN" sz="3555">
              <a:solidFill>
                <a:srgbClr val="0070C0"/>
              </a:solidFill>
              <a:latin typeface="微软雅黑" panose="020B0503020204020204" pitchFamily="34" charset="-122"/>
              <a:ea typeface="微软雅黑" panose="020B0503020204020204" pitchFamily="34" charset="-122"/>
            </a:endParaRPr>
          </a:p>
        </p:txBody>
      </p:sp>
      <p:graphicFrame>
        <p:nvGraphicFramePr>
          <p:cNvPr id="3" name="对象 2"/>
          <p:cNvGraphicFramePr/>
          <p:nvPr>
            <p:custDataLst>
              <p:tags r:id="rId1"/>
            </p:custDataLst>
          </p:nvPr>
        </p:nvGraphicFramePr>
        <p:xfrm>
          <a:off x="2639695" y="1691640"/>
          <a:ext cx="6987540" cy="4327525"/>
        </p:xfrm>
        <a:graphic>
          <a:graphicData uri="http://schemas.openxmlformats.org/presentationml/2006/ole">
            <mc:AlternateContent xmlns:mc="http://schemas.openxmlformats.org/markup-compatibility/2006">
              <mc:Choice xmlns:v="urn:schemas-microsoft-com:vml" Requires="v">
                <p:oleObj spid="_x0000_s6" name="" r:id="rId2" imgW="6981825" imgH="4324350" progId="Paint.Picture">
                  <p:embed/>
                </p:oleObj>
              </mc:Choice>
              <mc:Fallback>
                <p:oleObj name="" r:id="rId2" imgW="6981825" imgH="4324350" progId="Paint.Picture">
                  <p:embed/>
                  <p:pic>
                    <p:nvPicPr>
                      <p:cNvPr id="0" name="图片 5"/>
                      <p:cNvPicPr/>
                      <p:nvPr/>
                    </p:nvPicPr>
                    <p:blipFill>
                      <a:blip r:embed="rId3"/>
                      <a:stretch>
                        <a:fillRect/>
                      </a:stretch>
                    </p:blipFill>
                    <p:spPr>
                      <a:xfrm>
                        <a:off x="2639695" y="1691640"/>
                        <a:ext cx="6987540" cy="4327525"/>
                      </a:xfrm>
                      <a:prstGeom prst="rect">
                        <a:avLst/>
                      </a:prstGeom>
                    </p:spPr>
                  </p:pic>
                </p:oleObj>
              </mc:Fallback>
            </mc:AlternateContent>
          </a:graphicData>
        </a:graphic>
      </p:graphicFrame>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70116" y="-82363"/>
            <a:ext cx="8229600" cy="1143000"/>
          </a:xfrm>
        </p:spPr>
        <p:txBody>
          <a:bodyPr/>
          <a:lstStyle/>
          <a:p>
            <a:r>
              <a:rPr lang="zh-CN" altLang="en-US" sz="3600" b="1" dirty="0">
                <a:solidFill>
                  <a:srgbClr val="0070C0"/>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基因编辑小鼠常见问题</a:t>
            </a:r>
            <a:endParaRPr lang="zh-CN" altLang="en-US" sz="3600" dirty="0">
              <a:solidFill>
                <a:srgbClr val="0070C0"/>
              </a:solidFill>
            </a:endParaRPr>
          </a:p>
        </p:txBody>
      </p:sp>
      <p:sp>
        <p:nvSpPr>
          <p:cNvPr id="3" name="内容占位符 2"/>
          <p:cNvSpPr>
            <a:spLocks noGrp="1"/>
          </p:cNvSpPr>
          <p:nvPr>
            <p:ph idx="1"/>
          </p:nvPr>
        </p:nvSpPr>
        <p:spPr>
          <a:xfrm>
            <a:off x="3383477" y="1674423"/>
            <a:ext cx="8229600" cy="4525963"/>
          </a:xfrm>
        </p:spPr>
        <p:txBody>
          <a:bodyPr/>
          <a:lstStyle/>
          <a:p>
            <a:r>
              <a:rPr lang="zh-CN" altLang="en-US" sz="2800" dirty="0"/>
              <a:t>产生脱靶</a:t>
            </a:r>
            <a:endParaRPr lang="zh-CN" altLang="en-US" sz="2800" dirty="0"/>
          </a:p>
          <a:p>
            <a:r>
              <a:rPr lang="zh-CN" altLang="en-US" sz="2800" dirty="0"/>
              <a:t>产生异常剪切</a:t>
            </a:r>
            <a:endParaRPr lang="zh-CN" altLang="en-US" sz="2800" dirty="0"/>
          </a:p>
          <a:p>
            <a:r>
              <a:rPr lang="en-US" altLang="zh-CN" sz="2800" dirty="0"/>
              <a:t>CRE </a:t>
            </a:r>
            <a:r>
              <a:rPr lang="zh-CN" altLang="en-US" sz="2800" dirty="0"/>
              <a:t>鼠产生异表达</a:t>
            </a:r>
            <a:endParaRPr lang="zh-CN" altLang="en-US" sz="2800" dirty="0"/>
          </a:p>
          <a:p>
            <a:r>
              <a:rPr lang="en-US" altLang="zh-CN" sz="2800" dirty="0"/>
              <a:t>LOXP </a:t>
            </a:r>
            <a:r>
              <a:rPr sz="2800" dirty="0" err="1"/>
              <a:t>位置太远</a:t>
            </a:r>
            <a:endParaRPr sz="2800" dirty="0"/>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scene3d>
              <a:camera prst="orthographicFront"/>
              <a:lightRig rig="threePt" dir="t"/>
            </a:scene3d>
          </a:bodyPr>
          <a:lstStyle/>
          <a:p>
            <a:r>
              <a:rPr lang="zh-CN" altLang="en-US" sz="3600" b="1">
                <a:solidFill>
                  <a:srgbClr val="FF0000"/>
                </a:solidFill>
                <a:effectLst/>
              </a:rPr>
              <a:t>通过回交减少脱靶</a:t>
            </a:r>
            <a:endParaRPr lang="zh-CN" altLang="en-US" sz="3600" b="1">
              <a:solidFill>
                <a:srgbClr val="FF0000"/>
              </a:solidFill>
              <a:effectLst/>
            </a:endParaRPr>
          </a:p>
        </p:txBody>
      </p:sp>
      <p:sp>
        <p:nvSpPr>
          <p:cNvPr id="38913" name="Oval 2"/>
          <p:cNvSpPr>
            <a:spLocks noChangeAspect="1"/>
          </p:cNvSpPr>
          <p:nvPr/>
        </p:nvSpPr>
        <p:spPr>
          <a:xfrm>
            <a:off x="4731385" y="1549718"/>
            <a:ext cx="457200" cy="457200"/>
          </a:xfrm>
          <a:prstGeom prst="ellipse">
            <a:avLst/>
          </a:prstGeom>
          <a:solidFill>
            <a:schemeClr val="bg2"/>
          </a:solidFill>
          <a:ln w="9525" cap="flat" cmpd="sng">
            <a:solidFill>
              <a:schemeClr val="tx1"/>
            </a:solidFill>
            <a:prstDash val="solid"/>
            <a:round/>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14" name="Line 3"/>
          <p:cNvSpPr/>
          <p:nvPr/>
        </p:nvSpPr>
        <p:spPr>
          <a:xfrm>
            <a:off x="3740785" y="1778318"/>
            <a:ext cx="990600" cy="0"/>
          </a:xfrm>
          <a:prstGeom prst="line">
            <a:avLst/>
          </a:prstGeom>
          <a:ln w="9525" cap="flat" cmpd="sng">
            <a:solidFill>
              <a:schemeClr val="tx1"/>
            </a:solidFill>
            <a:prstDash val="solid"/>
            <a:round/>
            <a:headEnd type="none" w="med" len="med"/>
            <a:tailEnd type="none" w="med" len="med"/>
          </a:ln>
        </p:spPr>
      </p:sp>
      <p:sp>
        <p:nvSpPr>
          <p:cNvPr id="38915" name="Line 4"/>
          <p:cNvSpPr/>
          <p:nvPr/>
        </p:nvSpPr>
        <p:spPr>
          <a:xfrm>
            <a:off x="4197985" y="1778318"/>
            <a:ext cx="0" cy="609600"/>
          </a:xfrm>
          <a:prstGeom prst="line">
            <a:avLst/>
          </a:prstGeom>
          <a:ln w="9525" cap="flat" cmpd="sng">
            <a:solidFill>
              <a:schemeClr val="tx1"/>
            </a:solidFill>
            <a:prstDash val="solid"/>
            <a:round/>
            <a:headEnd type="none" w="med" len="med"/>
            <a:tailEnd type="none" w="med" len="med"/>
          </a:ln>
        </p:spPr>
      </p:sp>
      <p:sp>
        <p:nvSpPr>
          <p:cNvPr id="38916" name="Oval 5"/>
          <p:cNvSpPr>
            <a:spLocks noChangeAspect="1"/>
          </p:cNvSpPr>
          <p:nvPr/>
        </p:nvSpPr>
        <p:spPr>
          <a:xfrm>
            <a:off x="3969385" y="2387918"/>
            <a:ext cx="457200" cy="457200"/>
          </a:xfrm>
          <a:prstGeom prst="ellipse">
            <a:avLst/>
          </a:prstGeom>
          <a:blipFill rotWithShape="0">
            <a:blip r:embed="rId1" cstate="print"/>
          </a:blipFill>
          <a:ln w="9525" cap="flat" cmpd="sng">
            <a:solidFill>
              <a:schemeClr val="tx1"/>
            </a:solidFill>
            <a:prstDash val="solid"/>
            <a:round/>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17" name="Line 6"/>
          <p:cNvSpPr/>
          <p:nvPr/>
        </p:nvSpPr>
        <p:spPr>
          <a:xfrm>
            <a:off x="4426585" y="2616518"/>
            <a:ext cx="685800" cy="0"/>
          </a:xfrm>
          <a:prstGeom prst="line">
            <a:avLst/>
          </a:prstGeom>
          <a:ln w="9525" cap="flat" cmpd="sng">
            <a:solidFill>
              <a:schemeClr val="tx1"/>
            </a:solidFill>
            <a:prstDash val="solid"/>
            <a:round/>
            <a:headEnd type="none" w="med" len="med"/>
            <a:tailEnd type="none" w="med" len="med"/>
          </a:ln>
        </p:spPr>
      </p:sp>
      <p:sp>
        <p:nvSpPr>
          <p:cNvPr id="38918" name="Line 7"/>
          <p:cNvSpPr/>
          <p:nvPr/>
        </p:nvSpPr>
        <p:spPr>
          <a:xfrm>
            <a:off x="4731385" y="2616518"/>
            <a:ext cx="0" cy="609600"/>
          </a:xfrm>
          <a:prstGeom prst="line">
            <a:avLst/>
          </a:prstGeom>
          <a:ln w="9525" cap="flat" cmpd="sng">
            <a:solidFill>
              <a:schemeClr val="tx1"/>
            </a:solidFill>
            <a:prstDash val="solid"/>
            <a:round/>
            <a:headEnd type="none" w="med" len="med"/>
            <a:tailEnd type="none" w="med" len="med"/>
          </a:ln>
        </p:spPr>
      </p:sp>
      <p:sp>
        <p:nvSpPr>
          <p:cNvPr id="38919" name="Oval 8"/>
          <p:cNvSpPr>
            <a:spLocks noChangeAspect="1"/>
          </p:cNvSpPr>
          <p:nvPr/>
        </p:nvSpPr>
        <p:spPr>
          <a:xfrm>
            <a:off x="5645785" y="3226118"/>
            <a:ext cx="457200" cy="457200"/>
          </a:xfrm>
          <a:prstGeom prst="ellipse">
            <a:avLst/>
          </a:prstGeom>
          <a:solidFill>
            <a:schemeClr val="bg2"/>
          </a:solidFill>
          <a:ln w="9525" cap="flat" cmpd="sng">
            <a:solidFill>
              <a:schemeClr val="tx1"/>
            </a:solidFill>
            <a:prstDash val="solid"/>
            <a:round/>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20" name="Line 9"/>
          <p:cNvSpPr/>
          <p:nvPr/>
        </p:nvSpPr>
        <p:spPr>
          <a:xfrm>
            <a:off x="4959985" y="3454718"/>
            <a:ext cx="685800" cy="0"/>
          </a:xfrm>
          <a:prstGeom prst="line">
            <a:avLst/>
          </a:prstGeom>
          <a:ln w="9525" cap="flat" cmpd="sng">
            <a:solidFill>
              <a:schemeClr val="tx1"/>
            </a:solidFill>
            <a:prstDash val="solid"/>
            <a:round/>
            <a:headEnd type="none" w="med" len="med"/>
            <a:tailEnd type="none" w="med" len="med"/>
          </a:ln>
        </p:spPr>
      </p:sp>
      <p:sp>
        <p:nvSpPr>
          <p:cNvPr id="38921" name="Line 10"/>
          <p:cNvSpPr/>
          <p:nvPr/>
        </p:nvSpPr>
        <p:spPr>
          <a:xfrm>
            <a:off x="5264785" y="3454718"/>
            <a:ext cx="0" cy="609600"/>
          </a:xfrm>
          <a:prstGeom prst="line">
            <a:avLst/>
          </a:prstGeom>
          <a:ln w="9525" cap="flat" cmpd="sng">
            <a:solidFill>
              <a:schemeClr val="tx1"/>
            </a:solidFill>
            <a:prstDash val="solid"/>
            <a:round/>
            <a:headEnd type="none" w="med" len="med"/>
            <a:tailEnd type="none" w="med" len="med"/>
          </a:ln>
        </p:spPr>
      </p:sp>
      <p:sp>
        <p:nvSpPr>
          <p:cNvPr id="38922" name="Oval 11"/>
          <p:cNvSpPr>
            <a:spLocks noChangeAspect="1"/>
          </p:cNvSpPr>
          <p:nvPr/>
        </p:nvSpPr>
        <p:spPr>
          <a:xfrm>
            <a:off x="6179185" y="4064318"/>
            <a:ext cx="457200" cy="457200"/>
          </a:xfrm>
          <a:prstGeom prst="ellipse">
            <a:avLst/>
          </a:prstGeom>
          <a:solidFill>
            <a:schemeClr val="bg2"/>
          </a:solidFill>
          <a:ln w="9525" cap="flat" cmpd="sng">
            <a:solidFill>
              <a:schemeClr val="tx1"/>
            </a:solidFill>
            <a:prstDash val="solid"/>
            <a:round/>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23" name="Line 12"/>
          <p:cNvSpPr/>
          <p:nvPr/>
        </p:nvSpPr>
        <p:spPr>
          <a:xfrm>
            <a:off x="5493385" y="4292918"/>
            <a:ext cx="685800" cy="0"/>
          </a:xfrm>
          <a:prstGeom prst="line">
            <a:avLst/>
          </a:prstGeom>
          <a:ln w="9525" cap="flat" cmpd="sng">
            <a:solidFill>
              <a:schemeClr val="tx1"/>
            </a:solidFill>
            <a:prstDash val="solid"/>
            <a:round/>
            <a:headEnd type="none" w="med" len="med"/>
            <a:tailEnd type="none" w="med" len="med"/>
          </a:ln>
        </p:spPr>
      </p:sp>
      <p:sp>
        <p:nvSpPr>
          <p:cNvPr id="38924" name="Line 13"/>
          <p:cNvSpPr/>
          <p:nvPr/>
        </p:nvSpPr>
        <p:spPr>
          <a:xfrm>
            <a:off x="5798185" y="4292918"/>
            <a:ext cx="0" cy="609600"/>
          </a:xfrm>
          <a:prstGeom prst="line">
            <a:avLst/>
          </a:prstGeom>
          <a:ln w="9525" cap="flat" cmpd="sng">
            <a:solidFill>
              <a:schemeClr val="tx1"/>
            </a:solidFill>
            <a:prstDash val="solid"/>
            <a:round/>
            <a:headEnd type="none" w="med" len="med"/>
            <a:tailEnd type="none" w="med" len="med"/>
          </a:ln>
        </p:spPr>
      </p:sp>
      <p:sp>
        <p:nvSpPr>
          <p:cNvPr id="38925" name="Oval 14"/>
          <p:cNvSpPr>
            <a:spLocks noChangeAspect="1"/>
          </p:cNvSpPr>
          <p:nvPr/>
        </p:nvSpPr>
        <p:spPr>
          <a:xfrm>
            <a:off x="6712585" y="4902518"/>
            <a:ext cx="457200" cy="457200"/>
          </a:xfrm>
          <a:prstGeom prst="ellipse">
            <a:avLst/>
          </a:prstGeom>
          <a:solidFill>
            <a:schemeClr val="bg2"/>
          </a:solidFill>
          <a:ln w="9525" cap="flat" cmpd="sng">
            <a:solidFill>
              <a:schemeClr val="tx1"/>
            </a:solidFill>
            <a:prstDash val="solid"/>
            <a:round/>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26" name="Line 15"/>
          <p:cNvSpPr/>
          <p:nvPr/>
        </p:nvSpPr>
        <p:spPr>
          <a:xfrm>
            <a:off x="6026785" y="5131118"/>
            <a:ext cx="685800" cy="0"/>
          </a:xfrm>
          <a:prstGeom prst="line">
            <a:avLst/>
          </a:prstGeom>
          <a:ln w="9525" cap="flat" cmpd="sng">
            <a:solidFill>
              <a:schemeClr val="tx1"/>
            </a:solidFill>
            <a:prstDash val="solid"/>
            <a:round/>
            <a:headEnd type="none" w="med" len="med"/>
            <a:tailEnd type="none" w="med" len="med"/>
          </a:ln>
        </p:spPr>
      </p:sp>
      <p:sp>
        <p:nvSpPr>
          <p:cNvPr id="38927" name="Line 16"/>
          <p:cNvSpPr/>
          <p:nvPr/>
        </p:nvSpPr>
        <p:spPr>
          <a:xfrm>
            <a:off x="6331585" y="5131118"/>
            <a:ext cx="0" cy="609600"/>
          </a:xfrm>
          <a:prstGeom prst="line">
            <a:avLst/>
          </a:prstGeom>
          <a:ln w="9525" cap="flat" cmpd="sng">
            <a:solidFill>
              <a:schemeClr val="tx1"/>
            </a:solidFill>
            <a:prstDash val="solid"/>
            <a:round/>
            <a:headEnd type="none" w="med" len="med"/>
            <a:tailEnd type="none" w="med" len="med"/>
          </a:ln>
        </p:spPr>
      </p:sp>
      <p:sp>
        <p:nvSpPr>
          <p:cNvPr id="38928" name="Rectangle 17"/>
          <p:cNvSpPr>
            <a:spLocks noChangeAspect="1"/>
          </p:cNvSpPr>
          <p:nvPr/>
        </p:nvSpPr>
        <p:spPr>
          <a:xfrm>
            <a:off x="3283585" y="1549718"/>
            <a:ext cx="457200" cy="457200"/>
          </a:xfrm>
          <a:prstGeom prst="rect">
            <a:avLst/>
          </a:prstGeom>
          <a:solidFill>
            <a:srgbClr val="996600"/>
          </a:solidFill>
          <a:ln w="9525" cap="flat" cmpd="sng">
            <a:solidFill>
              <a:schemeClr val="tx1"/>
            </a:solidFill>
            <a:prstDash val="solid"/>
            <a:miter/>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29" name="Rectangle 18"/>
          <p:cNvSpPr>
            <a:spLocks noChangeAspect="1"/>
          </p:cNvSpPr>
          <p:nvPr/>
        </p:nvSpPr>
        <p:spPr>
          <a:xfrm>
            <a:off x="5112385" y="2387918"/>
            <a:ext cx="457200" cy="457200"/>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30" name="Rectangle 19"/>
          <p:cNvSpPr>
            <a:spLocks noChangeAspect="1"/>
          </p:cNvSpPr>
          <p:nvPr/>
        </p:nvSpPr>
        <p:spPr>
          <a:xfrm>
            <a:off x="4502785" y="3226118"/>
            <a:ext cx="457200" cy="457200"/>
          </a:xfrm>
          <a:prstGeom prst="rect">
            <a:avLst/>
          </a:prstGeom>
          <a:blipFill rotWithShape="0">
            <a:blip r:embed="rId2" cstate="print"/>
          </a:blipFill>
          <a:ln w="9525" cap="flat" cmpd="sng">
            <a:solidFill>
              <a:schemeClr val="tx1"/>
            </a:solidFill>
            <a:prstDash val="solid"/>
            <a:miter/>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31" name="Rectangle 20"/>
          <p:cNvSpPr>
            <a:spLocks noChangeAspect="1"/>
          </p:cNvSpPr>
          <p:nvPr/>
        </p:nvSpPr>
        <p:spPr>
          <a:xfrm>
            <a:off x="5036185" y="4064318"/>
            <a:ext cx="457200" cy="457200"/>
          </a:xfrm>
          <a:prstGeom prst="rect">
            <a:avLst/>
          </a:prstGeom>
          <a:blipFill rotWithShape="0">
            <a:blip r:embed="rId3" cstate="print"/>
          </a:blipFill>
          <a:ln w="9525" cap="flat" cmpd="sng">
            <a:solidFill>
              <a:schemeClr val="tx1"/>
            </a:solidFill>
            <a:prstDash val="solid"/>
            <a:miter/>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32" name="Rectangle 21"/>
          <p:cNvSpPr>
            <a:spLocks noChangeAspect="1"/>
          </p:cNvSpPr>
          <p:nvPr/>
        </p:nvSpPr>
        <p:spPr>
          <a:xfrm>
            <a:off x="5569585" y="4902518"/>
            <a:ext cx="457200" cy="457200"/>
          </a:xfrm>
          <a:prstGeom prst="rect">
            <a:avLst/>
          </a:prstGeom>
          <a:blipFill rotWithShape="0">
            <a:blip r:embed="rId4" cstate="print"/>
          </a:blipFill>
          <a:ln w="9525" cap="flat" cmpd="sng">
            <a:solidFill>
              <a:schemeClr val="tx1"/>
            </a:solidFill>
            <a:prstDash val="solid"/>
            <a:miter/>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33" name="Rectangle 22"/>
          <p:cNvSpPr>
            <a:spLocks noChangeAspect="1"/>
          </p:cNvSpPr>
          <p:nvPr/>
        </p:nvSpPr>
        <p:spPr>
          <a:xfrm>
            <a:off x="6102985" y="5740718"/>
            <a:ext cx="457200" cy="457200"/>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lstStyle/>
          <a:p>
            <a:pPr algn="ctr"/>
            <a:r>
              <a:rPr lang="en-US" altLang="zh-CN" dirty="0">
                <a:latin typeface="Calibri" panose="020F0502020204030204" pitchFamily="34" charset="0"/>
                <a:ea typeface="宋体" panose="02010600030101010101" pitchFamily="2" charset="-122"/>
              </a:rPr>
              <a:t>♂</a:t>
            </a:r>
            <a:endParaRPr lang="en-US" altLang="zh-CN" dirty="0">
              <a:latin typeface="Calibri" panose="020F0502020204030204" pitchFamily="34" charset="0"/>
              <a:ea typeface="宋体" panose="02010600030101010101" pitchFamily="2" charset="-122"/>
            </a:endParaRPr>
          </a:p>
        </p:txBody>
      </p:sp>
      <p:sp>
        <p:nvSpPr>
          <p:cNvPr id="38934" name="Text Box 23"/>
          <p:cNvSpPr txBox="1"/>
          <p:nvPr/>
        </p:nvSpPr>
        <p:spPr>
          <a:xfrm>
            <a:off x="4426585" y="3683318"/>
            <a:ext cx="533400" cy="368300"/>
          </a:xfrm>
          <a:prstGeom prst="rect">
            <a:avLst/>
          </a:prstGeom>
          <a:noFill/>
          <a:ln w="9525">
            <a:noFill/>
          </a:ln>
        </p:spPr>
        <p:txBody>
          <a:bodyPr anchor="t">
            <a:spAutoFit/>
          </a:bodyPr>
          <a:lstStyle/>
          <a:p>
            <a:pPr>
              <a:spcBef>
                <a:spcPct val="50000"/>
              </a:spcBef>
            </a:pPr>
            <a:r>
              <a:rPr lang="en-US" altLang="zh-CN" dirty="0">
                <a:latin typeface="Arial Black" panose="020B0A04020102020204" pitchFamily="34" charset="0"/>
                <a:ea typeface="宋体" panose="02010600030101010101" pitchFamily="2" charset="-122"/>
              </a:rPr>
              <a:t>N2</a:t>
            </a:r>
            <a:endParaRPr lang="en-US" altLang="zh-CN" dirty="0">
              <a:latin typeface="Arial Black" panose="020B0A04020102020204" pitchFamily="34" charset="0"/>
              <a:ea typeface="宋体" panose="02010600030101010101" pitchFamily="2" charset="-122"/>
            </a:endParaRPr>
          </a:p>
        </p:txBody>
      </p:sp>
      <p:sp>
        <p:nvSpPr>
          <p:cNvPr id="38935" name="Text Box 24"/>
          <p:cNvSpPr txBox="1"/>
          <p:nvPr/>
        </p:nvSpPr>
        <p:spPr>
          <a:xfrm>
            <a:off x="3893185" y="2845118"/>
            <a:ext cx="533400" cy="368300"/>
          </a:xfrm>
          <a:prstGeom prst="rect">
            <a:avLst/>
          </a:prstGeom>
          <a:noFill/>
          <a:ln w="9525">
            <a:noFill/>
          </a:ln>
        </p:spPr>
        <p:txBody>
          <a:bodyPr anchor="t">
            <a:spAutoFit/>
          </a:bodyPr>
          <a:lstStyle/>
          <a:p>
            <a:pPr>
              <a:spcBef>
                <a:spcPct val="50000"/>
              </a:spcBef>
            </a:pPr>
            <a:r>
              <a:rPr lang="en-US" altLang="zh-CN" dirty="0">
                <a:latin typeface="Arial Black" panose="020B0A04020102020204" pitchFamily="34" charset="0"/>
                <a:ea typeface="宋体" panose="02010600030101010101" pitchFamily="2" charset="-122"/>
              </a:rPr>
              <a:t>F1</a:t>
            </a:r>
            <a:endParaRPr lang="en-US" altLang="zh-CN" dirty="0">
              <a:latin typeface="Arial Black" panose="020B0A04020102020204" pitchFamily="34" charset="0"/>
              <a:ea typeface="宋体" panose="02010600030101010101" pitchFamily="2" charset="-122"/>
            </a:endParaRPr>
          </a:p>
        </p:txBody>
      </p:sp>
      <p:sp>
        <p:nvSpPr>
          <p:cNvPr id="38936" name="Text Box 25"/>
          <p:cNvSpPr txBox="1"/>
          <p:nvPr/>
        </p:nvSpPr>
        <p:spPr>
          <a:xfrm>
            <a:off x="4959985" y="4521518"/>
            <a:ext cx="533400" cy="368300"/>
          </a:xfrm>
          <a:prstGeom prst="rect">
            <a:avLst/>
          </a:prstGeom>
          <a:noFill/>
          <a:ln w="9525">
            <a:noFill/>
          </a:ln>
        </p:spPr>
        <p:txBody>
          <a:bodyPr anchor="t">
            <a:spAutoFit/>
          </a:bodyPr>
          <a:lstStyle/>
          <a:p>
            <a:pPr>
              <a:spcBef>
                <a:spcPct val="50000"/>
              </a:spcBef>
            </a:pPr>
            <a:r>
              <a:rPr lang="en-US" altLang="zh-CN" dirty="0">
                <a:latin typeface="Arial Black" panose="020B0A04020102020204" pitchFamily="34" charset="0"/>
                <a:ea typeface="宋体" panose="02010600030101010101" pitchFamily="2" charset="-122"/>
              </a:rPr>
              <a:t>N3</a:t>
            </a:r>
            <a:endParaRPr lang="en-US" altLang="zh-CN" dirty="0">
              <a:latin typeface="Arial Black" panose="020B0A04020102020204" pitchFamily="34" charset="0"/>
              <a:ea typeface="宋体" panose="02010600030101010101" pitchFamily="2" charset="-122"/>
            </a:endParaRPr>
          </a:p>
        </p:txBody>
      </p:sp>
      <p:sp>
        <p:nvSpPr>
          <p:cNvPr id="38937" name="Text Box 26"/>
          <p:cNvSpPr txBox="1"/>
          <p:nvPr/>
        </p:nvSpPr>
        <p:spPr>
          <a:xfrm>
            <a:off x="5493385" y="5359718"/>
            <a:ext cx="533400" cy="368300"/>
          </a:xfrm>
          <a:prstGeom prst="rect">
            <a:avLst/>
          </a:prstGeom>
          <a:noFill/>
          <a:ln w="9525">
            <a:noFill/>
          </a:ln>
        </p:spPr>
        <p:txBody>
          <a:bodyPr anchor="t">
            <a:spAutoFit/>
          </a:bodyPr>
          <a:lstStyle/>
          <a:p>
            <a:pPr>
              <a:spcBef>
                <a:spcPct val="50000"/>
              </a:spcBef>
            </a:pPr>
            <a:r>
              <a:rPr lang="en-US" altLang="zh-CN" dirty="0">
                <a:latin typeface="Arial Black" panose="020B0A04020102020204" pitchFamily="34" charset="0"/>
                <a:ea typeface="宋体" panose="02010600030101010101" pitchFamily="2" charset="-122"/>
              </a:rPr>
              <a:t>N4</a:t>
            </a:r>
            <a:endParaRPr lang="en-US" altLang="zh-CN" dirty="0">
              <a:latin typeface="Arial Black" panose="020B0A04020102020204" pitchFamily="34" charset="0"/>
              <a:ea typeface="宋体" panose="02010600030101010101" pitchFamily="2" charset="-122"/>
            </a:endParaRPr>
          </a:p>
        </p:txBody>
      </p:sp>
      <p:sp>
        <p:nvSpPr>
          <p:cNvPr id="38938" name="Text Box 27"/>
          <p:cNvSpPr txBox="1"/>
          <p:nvPr/>
        </p:nvSpPr>
        <p:spPr>
          <a:xfrm>
            <a:off x="6026785" y="6197918"/>
            <a:ext cx="533400" cy="368300"/>
          </a:xfrm>
          <a:prstGeom prst="rect">
            <a:avLst/>
          </a:prstGeom>
          <a:noFill/>
          <a:ln w="9525">
            <a:noFill/>
          </a:ln>
        </p:spPr>
        <p:txBody>
          <a:bodyPr anchor="t">
            <a:spAutoFit/>
          </a:bodyPr>
          <a:lstStyle/>
          <a:p>
            <a:pPr>
              <a:spcBef>
                <a:spcPct val="50000"/>
              </a:spcBef>
            </a:pPr>
            <a:r>
              <a:rPr lang="en-US" altLang="zh-CN" dirty="0">
                <a:latin typeface="Arial Black" panose="020B0A04020102020204" pitchFamily="34" charset="0"/>
                <a:ea typeface="宋体" panose="02010600030101010101" pitchFamily="2" charset="-122"/>
              </a:rPr>
              <a:t>N5</a:t>
            </a:r>
            <a:endParaRPr lang="en-US" altLang="zh-CN" dirty="0">
              <a:latin typeface="Arial Black" panose="020B0A04020102020204" pitchFamily="34" charset="0"/>
              <a:ea typeface="宋体" panose="02010600030101010101" pitchFamily="2" charset="-122"/>
            </a:endParaRPr>
          </a:p>
        </p:txBody>
      </p:sp>
      <p:sp>
        <p:nvSpPr>
          <p:cNvPr id="38940" name="Text Box 29"/>
          <p:cNvSpPr txBox="1"/>
          <p:nvPr/>
        </p:nvSpPr>
        <p:spPr>
          <a:xfrm>
            <a:off x="6102985" y="2388235"/>
            <a:ext cx="1981200" cy="583565"/>
          </a:xfrm>
          <a:prstGeom prst="rect">
            <a:avLst/>
          </a:prstGeom>
          <a:noFill/>
          <a:ln w="9525">
            <a:noFill/>
          </a:ln>
        </p:spPr>
        <p:txBody>
          <a:bodyPr anchor="t">
            <a:spAutoFit/>
          </a:bodyPr>
          <a:lstStyle/>
          <a:p>
            <a:pPr marL="342900" indent="-342900" algn="ctr">
              <a:spcBef>
                <a:spcPct val="50000"/>
              </a:spcBef>
            </a:pPr>
            <a:r>
              <a:rPr lang="en-US" altLang="zh-CN" sz="3200" dirty="0">
                <a:latin typeface="Calibri" panose="020F0502020204030204" pitchFamily="34" charset="0"/>
                <a:ea typeface="宋体" panose="02010600030101010101" pitchFamily="2" charset="-122"/>
              </a:rPr>
              <a:t>To fix Y</a:t>
            </a:r>
            <a:endParaRPr lang="en-US" altLang="zh-CN" sz="3200" dirty="0">
              <a:latin typeface="Calibri" panose="020F0502020204030204" pitchFamily="34" charset="0"/>
              <a:ea typeface="宋体" panose="02010600030101010101" pitchFamily="2" charset="-122"/>
            </a:endParaRPr>
          </a:p>
        </p:txBody>
      </p:sp>
      <p:sp>
        <p:nvSpPr>
          <p:cNvPr id="38941" name="Text Box 30"/>
          <p:cNvSpPr txBox="1"/>
          <p:nvPr/>
        </p:nvSpPr>
        <p:spPr>
          <a:xfrm>
            <a:off x="6422390" y="3103880"/>
            <a:ext cx="1981200" cy="583565"/>
          </a:xfrm>
          <a:prstGeom prst="rect">
            <a:avLst/>
          </a:prstGeom>
          <a:noFill/>
          <a:ln w="9525">
            <a:noFill/>
          </a:ln>
        </p:spPr>
        <p:txBody>
          <a:bodyPr anchor="t">
            <a:spAutoFit/>
          </a:bodyPr>
          <a:lstStyle/>
          <a:p>
            <a:pPr marL="342900" indent="-342900" algn="ctr">
              <a:spcBef>
                <a:spcPct val="50000"/>
              </a:spcBef>
            </a:pPr>
            <a:r>
              <a:rPr lang="en-US" altLang="zh-CN" sz="3200" dirty="0">
                <a:latin typeface="Calibri" panose="020F0502020204030204" pitchFamily="34" charset="0"/>
                <a:ea typeface="宋体" panose="02010600030101010101" pitchFamily="2" charset="-122"/>
              </a:rPr>
              <a:t>To fix X</a:t>
            </a:r>
            <a:endParaRPr lang="en-US" altLang="zh-CN" sz="3200" dirty="0">
              <a:latin typeface="Calibri" panose="020F0502020204030204" pitchFamily="34" charset="0"/>
              <a:ea typeface="宋体" panose="02010600030101010101" pitchFamily="2" charset="-122"/>
            </a:endParaRPr>
          </a:p>
        </p:txBody>
      </p:sp>
      <p:sp>
        <p:nvSpPr>
          <p:cNvPr id="5" name="矩形 4"/>
          <p:cNvSpPr/>
          <p:nvPr/>
        </p:nvSpPr>
        <p:spPr>
          <a:xfrm>
            <a:off x="3176907" y="2027557"/>
            <a:ext cx="792163" cy="36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noProof="1"/>
              <a:t>F0</a:t>
            </a:r>
            <a:endParaRPr lang="en-US" altLang="zh-CN" noProof="1"/>
          </a:p>
        </p:txBody>
      </p:sp>
      <p:sp>
        <p:nvSpPr>
          <p:cNvPr id="6" name="矩形 5"/>
          <p:cNvSpPr/>
          <p:nvPr/>
        </p:nvSpPr>
        <p:spPr>
          <a:xfrm>
            <a:off x="5387025" y="1903732"/>
            <a:ext cx="1173163" cy="36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noProof="1"/>
              <a:t>C57B6</a:t>
            </a:r>
            <a:endParaRPr lang="en-US" altLang="zh-CN" noProof="1"/>
          </a:p>
        </p:txBody>
      </p:sp>
      <p:graphicFrame>
        <p:nvGraphicFramePr>
          <p:cNvPr id="7" name="对象 6"/>
          <p:cNvGraphicFramePr/>
          <p:nvPr/>
        </p:nvGraphicFramePr>
        <p:xfrm>
          <a:off x="8084185" y="2159635"/>
          <a:ext cx="2126615" cy="3817620"/>
        </p:xfrm>
        <a:graphic>
          <a:graphicData uri="http://schemas.openxmlformats.org/presentationml/2006/ole">
            <mc:AlternateContent xmlns:mc="http://schemas.openxmlformats.org/markup-compatibility/2006">
              <mc:Choice xmlns:v="urn:schemas-microsoft-com:vml" Requires="v">
                <p:oleObj spid="_x0000_s16393" name="" r:id="rId5" imgW="952500" imgH="1454150" progId="Paint.Picture">
                  <p:embed/>
                </p:oleObj>
              </mc:Choice>
              <mc:Fallback>
                <p:oleObj name="" r:id="rId5" imgW="952500" imgH="1454150" progId="Paint.Picture">
                  <p:embed/>
                  <p:pic>
                    <p:nvPicPr>
                      <p:cNvPr id="0" name="图片 7"/>
                      <p:cNvPicPr/>
                      <p:nvPr/>
                    </p:nvPicPr>
                    <p:blipFill>
                      <a:blip r:embed="rId6"/>
                      <a:stretch>
                        <a:fillRect/>
                      </a:stretch>
                    </p:blipFill>
                    <p:spPr>
                      <a:xfrm>
                        <a:off x="8084185" y="2159635"/>
                        <a:ext cx="2126615" cy="3817620"/>
                      </a:xfrm>
                      <a:prstGeom prst="rect">
                        <a:avLst/>
                      </a:prstGeom>
                    </p:spPr>
                  </p:pic>
                </p:oleObj>
              </mc:Fallback>
            </mc:AlternateContent>
          </a:graphicData>
        </a:graphic>
      </p:graphicFrame>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7239635" y="3054985"/>
            <a:ext cx="2117725" cy="9525"/>
          </a:xfrm>
          <a:prstGeom prst="line">
            <a:avLst/>
          </a:prstGeom>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50365" y="-22745"/>
            <a:ext cx="8229600" cy="1143000"/>
          </a:xfrm>
        </p:spPr>
        <p:txBody>
          <a:bodyPr/>
          <a:lstStyle/>
          <a:p>
            <a:r>
              <a:rPr lang="zh-CN" altLang="en-US" sz="2800" dirty="0">
                <a:solidFill>
                  <a:srgbClr val="0070C0"/>
                </a:solidFill>
              </a:rPr>
              <a:t>产生异常剪切</a:t>
            </a:r>
            <a:endParaRPr lang="zh-CN" altLang="en-US" sz="2800" dirty="0">
              <a:solidFill>
                <a:srgbClr val="0070C0"/>
              </a:solidFill>
            </a:endParaRPr>
          </a:p>
        </p:txBody>
      </p:sp>
      <p:graphicFrame>
        <p:nvGraphicFramePr>
          <p:cNvPr id="4" name="内容占位符 3"/>
          <p:cNvGraphicFramePr>
            <a:graphicFrameLocks noGrp="1" noChangeAspect="1"/>
          </p:cNvGraphicFramePr>
          <p:nvPr>
            <p:ph idx="1"/>
          </p:nvPr>
        </p:nvGraphicFramePr>
        <p:xfrm>
          <a:off x="2058670" y="1953895"/>
          <a:ext cx="8229600" cy="243205"/>
        </p:xfrm>
        <a:graphic>
          <a:graphicData uri="http://schemas.openxmlformats.org/presentationml/2006/ole">
            <mc:AlternateContent xmlns:mc="http://schemas.openxmlformats.org/markup-compatibility/2006">
              <mc:Choice xmlns:v="urn:schemas-microsoft-com:vml" Requires="v">
                <p:oleObj spid="_x0000_s17433" name="" r:id="rId1" imgW="10639425" imgH="314325" progId="Paint.Picture">
                  <p:embed/>
                </p:oleObj>
              </mc:Choice>
              <mc:Fallback>
                <p:oleObj name="" r:id="rId1" imgW="10639425" imgH="314325" progId="Paint.Picture">
                  <p:embed/>
                  <p:pic>
                    <p:nvPicPr>
                      <p:cNvPr id="0" name="图片 4"/>
                      <p:cNvPicPr/>
                      <p:nvPr/>
                    </p:nvPicPr>
                    <p:blipFill>
                      <a:blip r:embed="rId2"/>
                      <a:stretch>
                        <a:fillRect/>
                      </a:stretch>
                    </p:blipFill>
                    <p:spPr>
                      <a:xfrm>
                        <a:off x="2058670" y="1953895"/>
                        <a:ext cx="8229600" cy="243205"/>
                      </a:xfrm>
                      <a:prstGeom prst="rect">
                        <a:avLst/>
                      </a:prstGeom>
                    </p:spPr>
                  </p:pic>
                </p:oleObj>
              </mc:Fallback>
            </mc:AlternateContent>
          </a:graphicData>
        </a:graphic>
      </p:graphicFrame>
      <p:cxnSp>
        <p:nvCxnSpPr>
          <p:cNvPr id="6" name="直接箭头连接符 5"/>
          <p:cNvCxnSpPr/>
          <p:nvPr/>
        </p:nvCxnSpPr>
        <p:spPr>
          <a:xfrm>
            <a:off x="5922645" y="1649730"/>
            <a:ext cx="29210" cy="3390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7" name="对象 6"/>
          <p:cNvGraphicFramePr/>
          <p:nvPr/>
        </p:nvGraphicFramePr>
        <p:xfrm>
          <a:off x="2331085" y="2567305"/>
          <a:ext cx="4908550" cy="634365"/>
        </p:xfrm>
        <a:graphic>
          <a:graphicData uri="http://schemas.openxmlformats.org/presentationml/2006/ole">
            <mc:AlternateContent xmlns:mc="http://schemas.openxmlformats.org/markup-compatibility/2006">
              <mc:Choice xmlns:v="urn:schemas-microsoft-com:vml" Requires="v">
                <p:oleObj spid="_x0000_s17434" name="" r:id="rId3" imgW="8867140" imgH="904875" progId="Paint.Picture">
                  <p:embed/>
                </p:oleObj>
              </mc:Choice>
              <mc:Fallback>
                <p:oleObj name="" r:id="rId3" imgW="8867140" imgH="904875" progId="Paint.Picture">
                  <p:embed/>
                  <p:pic>
                    <p:nvPicPr>
                      <p:cNvPr id="0" name="图片 7"/>
                      <p:cNvPicPr/>
                      <p:nvPr/>
                    </p:nvPicPr>
                    <p:blipFill>
                      <a:blip r:embed="rId4"/>
                      <a:stretch>
                        <a:fillRect/>
                      </a:stretch>
                    </p:blipFill>
                    <p:spPr>
                      <a:xfrm>
                        <a:off x="2331085" y="2567305"/>
                        <a:ext cx="4908550" cy="634365"/>
                      </a:xfrm>
                      <a:prstGeom prst="rect">
                        <a:avLst/>
                      </a:prstGeom>
                    </p:spPr>
                  </p:pic>
                </p:oleObj>
              </mc:Fallback>
            </mc:AlternateContent>
          </a:graphicData>
        </a:graphic>
      </p:graphicFrame>
      <p:cxnSp>
        <p:nvCxnSpPr>
          <p:cNvPr id="9" name="直接连接符 8"/>
          <p:cNvCxnSpPr/>
          <p:nvPr/>
        </p:nvCxnSpPr>
        <p:spPr>
          <a:xfrm flipH="1">
            <a:off x="2135505" y="2131060"/>
            <a:ext cx="3804285" cy="4337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26150" y="2165350"/>
            <a:ext cx="3526155" cy="399415"/>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7239635" y="1988820"/>
            <a:ext cx="152400" cy="1441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2" name="矩形 11"/>
          <p:cNvSpPr/>
          <p:nvPr/>
        </p:nvSpPr>
        <p:spPr>
          <a:xfrm>
            <a:off x="8595995" y="2987675"/>
            <a:ext cx="152400" cy="1441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3" name="矩形 12"/>
          <p:cNvSpPr/>
          <p:nvPr/>
        </p:nvSpPr>
        <p:spPr>
          <a:xfrm>
            <a:off x="8748395" y="2987675"/>
            <a:ext cx="935990" cy="1441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2" name="左中括号 21"/>
          <p:cNvSpPr/>
          <p:nvPr/>
        </p:nvSpPr>
        <p:spPr>
          <a:xfrm rot="16200000" flipH="1" flipV="1">
            <a:off x="3131185" y="2019935"/>
            <a:ext cx="76200" cy="11455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左中括号 22"/>
          <p:cNvSpPr/>
          <p:nvPr/>
        </p:nvSpPr>
        <p:spPr>
          <a:xfrm rot="16200000" flipV="1">
            <a:off x="4688205" y="1249680"/>
            <a:ext cx="76200" cy="428117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左中括号 23"/>
          <p:cNvSpPr/>
          <p:nvPr/>
        </p:nvSpPr>
        <p:spPr>
          <a:xfrm rot="16200000" flipV="1">
            <a:off x="2685415" y="2992755"/>
            <a:ext cx="92710" cy="50990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25" name="对象 24"/>
          <p:cNvGraphicFramePr/>
          <p:nvPr/>
        </p:nvGraphicFramePr>
        <p:xfrm>
          <a:off x="2528570" y="4161790"/>
          <a:ext cx="4175125" cy="739775"/>
        </p:xfrm>
        <a:graphic>
          <a:graphicData uri="http://schemas.openxmlformats.org/presentationml/2006/ole">
            <mc:AlternateContent xmlns:mc="http://schemas.openxmlformats.org/markup-compatibility/2006">
              <mc:Choice xmlns:v="urn:schemas-microsoft-com:vml" Requires="v">
                <p:oleObj spid="_x0000_s17435" name="" r:id="rId5" imgW="10905490" imgH="962025" progId="Paint.Picture">
                  <p:embed/>
                </p:oleObj>
              </mc:Choice>
              <mc:Fallback>
                <p:oleObj name="" r:id="rId5" imgW="10905490" imgH="962025" progId="Paint.Picture">
                  <p:embed/>
                  <p:pic>
                    <p:nvPicPr>
                      <p:cNvPr id="0" name="图片 25"/>
                      <p:cNvPicPr/>
                      <p:nvPr/>
                    </p:nvPicPr>
                    <p:blipFill>
                      <a:blip r:embed="rId6"/>
                      <a:stretch>
                        <a:fillRect/>
                      </a:stretch>
                    </p:blipFill>
                    <p:spPr>
                      <a:xfrm>
                        <a:off x="2528570" y="4161790"/>
                        <a:ext cx="4175125" cy="739775"/>
                      </a:xfrm>
                      <a:prstGeom prst="rect">
                        <a:avLst/>
                      </a:prstGeom>
                    </p:spPr>
                  </p:pic>
                </p:oleObj>
              </mc:Fallback>
            </mc:AlternateContent>
          </a:graphicData>
        </a:graphic>
      </p:graphicFrame>
      <p:sp>
        <p:nvSpPr>
          <p:cNvPr id="27" name="矩形 26"/>
          <p:cNvSpPr/>
          <p:nvPr/>
        </p:nvSpPr>
        <p:spPr>
          <a:xfrm>
            <a:off x="6695440" y="4652645"/>
            <a:ext cx="152400" cy="1441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8" name="矩形 27"/>
          <p:cNvSpPr/>
          <p:nvPr/>
        </p:nvSpPr>
        <p:spPr>
          <a:xfrm>
            <a:off x="6847840" y="4652645"/>
            <a:ext cx="935990" cy="1441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9" name="矩形 28"/>
          <p:cNvSpPr/>
          <p:nvPr/>
        </p:nvSpPr>
        <p:spPr>
          <a:xfrm>
            <a:off x="2896235" y="4214495"/>
            <a:ext cx="152400" cy="1441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0" name="矩形 29"/>
          <p:cNvSpPr/>
          <p:nvPr/>
        </p:nvSpPr>
        <p:spPr>
          <a:xfrm>
            <a:off x="3048635" y="4214495"/>
            <a:ext cx="935990" cy="1441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1" name="矩形 30"/>
          <p:cNvSpPr/>
          <p:nvPr/>
        </p:nvSpPr>
        <p:spPr>
          <a:xfrm>
            <a:off x="4439285" y="4149090"/>
            <a:ext cx="1816735" cy="209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a:t>reduce L 5 aa</a:t>
            </a:r>
            <a:endParaRPr lang="en-US" altLang="zh-CN"/>
          </a:p>
        </p:txBody>
      </p:sp>
      <p:sp>
        <p:nvSpPr>
          <p:cNvPr id="32" name="矩形 31"/>
          <p:cNvSpPr/>
          <p:nvPr/>
        </p:nvSpPr>
        <p:spPr>
          <a:xfrm>
            <a:off x="4540885" y="4901565"/>
            <a:ext cx="1224280" cy="2159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a:t>add 23 aa</a:t>
            </a:r>
            <a:endParaRPr lang="en-US" altLang="zh-CN"/>
          </a:p>
        </p:txBody>
      </p:sp>
      <p:sp>
        <p:nvSpPr>
          <p:cNvPr id="33" name="下箭头 32"/>
          <p:cNvSpPr/>
          <p:nvPr/>
        </p:nvSpPr>
        <p:spPr>
          <a:xfrm>
            <a:off x="4367530" y="3573145"/>
            <a:ext cx="36004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7960360" y="6377305"/>
            <a:ext cx="2512060" cy="1898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a:ln>
                  <a:noFill/>
                </a:ln>
              </a:rPr>
              <a:t>PTPN6 MUT , JAX</a:t>
            </a:r>
            <a:endParaRPr lang="en-US" altLang="zh-CN">
              <a:ln>
                <a:noFill/>
              </a:ln>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sz="3200">
                <a:solidFill>
                  <a:srgbClr val="0070C0"/>
                </a:solidFill>
                <a:sym typeface="+mn-ea"/>
              </a:rPr>
              <a:t>友情提醒：</a:t>
            </a:r>
            <a:endParaRPr lang="zh-CN" altLang="en-US" sz="3200">
              <a:solidFill>
                <a:srgbClr val="0070C0"/>
              </a:solidFill>
              <a:sym typeface="+mn-ea"/>
            </a:endParaRPr>
          </a:p>
        </p:txBody>
      </p:sp>
      <p:sp>
        <p:nvSpPr>
          <p:cNvPr id="3" name="内容占位符 2"/>
          <p:cNvSpPr>
            <a:spLocks noGrp="1"/>
          </p:cNvSpPr>
          <p:nvPr>
            <p:ph idx="1"/>
          </p:nvPr>
        </p:nvSpPr>
        <p:spPr>
          <a:xfrm>
            <a:off x="1158240" y="1270635"/>
            <a:ext cx="3032760" cy="4759325"/>
          </a:xfrm>
        </p:spPr>
        <p:txBody>
          <a:bodyPr/>
          <a:lstStyle/>
          <a:p>
            <a:r>
              <a:rPr lang="zh-CN" altLang="en-US" sz="2400" b="1" dirty="0"/>
              <a:t>重组效率：</a:t>
            </a:r>
            <a:endParaRPr lang="zh-CN" altLang="en-US" sz="2400" b="1" dirty="0"/>
          </a:p>
          <a:p>
            <a:pPr lvl="1"/>
            <a:r>
              <a:rPr lang="zh-CN" altLang="en-US" sz="2400" dirty="0">
                <a:solidFill>
                  <a:srgbClr val="0070C0"/>
                </a:solidFill>
                <a:effectLst>
                  <a:outerShdw blurRad="38100" dist="25400" dir="5400000" algn="ctr" rotWithShape="0">
                    <a:srgbClr val="6E747A">
                      <a:alpha val="43000"/>
                    </a:srgbClr>
                  </a:outerShdw>
                </a:effectLst>
              </a:rPr>
              <a:t>受</a:t>
            </a:r>
            <a:r>
              <a:rPr lang="en-US" altLang="zh-CN" sz="2400" dirty="0">
                <a:solidFill>
                  <a:srgbClr val="0070C0"/>
                </a:solidFill>
                <a:effectLst>
                  <a:outerShdw blurRad="38100" dist="25400" dir="5400000" algn="ctr" rotWithShape="0">
                    <a:srgbClr val="6E747A">
                      <a:alpha val="43000"/>
                    </a:srgbClr>
                  </a:outerShdw>
                </a:effectLst>
              </a:rPr>
              <a:t>CRE</a:t>
            </a:r>
            <a:r>
              <a:rPr lang="zh-CN" altLang="en-US" sz="2400" dirty="0">
                <a:solidFill>
                  <a:srgbClr val="0070C0"/>
                </a:solidFill>
                <a:effectLst>
                  <a:outerShdw blurRad="38100" dist="25400" dir="5400000" algn="ctr" rotWithShape="0">
                    <a:srgbClr val="6E747A">
                      <a:alpha val="43000"/>
                    </a:srgbClr>
                  </a:outerShdw>
                </a:effectLst>
              </a:rPr>
              <a:t>酶表达量的影响</a:t>
            </a:r>
            <a:endParaRPr lang="zh-CN" altLang="en-US" sz="2400" dirty="0">
              <a:solidFill>
                <a:srgbClr val="0070C0"/>
              </a:solidFill>
              <a:effectLst>
                <a:outerShdw blurRad="38100" dist="25400" dir="5400000" algn="ctr" rotWithShape="0">
                  <a:srgbClr val="6E747A">
                    <a:alpha val="43000"/>
                  </a:srgbClr>
                </a:outerShdw>
              </a:effectLst>
            </a:endParaRPr>
          </a:p>
          <a:p>
            <a:pPr lvl="1"/>
            <a:r>
              <a:rPr lang="zh-CN" altLang="en-US" sz="2400" dirty="0">
                <a:solidFill>
                  <a:srgbClr val="0070C0"/>
                </a:solidFill>
                <a:effectLst>
                  <a:outerShdw blurRad="38100" dist="25400" dir="5400000" algn="ctr" rotWithShape="0">
                    <a:srgbClr val="6E747A">
                      <a:alpha val="43000"/>
                    </a:srgbClr>
                  </a:outerShdw>
                </a:effectLst>
              </a:rPr>
              <a:t>受</a:t>
            </a:r>
            <a:r>
              <a:rPr lang="en-US" altLang="zh-CN" sz="2400" dirty="0" err="1">
                <a:solidFill>
                  <a:srgbClr val="0070C0"/>
                </a:solidFill>
                <a:effectLst>
                  <a:outerShdw blurRad="38100" dist="25400" dir="5400000" algn="ctr" rotWithShape="0">
                    <a:srgbClr val="6E747A">
                      <a:alpha val="43000"/>
                    </a:srgbClr>
                  </a:outerShdw>
                </a:effectLst>
              </a:rPr>
              <a:t>LOXP</a:t>
            </a:r>
            <a:r>
              <a:rPr sz="2400" dirty="0" err="1">
                <a:solidFill>
                  <a:srgbClr val="0070C0"/>
                </a:solidFill>
                <a:effectLst>
                  <a:outerShdw blurRad="38100" dist="25400" dir="5400000" algn="ctr" rotWithShape="0">
                    <a:srgbClr val="6E747A">
                      <a:alpha val="43000"/>
                    </a:srgbClr>
                  </a:outerShdw>
                </a:effectLst>
              </a:rPr>
              <a:t>位置，</a:t>
            </a:r>
            <a:r>
              <a:rPr lang="en-US" altLang="zh-CN" sz="2400" dirty="0" err="1">
                <a:solidFill>
                  <a:srgbClr val="0070C0"/>
                </a:solidFill>
                <a:effectLst>
                  <a:outerShdw blurRad="38100" dist="25400" dir="5400000" algn="ctr" rotWithShape="0">
                    <a:srgbClr val="6E747A">
                      <a:alpha val="43000"/>
                    </a:srgbClr>
                  </a:outerShdw>
                </a:effectLst>
              </a:rPr>
              <a:t>FLOX</a:t>
            </a:r>
            <a:r>
              <a:rPr lang="en-US" altLang="zh-CN" sz="2400" dirty="0">
                <a:solidFill>
                  <a:srgbClr val="0070C0"/>
                </a:solidFill>
                <a:effectLst>
                  <a:outerShdw blurRad="38100" dist="25400" dir="5400000" algn="ctr" rotWithShape="0">
                    <a:srgbClr val="6E747A">
                      <a:alpha val="43000"/>
                    </a:srgbClr>
                  </a:outerShdw>
                </a:effectLst>
              </a:rPr>
              <a:t> </a:t>
            </a:r>
            <a:r>
              <a:rPr sz="2400" dirty="0" err="1">
                <a:solidFill>
                  <a:srgbClr val="0070C0"/>
                </a:solidFill>
                <a:effectLst>
                  <a:outerShdw blurRad="38100" dist="25400" dir="5400000" algn="ctr" rotWithShape="0">
                    <a:srgbClr val="6E747A">
                      <a:alpha val="43000"/>
                    </a:srgbClr>
                  </a:outerShdw>
                </a:effectLst>
              </a:rPr>
              <a:t>区域大小影响</a:t>
            </a:r>
            <a:endParaRPr sz="2400" dirty="0">
              <a:solidFill>
                <a:srgbClr val="0070C0"/>
              </a:solidFill>
              <a:effectLst>
                <a:outerShdw blurRad="38100" dist="25400" dir="5400000" algn="ctr" rotWithShape="0">
                  <a:srgbClr val="6E747A">
                    <a:alpha val="43000"/>
                  </a:srgbClr>
                </a:outerShdw>
              </a:effectLst>
            </a:endParaRPr>
          </a:p>
          <a:p>
            <a:endParaRPr sz="2400" dirty="0">
              <a:solidFill>
                <a:schemeClr val="accent1"/>
              </a:solidFill>
              <a:effectLst>
                <a:outerShdw blurRad="38100" dist="25400" dir="5400000" algn="ctr" rotWithShape="0">
                  <a:srgbClr val="6E747A">
                    <a:alpha val="43000"/>
                  </a:srgbClr>
                </a:outerShdw>
              </a:effectLst>
            </a:endParaRPr>
          </a:p>
        </p:txBody>
      </p:sp>
      <p:sp>
        <p:nvSpPr>
          <p:cNvPr id="4" name="文本框 3"/>
          <p:cNvSpPr txBox="1"/>
          <p:nvPr/>
        </p:nvSpPr>
        <p:spPr>
          <a:xfrm>
            <a:off x="4747260" y="6442075"/>
            <a:ext cx="5803900" cy="275590"/>
          </a:xfrm>
          <a:prstGeom prst="rect">
            <a:avLst/>
          </a:prstGeom>
          <a:noFill/>
        </p:spPr>
        <p:txBody>
          <a:bodyPr wrap="square" rtlCol="0" anchor="t">
            <a:spAutoFit/>
          </a:bodyPr>
          <a:lstStyle/>
          <a:p>
            <a:r>
              <a:rPr lang="zh-CN" altLang="en-US" sz="1200"/>
              <a:t>EMBO Rep 2001 Apr;2(4):292-7. doi: 10.1093/embo-reports/kve064.</a:t>
            </a:r>
            <a:endParaRPr lang="zh-CN" altLang="en-US" sz="1200"/>
          </a:p>
        </p:txBody>
      </p:sp>
      <p:sp>
        <p:nvSpPr>
          <p:cNvPr id="7" name="文本框 6"/>
          <p:cNvSpPr txBox="1"/>
          <p:nvPr/>
        </p:nvSpPr>
        <p:spPr>
          <a:xfrm>
            <a:off x="5027930" y="5154295"/>
            <a:ext cx="4868545" cy="1198880"/>
          </a:xfrm>
          <a:prstGeom prst="rect">
            <a:avLst/>
          </a:prstGeom>
          <a:noFill/>
        </p:spPr>
        <p:txBody>
          <a:bodyPr wrap="square" rtlCol="0" anchor="t">
            <a:spAutoFit/>
          </a:bodyPr>
          <a:lstStyle/>
          <a:p>
            <a:r>
              <a:rPr lang="zh-CN" altLang="en-US" sz="1200"/>
              <a:t>Differential recombination efficiencies in vivo between RbF19F, p53F2‐10F Brca2F11F and R26R alleles. </a:t>
            </a:r>
            <a:endParaRPr lang="zh-CN" altLang="en-US" sz="1200"/>
          </a:p>
          <a:p>
            <a:r>
              <a:rPr lang="zh-CN" altLang="en-US" sz="1200"/>
              <a:t>(A) Southern blot analysis of tissue DNA from OHT‐treated RbF19F/wt;Brca2F11F/wt;p53F2‐10F/wt;R26cre‐ERT mice. Fragment sizes are </a:t>
            </a:r>
            <a:r>
              <a:rPr lang="zh-CN" altLang="en-US" sz="1200">
                <a:solidFill>
                  <a:srgbClr val="FF0000"/>
                </a:solidFill>
              </a:rPr>
              <a:t>5.0 k</a:t>
            </a:r>
            <a:r>
              <a:rPr lang="zh-CN" altLang="en-US" sz="1200"/>
              <a:t>b (RbF19F/wt),</a:t>
            </a:r>
            <a:r>
              <a:rPr lang="zh-CN" altLang="en-US" sz="1200">
                <a:solidFill>
                  <a:srgbClr val="FF0000"/>
                </a:solidFill>
              </a:rPr>
              <a:t> 4.5 kb</a:t>
            </a:r>
            <a:r>
              <a:rPr lang="zh-CN" altLang="en-US" sz="1200"/>
              <a:t> (Rbex19Δ), </a:t>
            </a:r>
            <a:r>
              <a:rPr lang="zh-CN" altLang="en-US" sz="1200">
                <a:solidFill>
                  <a:srgbClr val="FF0000"/>
                </a:solidFill>
              </a:rPr>
              <a:t>15 kb </a:t>
            </a:r>
            <a:r>
              <a:rPr lang="zh-CN" altLang="en-US" sz="1200"/>
              <a:t>(p53F2‐10F/wt) and</a:t>
            </a:r>
            <a:r>
              <a:rPr lang="zh-CN" altLang="en-US" sz="1200">
                <a:solidFill>
                  <a:srgbClr val="FF0000"/>
                </a:solidFill>
              </a:rPr>
              <a:t> 7 kb </a:t>
            </a:r>
            <a:r>
              <a:rPr lang="zh-CN" altLang="en-US" sz="1200"/>
              <a:t>(p53ex2‐10Δ). </a:t>
            </a:r>
            <a:endParaRPr lang="zh-CN" altLang="en-US" sz="1200"/>
          </a:p>
        </p:txBody>
      </p:sp>
      <p:graphicFrame>
        <p:nvGraphicFramePr>
          <p:cNvPr id="10" name="对象 9"/>
          <p:cNvGraphicFramePr/>
          <p:nvPr/>
        </p:nvGraphicFramePr>
        <p:xfrm>
          <a:off x="4768215" y="1115620"/>
          <a:ext cx="5782945" cy="3457575"/>
        </p:xfrm>
        <a:graphic>
          <a:graphicData uri="http://schemas.openxmlformats.org/presentationml/2006/ole">
            <mc:AlternateContent xmlns:mc="http://schemas.openxmlformats.org/markup-compatibility/2006">
              <mc:Choice xmlns:v="urn:schemas-microsoft-com:vml" Requires="v">
                <p:oleObj spid="_x0000_s18449" name="" r:id="rId1" imgW="5778500" imgH="3454400" progId="Paint.Picture">
                  <p:embed/>
                </p:oleObj>
              </mc:Choice>
              <mc:Fallback>
                <p:oleObj name="" r:id="rId1" imgW="5778500" imgH="3454400" progId="Paint.Picture">
                  <p:embed/>
                  <p:pic>
                    <p:nvPicPr>
                      <p:cNvPr id="0" name="图片 10"/>
                      <p:cNvPicPr/>
                      <p:nvPr/>
                    </p:nvPicPr>
                    <p:blipFill>
                      <a:blip r:embed="rId2"/>
                      <a:stretch>
                        <a:fillRect/>
                      </a:stretch>
                    </p:blipFill>
                    <p:spPr>
                      <a:xfrm>
                        <a:off x="4768215" y="1115620"/>
                        <a:ext cx="5782945" cy="3457575"/>
                      </a:xfrm>
                      <a:prstGeom prst="rect">
                        <a:avLst/>
                      </a:prstGeom>
                    </p:spPr>
                  </p:pic>
                </p:oleObj>
              </mc:Fallback>
            </mc:AlternateContent>
          </a:graphicData>
        </a:graphic>
      </p:graphicFrame>
      <p:graphicFrame>
        <p:nvGraphicFramePr>
          <p:cNvPr id="12" name="对象 11"/>
          <p:cNvGraphicFramePr/>
          <p:nvPr/>
        </p:nvGraphicFramePr>
        <p:xfrm>
          <a:off x="285750" y="5206440"/>
          <a:ext cx="4461510" cy="885190"/>
        </p:xfrm>
        <a:graphic>
          <a:graphicData uri="http://schemas.openxmlformats.org/presentationml/2006/ole">
            <mc:AlternateContent xmlns:mc="http://schemas.openxmlformats.org/markup-compatibility/2006">
              <mc:Choice xmlns:v="urn:schemas-microsoft-com:vml" Requires="v">
                <p:oleObj spid="_x0000_s18450" name="" r:id="rId3" imgW="9182100" imgH="3530600" progId="Paint.Picture">
                  <p:embed/>
                </p:oleObj>
              </mc:Choice>
              <mc:Fallback>
                <p:oleObj name="" r:id="rId3" imgW="9182100" imgH="3530600" progId="Paint.Picture">
                  <p:embed/>
                  <p:pic>
                    <p:nvPicPr>
                      <p:cNvPr id="0" name="图片 12"/>
                      <p:cNvPicPr/>
                      <p:nvPr/>
                    </p:nvPicPr>
                    <p:blipFill>
                      <a:blip r:embed="rId4"/>
                      <a:stretch>
                        <a:fillRect/>
                      </a:stretch>
                    </p:blipFill>
                    <p:spPr>
                      <a:xfrm>
                        <a:off x="285750" y="5206440"/>
                        <a:ext cx="4461510" cy="885190"/>
                      </a:xfrm>
                      <a:prstGeom prst="rect">
                        <a:avLst/>
                      </a:prstGeom>
                    </p:spPr>
                  </p:pic>
                </p:oleObj>
              </mc:Fallback>
            </mc:AlternateContent>
          </a:graphicData>
        </a:graphic>
      </p:graphicFrame>
    </p:spTree>
    <p:custDataLst>
      <p:tags r:id="rId5"/>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54150" y="1049655"/>
            <a:ext cx="3897630" cy="4759325"/>
          </a:xfrm>
        </p:spPr>
        <p:txBody>
          <a:bodyPr>
            <a:normAutofit fontScale="90000" lnSpcReduction="10000"/>
          </a:bodyPr>
          <a:lstStyle/>
          <a:p>
            <a:pPr lvl="1"/>
            <a:r>
              <a:rPr sz="2400">
                <a:solidFill>
                  <a:schemeClr val="accent1"/>
                </a:solidFill>
                <a:effectLst>
                  <a:outerShdw blurRad="38100" dist="25400" dir="5400000" algn="ctr" rotWithShape="0">
                    <a:srgbClr val="6E747A">
                      <a:alpha val="43000"/>
                    </a:srgbClr>
                  </a:outerShdw>
                </a:effectLst>
              </a:rPr>
              <a:t>表报告基因验证特异性表达</a:t>
            </a:r>
            <a:endParaRPr sz="2400">
              <a:solidFill>
                <a:schemeClr val="accent1"/>
              </a:solidFill>
              <a:effectLst>
                <a:outerShdw blurRad="38100" dist="25400" dir="5400000" algn="ctr" rotWithShape="0">
                  <a:srgbClr val="6E747A">
                    <a:alpha val="43000"/>
                  </a:srgbClr>
                </a:outerShdw>
              </a:effectLst>
            </a:endParaRPr>
          </a:p>
          <a:p>
            <a:pPr lvl="1"/>
            <a:r>
              <a:rPr sz="2400">
                <a:solidFill>
                  <a:schemeClr val="accent1"/>
                </a:solidFill>
                <a:effectLst>
                  <a:outerShdw blurRad="38100" dist="25400" dir="5400000" algn="ctr" rotWithShape="0">
                    <a:srgbClr val="6E747A">
                      <a:alpha val="43000"/>
                    </a:srgbClr>
                  </a:outerShdw>
                </a:effectLst>
              </a:rPr>
              <a:t>特别关注生殖细胞表达情况</a:t>
            </a:r>
            <a:endParaRPr sz="2400">
              <a:solidFill>
                <a:schemeClr val="accent1"/>
              </a:solidFill>
              <a:effectLst>
                <a:outerShdw blurRad="38100" dist="25400" dir="5400000" algn="ctr" rotWithShape="0">
                  <a:srgbClr val="6E747A">
                    <a:alpha val="43000"/>
                  </a:srgbClr>
                </a:outerShdw>
              </a:effectLst>
            </a:endParaRPr>
          </a:p>
          <a:p>
            <a:r>
              <a:rPr sz="2400">
                <a:solidFill>
                  <a:schemeClr val="tx1"/>
                </a:solidFill>
                <a:effectLst>
                  <a:outerShdw blurRad="38100" dist="19050" dir="2700000" algn="tl" rotWithShape="0">
                    <a:schemeClr val="dk1">
                      <a:alpha val="40000"/>
                    </a:schemeClr>
                  </a:outerShdw>
                </a:effectLst>
              </a:rPr>
              <a:t>原因</a:t>
            </a:r>
            <a:endParaRPr sz="2400">
              <a:solidFill>
                <a:schemeClr val="tx1"/>
              </a:solidFill>
              <a:effectLst>
                <a:outerShdw blurRad="38100" dist="19050" dir="2700000" algn="tl" rotWithShape="0">
                  <a:schemeClr val="dk1">
                    <a:alpha val="40000"/>
                  </a:schemeClr>
                </a:outerShdw>
              </a:effectLst>
            </a:endParaRPr>
          </a:p>
          <a:p>
            <a:r>
              <a:rPr sz="2400">
                <a:solidFill>
                  <a:schemeClr val="accent1"/>
                </a:solidFill>
                <a:effectLst>
                  <a:outerShdw blurRad="38100" dist="19050" dir="2700000" algn="tl" rotWithShape="0">
                    <a:schemeClr val="dk1">
                      <a:alpha val="40000"/>
                    </a:schemeClr>
                  </a:outerShdw>
                </a:effectLst>
              </a:rPr>
              <a:t>并非所有未报告/或意外的显色都是由于cre转基因的异位表达所致，</a:t>
            </a:r>
            <a:endParaRPr sz="2400">
              <a:solidFill>
                <a:schemeClr val="accent1"/>
              </a:solidFill>
              <a:effectLst>
                <a:outerShdw blurRad="38100" dist="19050" dir="2700000" algn="tl" rotWithShape="0">
                  <a:schemeClr val="dk1">
                    <a:alpha val="40000"/>
                  </a:schemeClr>
                </a:outerShdw>
              </a:effectLst>
            </a:endParaRPr>
          </a:p>
          <a:p>
            <a:r>
              <a:rPr sz="2400">
                <a:solidFill>
                  <a:schemeClr val="accent1"/>
                </a:solidFill>
                <a:effectLst>
                  <a:outerShdw blurRad="38100" dist="19050" dir="2700000" algn="tl" rotWithShape="0">
                    <a:schemeClr val="dk1">
                      <a:alpha val="40000"/>
                    </a:schemeClr>
                  </a:outerShdw>
                </a:effectLst>
              </a:rPr>
              <a:t>启动子未知表达。</a:t>
            </a:r>
            <a:endParaRPr sz="2400">
              <a:solidFill>
                <a:schemeClr val="accent1"/>
              </a:solidFill>
              <a:effectLst>
                <a:outerShdw blurRad="38100" dist="19050" dir="2700000" algn="tl" rotWithShape="0">
                  <a:schemeClr val="dk1">
                    <a:alpha val="40000"/>
                  </a:schemeClr>
                </a:outerShdw>
              </a:effectLst>
            </a:endParaRPr>
          </a:p>
          <a:p>
            <a:r>
              <a:rPr sz="2400">
                <a:solidFill>
                  <a:schemeClr val="accent1"/>
                </a:solidFill>
                <a:effectLst>
                  <a:outerShdw blurRad="38100" dist="19050" dir="2700000" algn="tl" rotWithShape="0">
                    <a:schemeClr val="dk1">
                      <a:alpha val="40000"/>
                    </a:schemeClr>
                  </a:outerShdw>
                </a:effectLst>
              </a:rPr>
              <a:t>增强子和抑制子作用可能允许更广泛的表达</a:t>
            </a:r>
            <a:endParaRPr sz="2400">
              <a:solidFill>
                <a:schemeClr val="accent1"/>
              </a:solidFill>
              <a:effectLst>
                <a:outerShdw blurRad="38100" dist="19050" dir="2700000" algn="tl" rotWithShape="0">
                  <a:schemeClr val="dk1">
                    <a:alpha val="40000"/>
                  </a:schemeClr>
                </a:outerShdw>
              </a:effectLst>
            </a:endParaRPr>
          </a:p>
          <a:p>
            <a:r>
              <a:rPr sz="2400">
                <a:solidFill>
                  <a:schemeClr val="accent1"/>
                </a:solidFill>
                <a:effectLst>
                  <a:outerShdw blurRad="38100" dist="19050" dir="2700000" algn="tl" rotWithShape="0">
                    <a:schemeClr val="dk1">
                      <a:alpha val="40000"/>
                    </a:schemeClr>
                  </a:outerShdw>
                </a:effectLst>
              </a:rPr>
              <a:t>整合位点效应也可</a:t>
            </a:r>
            <a:r>
              <a:rPr sz="2665">
                <a:solidFill>
                  <a:schemeClr val="accent1"/>
                </a:solidFill>
                <a:effectLst>
                  <a:outerShdw blurRad="38100" dist="19050" dir="2700000" algn="tl" rotWithShape="0">
                    <a:schemeClr val="dk1">
                      <a:alpha val="40000"/>
                    </a:schemeClr>
                  </a:outerShdw>
                </a:effectLst>
              </a:rPr>
              <a:t>能影响转基因表达模式。</a:t>
            </a:r>
            <a:endParaRPr sz="2665">
              <a:solidFill>
                <a:schemeClr val="accent1"/>
              </a:solidFill>
              <a:effectLst>
                <a:outerShdw blurRad="38100" dist="19050" dir="2700000" algn="tl" rotWithShape="0">
                  <a:schemeClr val="dk1">
                    <a:alpha val="40000"/>
                  </a:schemeClr>
                </a:outerShdw>
              </a:effectLst>
            </a:endParaRPr>
          </a:p>
        </p:txBody>
      </p:sp>
      <p:sp>
        <p:nvSpPr>
          <p:cNvPr id="5" name="标题 4"/>
          <p:cNvSpPr>
            <a:spLocks noGrp="1"/>
          </p:cNvSpPr>
          <p:nvPr>
            <p:ph type="title"/>
          </p:nvPr>
        </p:nvSpPr>
        <p:spPr/>
        <p:txBody>
          <a:bodyPr>
            <a:normAutofit/>
          </a:bodyPr>
          <a:lstStyle/>
          <a:p>
            <a:r>
              <a:rPr>
                <a:sym typeface="+mn-ea"/>
              </a:rPr>
              <a:t>非特性异位表达</a:t>
            </a:r>
            <a:endParaRPr lang="zh-CN" altLang="en-US"/>
          </a:p>
        </p:txBody>
      </p:sp>
      <p:sp>
        <p:nvSpPr>
          <p:cNvPr id="6" name="文本框 5"/>
          <p:cNvSpPr txBox="1"/>
          <p:nvPr/>
        </p:nvSpPr>
        <p:spPr>
          <a:xfrm>
            <a:off x="5649595" y="6521450"/>
            <a:ext cx="5018405" cy="275590"/>
          </a:xfrm>
          <a:prstGeom prst="rect">
            <a:avLst/>
          </a:prstGeom>
          <a:noFill/>
        </p:spPr>
        <p:txBody>
          <a:bodyPr wrap="square" rtlCol="0" anchor="t">
            <a:spAutoFit/>
          </a:bodyPr>
          <a:lstStyle/>
          <a:p>
            <a:r>
              <a:rPr lang="zh-CN" altLang="en-US" sz="1200"/>
              <a:t>Nat Commun 2012;3:1218. doi: 10.1038/ncomms2186.</a:t>
            </a:r>
            <a:endParaRPr lang="zh-CN" altLang="en-US" sz="1200"/>
          </a:p>
        </p:txBody>
      </p:sp>
      <p:sp>
        <p:nvSpPr>
          <p:cNvPr id="7" name="文本框 6"/>
          <p:cNvSpPr txBox="1"/>
          <p:nvPr/>
        </p:nvSpPr>
        <p:spPr>
          <a:xfrm>
            <a:off x="5649595" y="1049655"/>
            <a:ext cx="4857750" cy="1198880"/>
          </a:xfrm>
          <a:prstGeom prst="rect">
            <a:avLst/>
          </a:prstGeom>
          <a:noFill/>
        </p:spPr>
        <p:txBody>
          <a:bodyPr wrap="square" rtlCol="0" anchor="t">
            <a:spAutoFit/>
          </a:bodyPr>
          <a:lstStyle/>
          <a:p>
            <a:r>
              <a:rPr lang="zh-CN" altLang="en-US">
                <a:solidFill>
                  <a:schemeClr val="accent1"/>
                </a:solidFill>
                <a:effectLst>
                  <a:outerShdw blurRad="38100" dist="25400" dir="5400000" algn="ctr" rotWithShape="0">
                    <a:srgbClr val="6E747A">
                      <a:alpha val="43000"/>
                    </a:srgbClr>
                  </a:outerShdw>
                </a:effectLst>
              </a:rPr>
              <a:t>Tg(Fabp4-cre</a:t>
            </a:r>
            <a:r>
              <a:rPr lang="zh-CN" altLang="en-US"/>
              <a:t>)1Rev (Fabp4-cre) strain reported abundant expression in adult white and brown adipose tissue with minimal expression in other tissues</a:t>
            </a:r>
            <a:endParaRPr lang="zh-CN" altLang="en-US"/>
          </a:p>
        </p:txBody>
      </p:sp>
      <p:graphicFrame>
        <p:nvGraphicFramePr>
          <p:cNvPr id="8" name="对象 7"/>
          <p:cNvGraphicFramePr/>
          <p:nvPr/>
        </p:nvGraphicFramePr>
        <p:xfrm>
          <a:off x="5882005" y="2453640"/>
          <a:ext cx="4552950" cy="3082290"/>
        </p:xfrm>
        <a:graphic>
          <a:graphicData uri="http://schemas.openxmlformats.org/presentationml/2006/ole">
            <mc:AlternateContent xmlns:mc="http://schemas.openxmlformats.org/markup-compatibility/2006">
              <mc:Choice xmlns:v="urn:schemas-microsoft-com:vml" Requires="v">
                <p:oleObj spid="_x0000_s15366" name="" r:id="rId1" imgW="6140450" imgH="3079750" progId="Paint.Picture">
                  <p:embed/>
                </p:oleObj>
              </mc:Choice>
              <mc:Fallback>
                <p:oleObj name="" r:id="rId1" imgW="6140450" imgH="3079750" progId="Paint.Picture">
                  <p:embed/>
                  <p:pic>
                    <p:nvPicPr>
                      <p:cNvPr id="0" name="图片 8"/>
                      <p:cNvPicPr/>
                      <p:nvPr/>
                    </p:nvPicPr>
                    <p:blipFill>
                      <a:blip r:embed="rId2"/>
                      <a:stretch>
                        <a:fillRect/>
                      </a:stretch>
                    </p:blipFill>
                    <p:spPr>
                      <a:xfrm>
                        <a:off x="5882005" y="2453640"/>
                        <a:ext cx="4552950" cy="3082290"/>
                      </a:xfrm>
                      <a:prstGeom prst="rect">
                        <a:avLst/>
                      </a:prstGeom>
                    </p:spPr>
                  </p:pic>
                </p:oleObj>
              </mc:Fallback>
            </mc:AlternateContent>
          </a:graphicData>
        </a:graphic>
      </p:graphicFrame>
    </p:spTree>
    <p:custDataLst>
      <p:tags r:id="rId3"/>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p:cNvSpPr>
          <p:nvPr>
            <p:ph type="title" idx="4294967295"/>
          </p:nvPr>
        </p:nvSpPr>
        <p:spPr>
          <a:xfrm>
            <a:off x="1885365" y="25400"/>
            <a:ext cx="6985000" cy="811212"/>
          </a:xfrm>
          <a:ln>
            <a:noFill/>
            <a:miter/>
          </a:ln>
        </p:spPr>
        <p:txBody>
          <a:bodyPr vert="horz" wrap="square"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buClrTx/>
              <a:buSzTx/>
              <a:buFontTx/>
            </a:pPr>
            <a:r>
              <a:rPr lang="zh-CN" altLang="en-US" b="1" dirty="0">
                <a:solidFill>
                  <a:srgbClr val="0070C0"/>
                </a:solidFill>
                <a:latin typeface="汉仪旗黑-85S" charset="0"/>
                <a:ea typeface="汉仪旗黑-85S" charset="0"/>
                <a:sym typeface="+mn-ea"/>
              </a:rPr>
              <a:t>职业道德与动物福利</a:t>
            </a:r>
            <a:endParaRPr lang="zh-CN" altLang="en-US" b="1" dirty="0">
              <a:solidFill>
                <a:srgbClr val="0070C0"/>
              </a:solidFill>
              <a:latin typeface="汉仪旗黑-85S" charset="0"/>
              <a:ea typeface="汉仪旗黑-85S" charset="0"/>
              <a:sym typeface="+mn-ea"/>
            </a:endParaRPr>
          </a:p>
        </p:txBody>
      </p:sp>
      <p:sp>
        <p:nvSpPr>
          <p:cNvPr id="148482" name="Rectangle 3"/>
          <p:cNvSpPr>
            <a:spLocks noGrp="1"/>
          </p:cNvSpPr>
          <p:nvPr>
            <p:ph idx="4294967295"/>
            <p:custDataLst>
              <p:tags r:id="rId1"/>
            </p:custDataLst>
          </p:nvPr>
        </p:nvSpPr>
        <p:spPr>
          <a:xfrm>
            <a:off x="1981200" y="1193800"/>
            <a:ext cx="8229600" cy="4827588"/>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lnSpc>
                <a:spcPct val="90000"/>
              </a:lnSpc>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我们应该以尊重生命的态度尊重实验动物。在工作中应该重视实验动物的生活和试验环境。</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以人道主义的态度对待实验</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动物在发达国家已经成为共识，</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并已形成相关法规。</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遵守人道主义原则，不戏弄实</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验动物，不让实验动物遭受不</a:t>
            </a:r>
            <a:endPar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90000"/>
              </a:lnSpc>
              <a:buFont typeface="Wingdings" panose="05000000000000000000" pitchFamily="2" charset="2"/>
            </a:pPr>
            <a:r>
              <a:rPr lang="zh-CN" altLang="en-US" sz="24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必要的痛苦和伤害</a:t>
            </a:r>
            <a:r>
              <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48483" name="Picture 5"/>
          <p:cNvPicPr>
            <a:picLocks noChangeAspect="1"/>
          </p:cNvPicPr>
          <p:nvPr/>
        </p:nvPicPr>
        <p:blipFill>
          <a:blip r:embed="rId2" cstate="print"/>
          <a:stretch>
            <a:fillRect/>
          </a:stretch>
        </p:blipFill>
        <p:spPr>
          <a:xfrm>
            <a:off x="7564143" y="2927350"/>
            <a:ext cx="2881312" cy="2736850"/>
          </a:xfrm>
          <a:prstGeom prst="rect">
            <a:avLst/>
          </a:prstGeom>
          <a:noFill/>
          <a:ln w="9525">
            <a:noFill/>
          </a:ln>
        </p:spPr>
      </p:pic>
    </p:spTree>
    <p:custDataLst>
      <p:tags r:id="rId3"/>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p:cNvSpPr>
          <p:nvPr>
            <p:ph type="title" idx="4294967295"/>
          </p:nvPr>
        </p:nvSpPr>
        <p:spPr>
          <a:xfrm>
            <a:off x="1992312" y="105075"/>
            <a:ext cx="8207375" cy="668337"/>
          </a:xfrm>
        </p:spPr>
        <p:txBody>
          <a:bodyPr vert="horz" wrap="square"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sz="4000" b="1" dirty="0">
                <a:solidFill>
                  <a:srgbClr val="0070C0"/>
                </a:solidFill>
                <a:latin typeface="汉仪旗黑-85S" charset="0"/>
                <a:ea typeface="汉仪旗黑-85S" charset="0"/>
                <a:sym typeface="+mn-ea"/>
              </a:rPr>
              <a:t>职业道德与动物福利</a:t>
            </a:r>
            <a:endParaRPr lang="zh-CN" altLang="en-US" sz="4000" b="1" dirty="0">
              <a:solidFill>
                <a:srgbClr val="0070C0"/>
              </a:solidFill>
              <a:latin typeface="汉仪旗黑-85S" charset="0"/>
              <a:ea typeface="汉仪旗黑-85S" charset="0"/>
              <a:sym typeface="+mn-ea"/>
            </a:endParaRPr>
          </a:p>
        </p:txBody>
      </p:sp>
      <p:sp>
        <p:nvSpPr>
          <p:cNvPr id="149506" name="Rectangle 3"/>
          <p:cNvSpPr>
            <a:spLocks noGrp="1"/>
          </p:cNvSpPr>
          <p:nvPr>
            <p:ph idx="4294967295"/>
            <p:custDataLst>
              <p:tags r:id="rId1"/>
            </p:custDataLst>
          </p:nvPr>
        </p:nvSpPr>
        <p:spPr>
          <a:xfrm>
            <a:off x="2063752" y="1442737"/>
            <a:ext cx="8229600" cy="5310188"/>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 typeface="Wingdings" panose="05000000000000000000" pitchFamily="2" charset="2"/>
            </a:pPr>
            <a:endParaRPr lang="en-US" altLang="zh-CN" sz="2400" b="1"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sym typeface="+mn-ea"/>
              </a:rPr>
              <a:t>如果痛苦和伤害在实验研究中不可避免，应尽量减少其强度，缩短其时间。</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sym typeface="+mn-ea"/>
              </a:rPr>
              <a:t>看到动物的剧痛不能缓解时，应迅速采用可接受的方法使其安乐死。包括快速丧失其知觉。</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sym typeface="+mn-ea"/>
              </a:rPr>
              <a:t>禁食和禁水实验只能短期进行，不应损害动物的健康。</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lvl="0" algn="l">
              <a:buFont typeface="Wingdings" panose="05000000000000000000" pitchFamily="2" charset="2"/>
            </a:pPr>
            <a:r>
              <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sym typeface="+mn-ea"/>
              </a:rPr>
              <a:t>所有小鼠不得在动物房外的任何地方过夜（遇到野鼠或被污染后会直接影响实验结果）。</a:t>
            </a: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lvl="0" algn="l">
              <a:buFont typeface="Wingdings" panose="05000000000000000000" pitchFamily="2" charset="2"/>
            </a:pP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a:p>
            <a:pPr lvl="0" algn="l">
              <a:buFont typeface="Wingdings" panose="05000000000000000000" pitchFamily="2" charset="2"/>
            </a:pPr>
            <a:endParaRPr lang="en-US" altLang="zh-CN" sz="2400"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小鼠饲养环境</a:t>
            </a:r>
            <a:endParaRPr lang="zh-CN" altLang="en-US"/>
          </a:p>
        </p:txBody>
      </p:sp>
      <p:sp>
        <p:nvSpPr>
          <p:cNvPr id="4" name="文本框 3"/>
          <p:cNvSpPr txBox="1"/>
          <p:nvPr/>
        </p:nvSpPr>
        <p:spPr>
          <a:xfrm>
            <a:off x="1365885" y="980440"/>
            <a:ext cx="7583170" cy="4892675"/>
          </a:xfrm>
          <a:prstGeom prst="rect">
            <a:avLst/>
          </a:prstGeom>
          <a:noFill/>
        </p:spPr>
        <p:txBody>
          <a:bodyPr wrap="square" rtlCol="0" anchor="t">
            <a:spAutoFit/>
          </a:bodyPr>
          <a:p>
            <a:pPr marL="342900" indent="-342900">
              <a:buClr>
                <a:srgbClr val="FF0000"/>
              </a:buClr>
              <a:buFont typeface="Wingdings" panose="05000000000000000000" charset="0"/>
              <a:buChar char="Ø"/>
            </a:pPr>
            <a:r>
              <a:rPr lang="en-US" altLang="zh-CN" sz="2400"/>
              <a:t> </a:t>
            </a:r>
            <a:r>
              <a:rPr lang="zh-CN" altLang="en-US" sz="2400"/>
              <a:t>温度保持在20－26℃</a:t>
            </a:r>
            <a:endParaRPr lang="zh-CN" altLang="en-US" sz="2400"/>
          </a:p>
          <a:p>
            <a:pPr marL="342900" indent="-342900">
              <a:buClr>
                <a:srgbClr val="FF0000"/>
              </a:buClr>
              <a:buFont typeface="Wingdings" panose="05000000000000000000" charset="0"/>
              <a:buChar char="Ø"/>
            </a:pPr>
            <a:endParaRPr lang="zh-CN" altLang="en-US" sz="2400"/>
          </a:p>
          <a:p>
            <a:pPr marL="342900" indent="-342900">
              <a:buClr>
                <a:srgbClr val="FF0000"/>
              </a:buClr>
              <a:buFont typeface="Wingdings" panose="05000000000000000000" charset="0"/>
              <a:buChar char="Ø"/>
            </a:pPr>
            <a:r>
              <a:rPr lang="zh-CN" altLang="en-US" sz="2400"/>
              <a:t>相对湿度维持在40％－70％</a:t>
            </a:r>
            <a:endParaRPr lang="zh-CN" altLang="en-US" sz="2400"/>
          </a:p>
          <a:p>
            <a:pPr marL="342900" indent="-342900">
              <a:buClr>
                <a:srgbClr val="FF0000"/>
              </a:buClr>
              <a:buFont typeface="Wingdings" panose="05000000000000000000" charset="0"/>
              <a:buChar char="Ø"/>
            </a:pPr>
            <a:endParaRPr lang="zh-CN" altLang="en-US" sz="2400"/>
          </a:p>
          <a:p>
            <a:pPr marL="342900" indent="-342900">
              <a:buClr>
                <a:srgbClr val="FF0000"/>
              </a:buClr>
              <a:buFont typeface="Wingdings" panose="05000000000000000000" charset="0"/>
              <a:buChar char="Ø"/>
            </a:pPr>
            <a:r>
              <a:rPr lang="zh-CN" altLang="en-US" sz="2400"/>
              <a:t>噪音 ≤ 60dB</a:t>
            </a:r>
            <a:endParaRPr lang="zh-CN" altLang="en-US" sz="2400"/>
          </a:p>
          <a:p>
            <a:pPr marL="342900" indent="-342900">
              <a:buClr>
                <a:srgbClr val="FF0000"/>
              </a:buClr>
              <a:buFont typeface="Wingdings" panose="05000000000000000000" charset="0"/>
              <a:buChar char="Ø"/>
            </a:pPr>
            <a:endParaRPr lang="zh-CN" altLang="en-US" sz="2400"/>
          </a:p>
          <a:p>
            <a:pPr marL="342900" indent="-342900">
              <a:buClr>
                <a:srgbClr val="FF0000"/>
              </a:buClr>
              <a:buFont typeface="Wingdings" panose="05000000000000000000" charset="0"/>
              <a:buChar char="Ø"/>
            </a:pPr>
            <a:r>
              <a:rPr lang="zh-CN" altLang="en-US" sz="2400"/>
              <a:t>氨浓度不超过14ppm</a:t>
            </a:r>
            <a:endParaRPr lang="zh-CN" altLang="en-US" sz="2400"/>
          </a:p>
          <a:p>
            <a:pPr marL="342900" indent="-342900">
              <a:buClr>
                <a:srgbClr val="FF0000"/>
              </a:buClr>
              <a:buFont typeface="Wingdings" panose="05000000000000000000" charset="0"/>
              <a:buChar char="Ø"/>
            </a:pPr>
            <a:endParaRPr lang="zh-CN" altLang="en-US" sz="2400"/>
          </a:p>
          <a:p>
            <a:pPr marL="342900" indent="-342900">
              <a:buClr>
                <a:srgbClr val="FF0000"/>
              </a:buClr>
              <a:buFont typeface="Wingdings" panose="05000000000000000000" charset="0"/>
              <a:buChar char="Ø"/>
            </a:pPr>
            <a:r>
              <a:rPr lang="zh-CN" altLang="en-US" sz="2400"/>
              <a:t>换气频率不低于15次/小时</a:t>
            </a:r>
            <a:endParaRPr lang="zh-CN" altLang="en-US" sz="2400"/>
          </a:p>
          <a:p>
            <a:pPr marL="342900" indent="-342900">
              <a:buClr>
                <a:srgbClr val="FF0000"/>
              </a:buClr>
              <a:buFont typeface="Wingdings" panose="05000000000000000000" charset="0"/>
              <a:buChar char="Ø"/>
            </a:pPr>
            <a:endParaRPr lang="zh-CN" altLang="en-US" sz="2400"/>
          </a:p>
          <a:p>
            <a:pPr marL="342900" indent="-342900">
              <a:buClr>
                <a:srgbClr val="FF0000"/>
              </a:buClr>
              <a:buFont typeface="Wingdings" panose="05000000000000000000" charset="0"/>
              <a:buChar char="Ø"/>
            </a:pPr>
            <a:r>
              <a:rPr lang="zh-CN" altLang="en-US" sz="2400"/>
              <a:t>昼夜明暗交替时间为12/12</a:t>
            </a:r>
            <a:endParaRPr lang="zh-CN" altLang="en-US" sz="2400"/>
          </a:p>
          <a:p>
            <a:pPr marL="342900" indent="-342900">
              <a:buClr>
                <a:srgbClr val="FF0000"/>
              </a:buClr>
              <a:buFont typeface="Wingdings" panose="05000000000000000000" charset="0"/>
              <a:buChar char="Ø"/>
            </a:pPr>
            <a:endParaRPr lang="zh-CN" altLang="en-US" sz="2400"/>
          </a:p>
          <a:p>
            <a:pPr marL="342900" indent="-342900">
              <a:buClr>
                <a:srgbClr val="FF0000"/>
              </a:buClr>
              <a:buFont typeface="Wingdings" panose="05000000000000000000" charset="0"/>
              <a:buChar char="Ø"/>
            </a:pPr>
            <a:r>
              <a:rPr lang="zh-CN" altLang="en-US" sz="2400"/>
              <a:t>饲养室内定期用消毒水进行清洁消毒</a:t>
            </a:r>
            <a:endParaRPr lang="zh-CN" altLang="en-US" sz="2400"/>
          </a:p>
        </p:txBody>
      </p:sp>
      <p:sp>
        <p:nvSpPr>
          <p:cNvPr id="6" name="文本框 5"/>
          <p:cNvSpPr txBox="1"/>
          <p:nvPr/>
        </p:nvSpPr>
        <p:spPr>
          <a:xfrm>
            <a:off x="7576185" y="1384935"/>
            <a:ext cx="3218815" cy="26765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p>
            <a:r>
              <a:rPr lang="zh-CN" altLang="en-US" sz="2400">
                <a:solidFill>
                  <a:srgbClr val="FF0000"/>
                </a:solidFill>
              </a:rPr>
              <a:t>饮用水</a:t>
            </a:r>
            <a:r>
              <a:rPr lang="zh-CN" altLang="en-US" sz="2400"/>
              <a:t>：高压灭菌后的酸化水或过滤系统净化后的酸化水，PH值在2.5-3之间。</a:t>
            </a:r>
            <a:endParaRPr lang="zh-CN" altLang="en-US" sz="2400"/>
          </a:p>
          <a:p>
            <a:endParaRPr lang="zh-CN" altLang="en-US" sz="2400"/>
          </a:p>
          <a:p>
            <a:r>
              <a:rPr lang="zh-CN" altLang="en-US" sz="2400">
                <a:solidFill>
                  <a:srgbClr val="FF0000"/>
                </a:solidFill>
              </a:rPr>
              <a:t>饲料</a:t>
            </a:r>
            <a:r>
              <a:rPr lang="zh-CN" altLang="en-US" sz="2400"/>
              <a:t>：辐照后的全价营养饲料</a:t>
            </a:r>
            <a:endParaRPr lang="zh-CN" altLang="en-US" sz="24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1"/>
          <p:cNvSpPr>
            <a:spLocks noGrp="1"/>
          </p:cNvSpPr>
          <p:nvPr>
            <p:ph type="title" idx="4294967295"/>
          </p:nvPr>
        </p:nvSpPr>
        <p:spPr>
          <a:xfrm>
            <a:off x="1756527" y="-174145"/>
            <a:ext cx="6347713" cy="1320800"/>
          </a:xfrm>
        </p:spPr>
        <p:txBody>
          <a:bodyPr vert="horz" wrap="square"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dirty="0">
                <a:solidFill>
                  <a:srgbClr val="0070C0"/>
                </a:solidFill>
                <a:latin typeface="汉仪旗黑-85S" charset="0"/>
                <a:ea typeface="汉仪旗黑-85S" charset="0"/>
                <a:sym typeface="+mn-ea"/>
              </a:rPr>
              <a:t>关于接受鼠</a:t>
            </a:r>
            <a:endParaRPr lang="zh-CN" altLang="en-US" dirty="0">
              <a:solidFill>
                <a:srgbClr val="0070C0"/>
              </a:solidFill>
              <a:latin typeface="汉仪旗黑-85S" charset="0"/>
              <a:ea typeface="汉仪旗黑-85S" charset="0"/>
              <a:sym typeface="+mn-ea"/>
            </a:endParaRPr>
          </a:p>
        </p:txBody>
      </p:sp>
      <p:sp>
        <p:nvSpPr>
          <p:cNvPr id="24578" name="内容占位符 2"/>
          <p:cNvSpPr>
            <a:spLocks noGrp="1"/>
          </p:cNvSpPr>
          <p:nvPr>
            <p:ph idx="4294967295"/>
            <p:custDataLst>
              <p:tags r:id="rId1"/>
            </p:custDataLst>
          </p:nvPr>
        </p:nvSpPr>
        <p:spPr>
          <a:xfrm>
            <a:off x="2133599" y="2160590"/>
            <a:ext cx="6347714" cy="3880773"/>
          </a:xfrm>
        </p:spPr>
        <p:txBody>
          <a:bodyPr vert="horz" wrap="square"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lvl="0" algn="l">
              <a:buFont typeface="Wingdings" panose="05000000000000000000" pitchFamily="2" charset="2"/>
            </a:pPr>
            <a:r>
              <a:rPr lang="zh-CN" altLang="en-US" dirty="0">
                <a:solidFill>
                  <a:schemeClr val="dk1">
                    <a:lumMod val="75000"/>
                    <a:lumOff val="25000"/>
                  </a:schemeClr>
                </a:solidFill>
                <a:latin typeface="微软雅黑" panose="020B0503020204020204" pitchFamily="34" charset="-122"/>
                <a:ea typeface="微软雅黑" panose="020B0503020204020204" pitchFamily="34" charset="-122"/>
                <a:sym typeface="+mn-ea"/>
              </a:rPr>
              <a:t>必须学生到现场</a:t>
            </a:r>
            <a:endParaRPr lang="zh-CN" altLang="en-US" dirty="0">
              <a:solidFill>
                <a:schemeClr val="dk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custDataLst>
              <p:tags r:id="rId2"/>
            </p:custDataLst>
          </p:nvPr>
        </p:nvPicPr>
        <p:blipFill>
          <a:blip r:embed="rId3" cstate="print"/>
          <a:stretch>
            <a:fillRect/>
          </a:stretch>
        </p:blipFill>
        <p:spPr>
          <a:xfrm>
            <a:off x="7578727" y="2867660"/>
            <a:ext cx="2451735" cy="2435860"/>
          </a:xfrm>
          <a:prstGeom prst="rect">
            <a:avLst/>
          </a:prstGeom>
        </p:spPr>
      </p:pic>
    </p:spTree>
    <p:custDataLst>
      <p:tags r:id="rId4"/>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标题 1"/>
          <p:cNvSpPr>
            <a:spLocks noGrp="1"/>
          </p:cNvSpPr>
          <p:nvPr>
            <p:custDataLst>
              <p:tags r:id="rId1"/>
            </p:custDataLst>
          </p:nvPr>
        </p:nvSpPr>
        <p:spPr>
          <a:xfrm>
            <a:off x="1077595" y="-173990"/>
            <a:ext cx="7026275" cy="1320800"/>
          </a:xfrm>
          <a:prstGeom prst="rect">
            <a:avLst/>
          </a:prstGeom>
          <a:noFill/>
          <a:ln>
            <a:noFill/>
          </a:ln>
        </p:spPr>
        <p:txBody>
          <a:bodyPr vert="horz" wrap="square" lIns="91440" tIns="45720" rIns="91440" bIns="45720" numCol="1" rtlCol="0" anchor="ctr" anchorCtr="0" compatLnSpc="1">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lang="zh-CN" altLang="en-US" dirty="0">
                <a:solidFill>
                  <a:srgbClr val="FF0000"/>
                </a:solidFill>
                <a:latin typeface="汉仪旗黑-85S" charset="0"/>
                <a:ea typeface="汉仪旗黑-85S" charset="0"/>
                <a:sym typeface="+mn-ea"/>
              </a:rPr>
              <a:t>关于实验动物你需要知道的知识</a:t>
            </a:r>
            <a:endParaRPr lang="zh-CN" altLang="en-US" dirty="0">
              <a:solidFill>
                <a:srgbClr val="FF0000"/>
              </a:solidFill>
              <a:latin typeface="汉仪旗黑-85S" charset="0"/>
              <a:ea typeface="汉仪旗黑-85S" charset="0"/>
              <a:sym typeface="+mn-ea"/>
            </a:endParaRPr>
          </a:p>
        </p:txBody>
      </p:sp>
      <p:sp>
        <p:nvSpPr>
          <p:cNvPr id="2" name="标题 1"/>
          <p:cNvSpPr>
            <a:spLocks noGrp="1"/>
          </p:cNvSpPr>
          <p:nvPr>
            <p:custDataLst>
              <p:tags r:id="rId2"/>
            </p:custDataLst>
          </p:nvPr>
        </p:nvSpPr>
        <p:spPr>
          <a:xfrm>
            <a:off x="2110105" y="1376045"/>
            <a:ext cx="9634855" cy="3906520"/>
          </a:xfrm>
          <a:prstGeom prst="rect">
            <a:avLst/>
          </a:prstGeom>
          <a:noFill/>
          <a:ln>
            <a:noFill/>
          </a:ln>
        </p:spPr>
        <p:txBody>
          <a:bodyPr vert="horz" wrap="square" lIns="91440" tIns="45720" rIns="91440" bIns="45720" numCol="1" rtlCol="0" anchor="ctr" anchorCtr="0" compatLnSpc="1">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lvl="0" indent="-457200" algn="l">
              <a:lnSpc>
                <a:spcPct val="150000"/>
              </a:lnSpc>
              <a:buClr>
                <a:srgbClr val="FF0000"/>
              </a:buClr>
              <a:buSzTx/>
              <a:buFont typeface="Wingdings" panose="05000000000000000000" charset="0"/>
              <a:buChar char="Ø"/>
            </a:pPr>
            <a:r>
              <a:rPr lang="en-US" altLang="zh-CN"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动物中心全天</a:t>
            </a:r>
            <a:r>
              <a:rPr lang="en-US" altLang="zh-CN"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24</a:t>
            </a:r>
            <a:r>
              <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小时开放，全年无休假</a:t>
            </a:r>
            <a:endPar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algn="l">
              <a:lnSpc>
                <a:spcPct val="150000"/>
              </a:lnSpc>
              <a:buClr>
                <a:srgbClr val="FF0000"/>
              </a:buClr>
              <a:buSzTx/>
              <a:buFont typeface="Wingdings" panose="05000000000000000000" charset="0"/>
              <a:buChar char="Ø"/>
            </a:pPr>
            <a:r>
              <a:rPr lang="en-US" altLang="zh-CN"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动物中心提供代繁代管服务</a:t>
            </a:r>
            <a:endPar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algn="l">
              <a:lnSpc>
                <a:spcPct val="150000"/>
              </a:lnSpc>
              <a:buClr>
                <a:srgbClr val="FF0000"/>
              </a:buClr>
              <a:buSzTx/>
              <a:buFont typeface="Wingdings" panose="05000000000000000000" charset="0"/>
              <a:buChar char="Ø"/>
            </a:pPr>
            <a:r>
              <a:rPr lang="en-US" altLang="zh-CN"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实验动物不允许自行采购，特殊动物需授权</a:t>
            </a:r>
            <a:endPar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algn="l">
              <a:lnSpc>
                <a:spcPct val="150000"/>
              </a:lnSpc>
              <a:buClr>
                <a:srgbClr val="FF0000"/>
              </a:buClr>
              <a:buSzTx/>
              <a:buFont typeface="Wingdings" panose="05000000000000000000" charset="0"/>
              <a:buChar char="Ø"/>
            </a:pPr>
            <a:r>
              <a:rPr lang="en-US" altLang="zh-CN"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动物中心提供精子冷冻、胚胎保种服务</a:t>
            </a:r>
            <a:endPar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algn="l">
              <a:lnSpc>
                <a:spcPct val="150000"/>
              </a:lnSpc>
              <a:buClr>
                <a:srgbClr val="FF0000"/>
              </a:buClr>
              <a:buSzTx/>
              <a:buFont typeface="Wingdings" panose="05000000000000000000" charset="0"/>
              <a:buChar char="Ø"/>
            </a:pPr>
            <a:r>
              <a:rPr lang="en-US" altLang="zh-CN"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 </a:t>
            </a:r>
            <a:r>
              <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动物中心提供基因编辑小鼠和仓鼠的服务</a:t>
            </a:r>
            <a:endParaRPr lang="zh-CN" altLang="en-US" sz="3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1"/>
          <p:cNvSpPr>
            <a:spLocks noGrp="1"/>
          </p:cNvSpPr>
          <p:nvPr>
            <p:ph type="title"/>
          </p:nvPr>
        </p:nvSpPr>
        <p:spPr/>
        <p:txBody>
          <a:bodyPr vert="horz" wrap="square" lIns="91440" tIns="45720" rIns="91440" bIns="45720" anchor="ctr" anchorCtr="0"/>
          <a:lstStyle/>
          <a:p>
            <a:pPr>
              <a:buNone/>
            </a:pPr>
            <a:endParaRPr lang="zh-CN" altLang="en-US" dirty="0"/>
          </a:p>
        </p:txBody>
      </p:sp>
      <p:sp>
        <p:nvSpPr>
          <p:cNvPr id="3" name="内容占位符 2"/>
          <p:cNvSpPr>
            <a:spLocks noGrp="1"/>
          </p:cNvSpPr>
          <p:nvPr>
            <p:ph idx="1"/>
          </p:nvPr>
        </p:nvSpPr>
        <p:spPr>
          <a:xfrm>
            <a:off x="3647440" y="2276476"/>
            <a:ext cx="8229600" cy="4525963"/>
          </a:xfrm>
          <a:noFill/>
          <a:ln>
            <a:noFill/>
          </a:ln>
          <a:effectLst/>
          <a:scene3d>
            <a:camera prst="orthographicFront"/>
            <a:lightRig rig="balanced" dir="t"/>
          </a:scene3d>
          <a:sp3d prstMaterial="plastic"/>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1" lang="zh-CN" altLang="en-US" sz="9600" b="0" i="0" u="none" strike="noStrike" kern="0" cap="none" spc="0" normalizeH="0" baseline="0" noProof="0" dirty="0">
                <a:ln w="22225">
                  <a:solidFill>
                    <a:schemeClr val="accent2"/>
                  </a:solidFill>
                  <a:prstDash val="solid"/>
                </a:ln>
                <a:solidFill>
                  <a:srgbClr val="00B050"/>
                </a:solidFill>
                <a:effectLst/>
                <a:uLnTx/>
                <a:uFillTx/>
                <a:latin typeface="+mn-lt"/>
                <a:ea typeface="+mn-ea"/>
                <a:cs typeface="宋体" panose="02010600030101010101" pitchFamily="2" charset="-122"/>
              </a:rPr>
              <a:t>谢谢</a:t>
            </a:r>
            <a:endParaRPr kumimoji="1" lang="zh-CN" altLang="en-US" sz="9600" b="0" i="0" u="none" strike="noStrike" kern="0" cap="none" spc="0" normalizeH="0" baseline="0" noProof="0" dirty="0">
              <a:ln w="22225">
                <a:solidFill>
                  <a:schemeClr val="accent2"/>
                </a:solidFill>
                <a:prstDash val="solid"/>
              </a:ln>
              <a:solidFill>
                <a:srgbClr val="00B050"/>
              </a:solidFill>
              <a:effectLst/>
              <a:uLnTx/>
              <a:uFillTx/>
              <a:latin typeface="+mn-lt"/>
              <a:ea typeface="+mn-ea"/>
              <a:cs typeface="宋体" panose="02010600030101010101" pitchFamily="2" charset="-122"/>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1" lang="zh-CN" altLang="en-US" sz="9600" b="0" i="0" u="none" strike="noStrike" kern="0" cap="none" spc="0" normalizeH="0" baseline="0" noProof="0" dirty="0">
              <a:ln w="22225">
                <a:solidFill>
                  <a:schemeClr val="accent2"/>
                </a:solidFill>
                <a:prstDash val="solid"/>
              </a:ln>
              <a:solidFill>
                <a:srgbClr val="00B050"/>
              </a:solidFill>
              <a:effectLst/>
              <a:uLnTx/>
              <a:uFillTx/>
              <a:latin typeface="+mn-lt"/>
              <a:ea typeface="+mn-ea"/>
              <a:cs typeface="宋体" panose="02010600030101010101" pitchFamily="2"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r>
              <a:rPr lang="zh-CN" altLang="en-US" sz="2000"/>
              <a:t>实验动物中心为了进一步规范代管剪尾工作，统一编号方式，具体编号规则如下：</a:t>
            </a:r>
            <a:endParaRPr lang="zh-CN" altLang="en-US" sz="2000"/>
          </a:p>
          <a:p>
            <a:r>
              <a:rPr lang="zh-CN" altLang="en-US" sz="2000"/>
              <a:t>    1.  每个品系使用顺序递增的方式进行编号，最大编号至999，之后从1开始编号。实际小鼠脚趾只能编号到99。</a:t>
            </a:r>
            <a:endParaRPr lang="zh-CN" altLang="en-US" sz="2000"/>
          </a:p>
          <a:p>
            <a:r>
              <a:rPr lang="zh-CN" altLang="en-US" sz="2000"/>
              <a:t>    2.  同一批次的代管剪尾操作，同品系的鼠尾样品放在一个塑封袋内，塑封袋表面标记申请者姓名、品系名称、子代出生日期、雌鼠编号、雄鼠编号。</a:t>
            </a:r>
            <a:endParaRPr lang="zh-CN" altLang="en-US" sz="2000"/>
          </a:p>
          <a:p>
            <a:r>
              <a:rPr lang="zh-CN" altLang="en-US" sz="2000"/>
              <a:t>    3.  装鼠尾样品的EP管上不单独标记申请者姓名、品系名称、出生日期等信息。请务必不要将不同自封袋的EP管放在一起！可能会出现重号。</a:t>
            </a:r>
            <a:endParaRPr lang="zh-CN" altLang="en-US" sz="2000"/>
          </a:p>
          <a:p>
            <a:r>
              <a:rPr lang="zh-CN" altLang="en-US" sz="2000"/>
              <a:t>    4.  每个繁殖笼内的编号按子代的雌雄分开。自雌鼠开始从小到大顺序编号，在每个性别的第一只小鼠EP管盖会标记性别，后续同性别小鼠EP管上不再标注性别。例如，下图：1-4为雌鼠，5-9为雄鼠。</a:t>
            </a:r>
            <a:endParaRPr lang="zh-CN" altLang="en-US" sz="2000"/>
          </a:p>
          <a:p>
            <a:endParaRPr lang="zh-CN" altLang="en-US"/>
          </a:p>
          <a:p>
            <a:endParaRPr lang="zh-CN" altLang="en-US"/>
          </a:p>
        </p:txBody>
      </p:sp>
      <p:sp>
        <p:nvSpPr>
          <p:cNvPr id="4" name="文本框 3"/>
          <p:cNvSpPr txBox="1"/>
          <p:nvPr/>
        </p:nvSpPr>
        <p:spPr>
          <a:xfrm>
            <a:off x="1054100" y="998855"/>
            <a:ext cx="6096000" cy="368300"/>
          </a:xfrm>
          <a:prstGeom prst="rect">
            <a:avLst/>
          </a:prstGeom>
          <a:noFill/>
        </p:spPr>
        <p:txBody>
          <a:bodyPr wrap="square" rtlCol="0" anchor="t">
            <a:spAutoFit/>
          </a:bodyPr>
          <a:p>
            <a:r>
              <a:rPr lang="zh-CN" altLang="en-US"/>
              <a:t>剪尾编号规则</a:t>
            </a:r>
            <a:endParaRPr lang="zh-CN" altLang="en-US"/>
          </a:p>
        </p:txBody>
      </p:sp>
      <p:pic>
        <p:nvPicPr>
          <p:cNvPr id="100" name="图片 99"/>
          <p:cNvPicPr/>
          <p:nvPr/>
        </p:nvPicPr>
        <p:blipFill>
          <a:blip r:embed="rId1"/>
          <a:stretch>
            <a:fillRect/>
          </a:stretch>
        </p:blipFill>
        <p:spPr>
          <a:xfrm>
            <a:off x="2835910" y="5297488"/>
            <a:ext cx="5276850" cy="828675"/>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科研动物</a:t>
            </a:r>
            <a:endParaRPr lang="zh-CN" altLang="en-US"/>
          </a:p>
        </p:txBody>
      </p:sp>
      <p:sp>
        <p:nvSpPr>
          <p:cNvPr id="3" name="内容占位符 2"/>
          <p:cNvSpPr>
            <a:spLocks noGrp="1"/>
          </p:cNvSpPr>
          <p:nvPr>
            <p:ph idx="1"/>
          </p:nvPr>
        </p:nvSpPr>
        <p:spPr>
          <a:xfrm>
            <a:off x="2129790" y="2344420"/>
            <a:ext cx="6661150" cy="1508760"/>
          </a:xfrm>
        </p:spPr>
        <p:txBody>
          <a:bodyPr/>
          <a:p>
            <a:r>
              <a:rPr lang="zh-CN" altLang="en-US"/>
              <a:t>小鼠只有</a:t>
            </a:r>
            <a:r>
              <a:rPr lang="en-US" altLang="zh-CN"/>
              <a:t>SPF</a:t>
            </a:r>
            <a:r>
              <a:rPr lang="zh-CN" altLang="en-US"/>
              <a:t>级</a:t>
            </a:r>
            <a:endParaRPr lang="zh-CN" altLang="en-US"/>
          </a:p>
          <a:p>
            <a:endParaRPr lang="zh-CN" altLang="en-US"/>
          </a:p>
          <a:p>
            <a:r>
              <a:rPr lang="zh-CN" altLang="en-US"/>
              <a:t>环境只有屏障和无菌动物房</a:t>
            </a:r>
            <a:endParaRPr lang="zh-CN" altLang="en-US"/>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xml><?xml version="1.0" encoding="utf-8"?>
<p:tagLst xmlns:p="http://schemas.openxmlformats.org/presentationml/2006/main">
  <p:tag name="KSO_WM_UNIT_PLACING_PICTURE_USER_VIEWPORT" val="{&quot;height&quot;:2715,&quot;width&quot;:3510}"/>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03.xml><?xml version="1.0" encoding="utf-8"?>
<p:tagLst xmlns:p="http://schemas.openxmlformats.org/presentationml/2006/main">
  <p:tag name="KSO_WM_BEAUTIFY_FLAG" val="#wm#"/>
  <p:tag name="KSO_WM_TEMPLATE_CATEGORY" val="custom"/>
  <p:tag name="KSO_WM_TEMPLATE_INDEX" val="20205081"/>
  <p:tag name="KSO_WM_SLIDE_BK_DARK_LIGHT" val="2"/>
  <p:tag name="KSO_WM_SLIDE_BACKGROUND_TYPE" val="general"/>
</p:tagLst>
</file>

<file path=ppt/tags/tag104.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05.xml><?xml version="1.0" encoding="utf-8"?>
<p:tagLst xmlns:p="http://schemas.openxmlformats.org/presentationml/2006/main">
  <p:tag name="KSO_WM_BEAUTIFY_FLAG" val="#wm#"/>
  <p:tag name="KSO_WM_TEMPLATE_CATEGORY" val="custom"/>
  <p:tag name="KSO_WM_TEMPLATE_INDEX" val="20205081"/>
  <p:tag name="KSO_WM_SLIDE_BK_DARK_LIGHT" val="2"/>
  <p:tag name="KSO_WM_SLIDE_BACKGROUND_TYPE" val="general"/>
</p:tagLst>
</file>

<file path=ppt/tags/tag106.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07.xml><?xml version="1.0" encoding="utf-8"?>
<p:tagLst xmlns:p="http://schemas.openxmlformats.org/presentationml/2006/main">
  <p:tag name="KSO_WM_BEAUTIFY_FLAG" val="#wm#"/>
  <p:tag name="KSO_WM_TEMPLATE_CATEGORY" val="custom"/>
  <p:tag name="KSO_WM_TEMPLATE_INDEX" val="20205081"/>
  <p:tag name="KSO_WM_SLIDE_BK_DARK_LIGHT" val="2"/>
  <p:tag name="KSO_WM_SLIDE_BACKGROUND_TYPE" val="general"/>
</p:tagLst>
</file>

<file path=ppt/tags/tag108.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09.xml><?xml version="1.0" encoding="utf-8"?>
<p:tagLst xmlns:p="http://schemas.openxmlformats.org/presentationml/2006/main">
  <p:tag name="KSO_WM_BEAUTIFY_FLAG" val="#wm#"/>
  <p:tag name="KSO_WM_TEMPLATE_CATEGORY" val="custom"/>
  <p:tag name="KSO_WM_TEMPLATE_INDEX" val="20205081"/>
  <p:tag name="KSO_WM_SLIDE_BK_DARK_LIGHT" val="2"/>
  <p:tag name="KSO_WM_SLIDE_BACKGROUND_TYPE" val="general"/>
</p:tagLst>
</file>

<file path=ppt/tags/tag11.xml><?xml version="1.0" encoding="utf-8"?>
<p:tagLst xmlns:p="http://schemas.openxmlformats.org/presentationml/2006/main">
  <p:tag name="KSO_WM_UNIT_ISCONTENTSTITLE" val="0"/>
  <p:tag name="KSO_WM_UNIT_PRESET_TEXT" val="简约工作汇报模板"/>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custom20202601_1*a*1"/>
  <p:tag name="KSO_WM_TEMPLATE_CATEGORY" val="custom"/>
  <p:tag name="KSO_WM_TEMPLATE_INDEX" val="20202601"/>
  <p:tag name="KSO_WM_UNIT_LAYERLEVEL" val="1"/>
  <p:tag name="KSO_WM_TAG_VERSION" val="1.0"/>
  <p:tag name="KSO_WM_BEAUTIFY_FLAG" val=""/>
  <p:tag name="KSO_WM_UNIT_ISNUMDGMTITLE" val="0"/>
</p:tagLst>
</file>

<file path=ppt/tags/tag110.xml><?xml version="1.0" encoding="utf-8"?>
<p:tagLst xmlns:p="http://schemas.openxmlformats.org/presentationml/2006/main">
  <p:tag name="KSO_WM_SLIDE_BK_DARK_LIGHT" val="2"/>
  <p:tag name="KSO_WM_SLIDE_BACKGROUND_TYPE" val="general"/>
</p:tagLst>
</file>

<file path=ppt/tags/tag111.xml><?xml version="1.0" encoding="utf-8"?>
<p:tagLst xmlns:p="http://schemas.openxmlformats.org/presentationml/2006/main">
  <p:tag name="KSO_WM_BEAUTIFY_FLAG" val="#wm#"/>
  <p:tag name="KSO_WM_TEMPLATE_CATEGORY" val="custom"/>
  <p:tag name="KSO_WM_TEMPLATE_INDEX" val="20205081"/>
</p:tagLst>
</file>

<file path=ppt/tags/tag112.xml><?xml version="1.0" encoding="utf-8"?>
<p:tagLst xmlns:p="http://schemas.openxmlformats.org/presentationml/2006/main">
  <p:tag name="KSO_WM_SLIDE_BK_DARK_LIGHT" val="2"/>
  <p:tag name="KSO_WM_SLIDE_BACKGROUND_TYPE" val="general"/>
</p:tagLst>
</file>

<file path=ppt/tags/tag1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6.xml><?xml version="1.0" encoding="utf-8"?>
<p:tagLst xmlns:p="http://schemas.openxmlformats.org/presentationml/2006/main">
  <p:tag name="KSO_WM_SLIDE_BK_DARK_LIGHT" val="2"/>
  <p:tag name="KSO_WM_SLIDE_BACKGROUND_TYPE" val="general"/>
</p:tagLst>
</file>

<file path=ppt/tags/tag11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UNIT_PLACING_PICTURE_USER_VIEWPORT" val="{&quot;height&quot;:3480,&quot;width&quot;:4650}"/>
  <p:tag name="KSO_WM_BEAUTIFY_FLAG" val=""/>
</p:tagLst>
</file>

<file path=ppt/tags/tag120.xml><?xml version="1.0" encoding="utf-8"?>
<p:tagLst xmlns:p="http://schemas.openxmlformats.org/presentationml/2006/main">
  <p:tag name="KSO_WM_SLIDE_BK_DARK_LIGHT" val="2"/>
  <p:tag name="KSO_WM_SLIDE_BACKGROUND_TYPE" val="general"/>
</p:tagLst>
</file>

<file path=ppt/tags/tag121.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3.xml><?xml version="1.0" encoding="utf-8"?>
<p:tagLst xmlns:p="http://schemas.openxmlformats.org/presentationml/2006/main">
  <p:tag name="KSO_WM_SLIDE_BK_DARK_LIGHT" val="2"/>
  <p:tag name="KSO_WM_SLIDE_BACKGROUND_TYPE" val="general"/>
</p:tagLst>
</file>

<file path=ppt/tags/tag124.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25.xml><?xml version="1.0" encoding="utf-8"?>
<p:tagLst xmlns:p="http://schemas.openxmlformats.org/presentationml/2006/main">
  <p:tag name="KSO_WM_SLIDE_BK_DARK_LIGHT" val="2"/>
  <p:tag name="KSO_WM_SLIDE_BACKGROUND_TYPE" val="general"/>
</p:tagLst>
</file>

<file path=ppt/tags/tag126.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4"/>
  <p:tag name="KSO_WM_UNIT_TEXT_FILL_TYPE" val="1"/>
</p:tagLst>
</file>

<file path=ppt/tags/tag129.xml><?xml version="1.0" encoding="utf-8"?>
<p:tagLst xmlns:p="http://schemas.openxmlformats.org/presentationml/2006/main">
  <p:tag name="KSO_WM_SLIDE_BK_DARK_LIGHT" val="2"/>
  <p:tag name="KSO_WM_SLIDE_BACKGROUND_TYPE" val="general"/>
</p:tagLst>
</file>

<file path=ppt/tags/tag13.xml><?xml version="1.0" encoding="utf-8"?>
<p:tagLst xmlns:p="http://schemas.openxmlformats.org/presentationml/2006/main">
  <p:tag name="KSO_WM_UNIT_TABLE_BEAUTIFY" val="smartTable{30ca501d-d15a-4654-9615-3935822a62c5}"/>
  <p:tag name="TABLE_ENDDRAG_ORIGIN_RECT" val="662*376"/>
  <p:tag name="TABLE_ENDDRAG_RECT" val="52*111*662*376"/>
</p:tagLst>
</file>

<file path=ppt/tags/tag130.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4.xml><?xml version="1.0" encoding="utf-8"?>
<p:tagLst xmlns:p="http://schemas.openxmlformats.org/presentationml/2006/main">
  <p:tag name="KSO_WM_SLIDE_BK_DARK_LIGHT" val="2"/>
  <p:tag name="KSO_WM_SLIDE_BACKGROUND_TYPE" val="general"/>
</p:tagLst>
</file>

<file path=ppt/tags/tag135.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3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Lst>
</file>

<file path=ppt/tags/tag137.xml><?xml version="1.0" encoding="utf-8"?>
<p:tagLst xmlns:p="http://schemas.openxmlformats.org/presentationml/2006/main">
  <p:tag name="KSO_WM_SLIDE_BK_DARK_LIGHT" val="2"/>
  <p:tag name="KSO_WM_SLIDE_BACKGROUND_TYPE" val="general"/>
</p:tagLst>
</file>

<file path=ppt/tags/tag138.xml><?xml version="1.0" encoding="utf-8"?>
<p:tagLst xmlns:p="http://schemas.openxmlformats.org/presentationml/2006/main">
  <p:tag name="KSO_WM_SLIDE_BK_DARK_LIGHT" val="2"/>
  <p:tag name="KSO_WM_SLIDE_BACKGROUND_TYPE" val="general"/>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SLIDE_BACKGROUND_TYPE" val="general"/>
  <p:tag name="KSO_WM_SLIDE_BK_DARK_LIGHT" val="2"/>
  <p:tag name="KSO_WM_UNIT_TYPE" val="i"/>
  <p:tag name="KSO_WM_UNIT_INDEX" val="1"/>
  <p:tag name="WM_BEAUTIFY_SHAPE_IDENTITY" val="{f9e6e4fa-a894-4dcf-bb0d-3565a7ef04e2}"/>
</p:tagLst>
</file>

<file path=ppt/tags/tag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0.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2.xml><?xml version="1.0" encoding="utf-8"?>
<p:tagLst xmlns:p="http://schemas.openxmlformats.org/presentationml/2006/main">
  <p:tag name="KSO_WM_SLIDE_BK_DARK_LIGHT" val="2"/>
  <p:tag name="KSO_WM_SLIDE_BACKGROUND_TYPE" val="general"/>
</p:tagLst>
</file>

<file path=ppt/tags/tag143.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44.xml><?xml version="1.0" encoding="utf-8"?>
<p:tagLst xmlns:p="http://schemas.openxmlformats.org/presentationml/2006/main">
  <p:tag name="KSO_WM_SLIDE_BK_DARK_LIGHT" val="2"/>
  <p:tag name="KSO_WM_SLIDE_BACKGROUND_TYPE" val="general"/>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601_7*a*1"/>
  <p:tag name="KSO_WM_TEMPLATE_CATEGORY" val="custom"/>
  <p:tag name="KSO_WM_TEMPLATE_INDEX" val="20202601"/>
  <p:tag name="KSO_WM_UNIT_LAYERLEVEL" val="1"/>
  <p:tag name="KSO_WM_TAG_VERSION" val="1.0"/>
  <p:tag name="KSO_WM_BEAUTIFY_FLAG" val="#wm#"/>
  <p:tag name="KSO_WM_UNIT_ISCONTENTSTITLE" val="0"/>
  <p:tag name="KSO_WM_UNIT_PRESET_TEXT" val="添加章节标题"/>
  <p:tag name="KSO_WM_UNIT_NOCLEAR" val="0"/>
  <p:tag name="KSO_WM_UNIT_VALUE" val="7"/>
  <p:tag name="KSO_WM_UNIT_TYPE" val="a"/>
  <p:tag name="KSO_WM_UNIT_INDEX" val="1"/>
  <p:tag name="KSO_WM_UNIT_ISNUMDGMTITLE" val="0"/>
</p:tagLst>
</file>

<file path=ppt/tags/tag146.xml><?xml version="1.0" encoding="utf-8"?>
<p:tagLst xmlns:p="http://schemas.openxmlformats.org/presentationml/2006/main">
  <p:tag name="KSO_WM_SLIDE_ID" val="custom20202601_7"/>
  <p:tag name="KSO_WM_TEMPLATE_SUBCATEGORY" val="0"/>
  <p:tag name="KSO_WM_TEMPLATE_MASTER_TYPE" val="1"/>
  <p:tag name="KSO_WM_TEMPLATE_COLOR_TYPE" val="1"/>
  <p:tag name="KSO_WM_SLIDE_ITEM_CNT" val="0"/>
  <p:tag name="KSO_WM_SLIDE_INDEX" val="7"/>
  <p:tag name="KSO_WM_TAG_VERSION" val="1.0"/>
  <p:tag name="KSO_WM_BEAUTIFY_FLAG" val="#wm#"/>
  <p:tag name="KSO_WM_TEMPLATE_CATEGORY" val="custom"/>
  <p:tag name="KSO_WM_TEMPLATE_INDEX" val="20202601"/>
  <p:tag name="KSO_WM_SLIDE_TYPE" val="sectionTitle"/>
  <p:tag name="KSO_WM_SLIDE_SUBTYPE" val="pureTxt"/>
  <p:tag name="KSO_WM_SLIDE_LAYOUT" val="a_b_e"/>
  <p:tag name="KSO_WM_SLIDE_LAYOUT_CNT" val="1_1_1"/>
</p:tagLst>
</file>

<file path=ppt/tags/tag147.xml><?xml version="1.0" encoding="utf-8"?>
<p:tagLst xmlns:p="http://schemas.openxmlformats.org/presentationml/2006/main">
  <p:tag name="KSO_WM_UNIT_FILL_FORE_SCHEMECOLOR_INDEX_BRIGHTNESS" val="0"/>
  <p:tag name="KSO_WM_UNIT_FILL_FORE_SCHEMECOLOR_INDEX" val="16"/>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48.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149.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51.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152.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153.xml><?xml version="1.0" encoding="utf-8"?>
<p:tagLst xmlns:p="http://schemas.openxmlformats.org/presentationml/2006/main">
  <p:tag name="KSO_WM_UNIT_FILL_FORE_SCHEMECOLOR_INDEX_BRIGHTNESS" val="0"/>
  <p:tag name="KSO_WM_UNIT_FILL_FORE_SCHEMECOLOR_INDEX" val="16"/>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54.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155.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156.xml><?xml version="1.0" encoding="utf-8"?>
<p:tagLst xmlns:p="http://schemas.openxmlformats.org/presentationml/2006/main">
  <p:tag name="KSO_WM_UNIT_FILL_FORE_SCHEMECOLOR_INDEX_BRIGHTNESS" val="0"/>
  <p:tag name="KSO_WM_UNIT_FILL_FORE_SCHEMECOLOR_INDEX" val="16"/>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57.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158.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159.xml><?xml version="1.0" encoding="utf-8"?>
<p:tagLst xmlns:p="http://schemas.openxmlformats.org/presentationml/2006/main">
  <p:tag name="KSO_WM_UNIT_FILL_FORE_SCHEMECOLOR_INDEX_BRIGHTNESS" val="0"/>
  <p:tag name="KSO_WM_UNIT_FILL_FORE_SCHEMECOLOR_INDEX" val="16"/>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0.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161.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16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63.xml><?xml version="1.0" encoding="utf-8"?>
<p:tagLst xmlns:p="http://schemas.openxmlformats.org/presentationml/2006/main">
  <p:tag name="KSO_WM_UNIT_FILL_FORE_SCHEMECOLOR_INDEX_BRIGHTNESS" val="0"/>
  <p:tag name="KSO_WM_UNIT_FILL_FORE_SCHEMECOLOR_INDEX" val="16"/>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6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6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66.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67.xml><?xml version="1.0" encoding="utf-8"?>
<p:tagLst xmlns:p="http://schemas.openxmlformats.org/presentationml/2006/main">
  <p:tag name="KSO_WM_UNIT_FILL_FORE_SCHEMECOLOR_INDEX_BRIGHTNESS" val="0"/>
  <p:tag name="KSO_WM_UNIT_FILL_FORE_SCHEMECOLOR_INDEX" val="16"/>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7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77.xml><?xml version="1.0" encoding="utf-8"?>
<p:tagLst xmlns:p="http://schemas.openxmlformats.org/presentationml/2006/main">
  <p:tag name="KSO_WM_SLIDE_BK_DARK_LIGHT" val="2"/>
  <p:tag name="KSO_WM_SLIDE_BACKGROUND_TYPE" val="general"/>
</p:tagLst>
</file>

<file path=ppt/tags/tag178.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79.xml><?xml version="1.0" encoding="utf-8"?>
<p:tagLst xmlns:p="http://schemas.openxmlformats.org/presentationml/2006/main">
  <p:tag name="KSO_WM_UNIT_PLACING_PICTURE_USER_VIEWPORT" val="{&quot;height&quot;:5185,&quot;width&quot;:6720}"/>
</p:tagLst>
</file>

<file path=ppt/tags/tag18.xml><?xml version="1.0" encoding="utf-8"?>
<p:tagLst xmlns:p="http://schemas.openxmlformats.org/presentationml/2006/main">
  <p:tag name="KSO_WM_UNIT_PLACING_PICTURE_USER_VIEWPORT" val="{&quot;height&quot;:1606.7035061596894,&quot;width&quot;:3323.9657938390365}"/>
  <p:tag name="KSO_WM_UNIT_TEXT_FILL_FORE_SCHEMECOLOR_INDEX_BRIGHTNESS" val="0"/>
  <p:tag name="KSO_WM_UNIT_TEXT_FILL_FORE_SCHEMECOLOR_INDEX" val="13"/>
  <p:tag name="KSO_WM_UNIT_TEXT_FILL_TYPE" val="1"/>
</p:tagLst>
</file>

<file path=ppt/tags/tag180.xml><?xml version="1.0" encoding="utf-8"?>
<p:tagLst xmlns:p="http://schemas.openxmlformats.org/presentationml/2006/main">
  <p:tag name="KSO_WM_UNIT_PLACING_PICTURE_USER_VIEWPORT" val="{&quot;height&quot;:5040,&quot;width&quot;:2787.5007874015746}"/>
</p:tagLst>
</file>

<file path=ppt/tags/tag181.xml><?xml version="1.0" encoding="utf-8"?>
<p:tagLst xmlns:p="http://schemas.openxmlformats.org/presentationml/2006/main">
  <p:tag name="KSO_WM_SLIDE_BK_DARK_LIGHT" val="2"/>
  <p:tag name="KSO_WM_SLIDE_BACKGROUND_TYPE" val="general"/>
</p:tagLst>
</file>

<file path=ppt/tags/tag18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83.xml><?xml version="1.0" encoding="utf-8"?>
<p:tagLst xmlns:p="http://schemas.openxmlformats.org/presentationml/2006/main">
  <p:tag name="KSO_WM_SLIDE_BK_DARK_LIGHT" val="2"/>
  <p:tag name="KSO_WM_SLIDE_BACKGROUND_TYPE" val="general"/>
</p:tagLst>
</file>

<file path=ppt/tags/tag184.xml><?xml version="1.0" encoding="utf-8"?>
<p:tagLst xmlns:p="http://schemas.openxmlformats.org/presentationml/2006/main">
  <p:tag name="KSO_WM_SLIDE_BK_DARK_LIGHT" val="2"/>
  <p:tag name="KSO_WM_SLIDE_BACKGROUND_TYPE" val="general"/>
</p:tagLst>
</file>

<file path=ppt/tags/tag185.xml><?xml version="1.0" encoding="utf-8"?>
<p:tagLst xmlns:p="http://schemas.openxmlformats.org/presentationml/2006/main">
  <p:tag name="KSO_WM_UNIT_PLACING_PICTURE_USER_VIEWPORT" val="{&quot;height&quot;:7800,&quot;width&quot;:10837.500787401576}"/>
</p:tagLst>
</file>

<file path=ppt/tags/tag186.xml><?xml version="1.0" encoding="utf-8"?>
<p:tagLst xmlns:p="http://schemas.openxmlformats.org/presentationml/2006/main">
  <p:tag name="KSO_WM_SLIDE_BK_DARK_LIGHT" val="2"/>
  <p:tag name="KSO_WM_SLIDE_BACKGROUND_TYPE" val="gener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PLACING_PICTURE_USER_VIEWPORT" val="{&quot;height&quot;:1390.2858128064292,&quot;width&quot;:2793.3554161092998}"/>
  <p:tag name="KSO_WM_UNIT_TEXT_FILL_FORE_SCHEMECOLOR_INDEX_BRIGHTNESS" val="0"/>
  <p:tag name="KSO_WM_UNIT_TEXT_FILL_FORE_SCHEMECOLOR_INDEX" val="13"/>
  <p:tag name="KSO_WM_UNIT_TEXT_FILL_TYPE" val="1"/>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wm#"/>
  <p:tag name="KSO_WM_TEMPLATE_CATEGORY" val="custom"/>
  <p:tag name="KSO_WM_TEMPLATE_INDEX" val="20205081"/>
</p:tagLst>
</file>

<file path=ppt/tags/tag194.xml><?xml version="1.0" encoding="utf-8"?>
<p:tagLst xmlns:p="http://schemas.openxmlformats.org/presentationml/2006/main">
  <p:tag name="KSO_WM_BEAUTIFY_FLAG" val="#wm#"/>
  <p:tag name="KSO_WM_TEMPLATE_CATEGORY" val="custom"/>
  <p:tag name="KSO_WM_TEMPLATE_INDEX" val="20205081"/>
</p:tagLst>
</file>

<file path=ppt/tags/tag195.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96.xml><?xml version="1.0" encoding="utf-8"?>
<p:tagLst xmlns:p="http://schemas.openxmlformats.org/presentationml/2006/main">
  <p:tag name="KSO_WM_SLIDE_BK_DARK_LIGHT" val="2"/>
  <p:tag name="KSO_WM_SLIDE_BACKGROUND_TYPE" val="general"/>
</p:tagLst>
</file>

<file path=ppt/tags/tag19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98.xml><?xml version="1.0" encoding="utf-8"?>
<p:tagLst xmlns:p="http://schemas.openxmlformats.org/presentationml/2006/main">
  <p:tag name="KSO_WM_SLIDE_BK_DARK_LIGHT" val="2"/>
  <p:tag name="KSO_WM_SLIDE_BACKGROUND_TYPE" val="general"/>
</p:tagLst>
</file>

<file path=ppt/tags/tag19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xml><?xml version="1.0" encoding="utf-8"?>
<p:tagLst xmlns:p="http://schemas.openxmlformats.org/presentationml/2006/main">
  <p:tag name="KSO_WM_UNIT_PLACING_PICTURE_USER_VIEWPORT" val="{&quot;height&quot;:1126.1198847307317,&quot;width&quot;:2458.541142921737}"/>
  <p:tag name="KSO_WM_UNIT_TEXT_FILL_FORE_SCHEMECOLOR_INDEX_BRIGHTNESS" val="0"/>
  <p:tag name="KSO_WM_UNIT_TEXT_FILL_FORE_SCHEMECOLOR_INDEX" val="13"/>
  <p:tag name="KSO_WM_UNIT_TEXT_FILL_TYPE" val="1"/>
</p:tagLst>
</file>

<file path=ppt/tags/tag200.xml><?xml version="1.0" encoding="utf-8"?>
<p:tagLst xmlns:p="http://schemas.openxmlformats.org/presentationml/2006/main">
  <p:tag name="KSO_WM_UNIT_PLACING_PICTURE_USER_VIEWPORT" val="{&quot;height&quot;:6060,&quot;width&quot;:6100}"/>
</p:tagLst>
</file>

<file path=ppt/tags/tag201.xml><?xml version="1.0" encoding="utf-8"?>
<p:tagLst xmlns:p="http://schemas.openxmlformats.org/presentationml/2006/main">
  <p:tag name="KSO_WM_SLIDE_BK_DARK_LIGHT" val="2"/>
  <p:tag name="KSO_WM_SLIDE_BACKGROUND_TYPE" val="gener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PP_MARK_KEY" val="e49cb170-9997-4440-9b92-51a0e05d6315"/>
  <p:tag name="COMMONDATA" val="eyJoZGlkIjoiYzc5YjAyMzEwZGJmODU3ZjYwOWI0OWRkMDk3YTcxN2MifQ=="/>
</p:tagLst>
</file>

<file path=ppt/tags/tag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601_7*i*1"/>
  <p:tag name="KSO_WM_TEMPLATE_CATEGORY" val="custom"/>
  <p:tag name="KSO_WM_TEMPLATE_INDEX" val="20202601"/>
  <p:tag name="KSO_WM_UNIT_LAYERLEVEL" val="1"/>
  <p:tag name="KSO_WM_TAG_VERSION" val="1.0"/>
  <p:tag name="KSO_WM_BEAUTIFY_FLAG" val="#wm#"/>
  <p:tag name="KSO_WM_UNIT_TYPE" val="i"/>
  <p:tag name="KSO_WM_UNIT_INDEX" val="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5"/>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601_7*a*1"/>
  <p:tag name="KSO_WM_TEMPLATE_CATEGORY" val="custom"/>
  <p:tag name="KSO_WM_TEMPLATE_INDEX" val="20202601"/>
  <p:tag name="KSO_WM_UNIT_LAYERLEVEL" val="1"/>
  <p:tag name="KSO_WM_TAG_VERSION" val="1.0"/>
  <p:tag name="KSO_WM_BEAUTIFY_FLAG" val="#wm#"/>
  <p:tag name="KSO_WM_UNIT_ISCONTENTSTITLE" val="0"/>
  <p:tag name="KSO_WM_UNIT_PRESET_TEXT" val="添加章节标题"/>
  <p:tag name="KSO_WM_UNIT_NOCLEAR" val="0"/>
  <p:tag name="KSO_WM_UNIT_VALUE" val="7"/>
  <p:tag name="KSO_WM_UNIT_TYPE" val="a"/>
  <p:tag name="KSO_WM_UNIT_INDEX" val="1"/>
  <p:tag name="KSO_WM_UNIT_ISNUMDGMTITLE" val="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601_7*b*1"/>
  <p:tag name="KSO_WM_TEMPLATE_CATEGORY" val="custom"/>
  <p:tag name="KSO_WM_TEMPLATE_INDEX" val="20202601"/>
  <p:tag name="KSO_WM_UNIT_LAYERLEVEL" val="1"/>
  <p:tag name="KSO_WM_TAG_VERSION" val="1.0"/>
  <p:tag name="KSO_WM_BEAUTIFY_FLAG" val="#wm#"/>
  <p:tag name="KSO_WM_UNIT_ISCONTENTSTITLE" val="0"/>
  <p:tag name="KSO_WM_UNIT_PRESET_TEXT" val="单击此处添加文本"/>
  <p:tag name="KSO_WM_UNIT_NOCLEAR" val="0"/>
  <p:tag name="KSO_WM_UNIT_VALUE" val="11"/>
  <p:tag name="KSO_WM_UNIT_TYPE" val="b"/>
  <p:tag name="KSO_WM_UNIT_INDEX" val="1"/>
  <p:tag name="KSO_WM_UNIT_ISNUMDGMTITLE" val="0"/>
  <p:tag name="KSO_WM_UNIT_TEXT_FILL_FORE_SCHEMECOLOR_INDEX_BRIGHTNESS" val="0.15"/>
  <p:tag name="KSO_WM_UNIT_TEXT_FILL_FORE_SCHEMECOLOR_INDEX" val="13"/>
  <p:tag name="KSO_WM_UNIT_TEXT_FILL_TYPE" val="1"/>
</p:tagLst>
</file>

<file path=ppt/tags/tag25.xml><?xml version="1.0" encoding="utf-8"?>
<p:tagLst xmlns:p="http://schemas.openxmlformats.org/presentationml/2006/main">
  <p:tag name="KSO_WM_SLIDE_ID" val="custom20202601_7"/>
  <p:tag name="KSO_WM_TEMPLATE_SUBCATEGORY" val="0"/>
  <p:tag name="KSO_WM_TEMPLATE_MASTER_TYPE" val="1"/>
  <p:tag name="KSO_WM_TEMPLATE_COLOR_TYPE" val="1"/>
  <p:tag name="KSO_WM_SLIDE_ITEM_CNT" val="0"/>
  <p:tag name="KSO_WM_SLIDE_INDEX" val="7"/>
  <p:tag name="KSO_WM_TAG_VERSION" val="1.0"/>
  <p:tag name="KSO_WM_BEAUTIFY_FLAG" val="#wm#"/>
  <p:tag name="KSO_WM_TEMPLATE_CATEGORY" val="custom"/>
  <p:tag name="KSO_WM_TEMPLATE_INDEX" val="20202601"/>
  <p:tag name="KSO_WM_SLIDE_TYPE" val="sectionTitle"/>
  <p:tag name="KSO_WM_SLIDE_SUBTYPE" val="pureTxt"/>
  <p:tag name="KSO_WM_SLIDE_LAYOUT" val="a_b_e"/>
  <p:tag name="KSO_WM_SLIDE_LAYOUT_CNT" val="1_1_1"/>
</p:tagLst>
</file>

<file path=ppt/tags/tag26.xml><?xml version="1.0" encoding="utf-8"?>
<p:tagLst xmlns:p="http://schemas.openxmlformats.org/presentationml/2006/main">
  <p:tag name="KSO_WM_BEAUTIFY_FLAG" val="#wm#"/>
  <p:tag name="KSO_WM_TEMPLATE_CATEGORY" val="custom"/>
  <p:tag name="KSO_WM_TEMPLATE_INDEX" val="20202601"/>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UNIT_PLACING_PICTURE_USER_VIEWPORT" val="{&quot;height&quot;:4132.500787401575,&quot;width&quot;:5070}"/>
  <p:tag name="KSO_WM_UNIT_LINE_FORE_SCHEMECOLOR_INDEX_BRIGHTNESS" val="0"/>
  <p:tag name="KSO_WM_UNIT_LINE_FORE_SCHEMECOLOR_INDEX" val="14"/>
  <p:tag name="KSO_WM_UNIT_LINE_FILL_TYPE" val="2"/>
</p:tagLst>
</file>

<file path=ppt/tags/tag29.xml><?xml version="1.0" encoding="utf-8"?>
<p:tagLst xmlns:p="http://schemas.openxmlformats.org/presentationml/2006/main">
  <p:tag name="KSO_WM_UNIT_PLACING_PICTURE_USER_VIEWPORT" val="{&quot;height&quot;:4042.5007874015746,&quot;width&quot;:518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3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32.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33.xml><?xml version="1.0" encoding="utf-8"?>
<p:tagLst xmlns:p="http://schemas.openxmlformats.org/presentationml/2006/main">
  <p:tag name="KSO_WM_SLIDE_BK_DARK_LIGHT" val="2"/>
  <p:tag name="KSO_WM_SLIDE_BACKGROUND_TYPE" val="general"/>
</p:tagLst>
</file>

<file path=ppt/tags/tag34.xml><?xml version="1.0" encoding="utf-8"?>
<p:tagLst xmlns:p="http://schemas.openxmlformats.org/presentationml/2006/main">
  <p:tag name="KSO_WM_UNIT_PLACING_PICTURE_USER_VIEWPORT" val="{&quot;height&quot;:3970,&quot;width&quot;:5102.500787401575}"/>
  <p:tag name="KSO_WM_BEAUTIFY_FLAG" val=""/>
</p:tagLst>
</file>

<file path=ppt/tags/tag35.xml><?xml version="1.0" encoding="utf-8"?>
<p:tagLst xmlns:p="http://schemas.openxmlformats.org/presentationml/2006/main">
  <p:tag name="KSO_WM_BEAUTIFY_FLAG" val="#wm#"/>
  <p:tag name="KSO_WM_TEMPLATE_CATEGORY" val="custom"/>
  <p:tag name="KSO_WM_TEMPLATE_INDEX" val="20205081"/>
</p:tagLst>
</file>

<file path=ppt/tags/tag36.xml><?xml version="1.0" encoding="utf-8"?>
<p:tagLst xmlns:p="http://schemas.openxmlformats.org/presentationml/2006/main">
  <p:tag name="KSO_WM_SLIDE_BK_DARK_LIGHT" val="2"/>
  <p:tag name="KSO_WM_SLIDE_BACKGROUND_TYPE" val="general"/>
</p:tagLst>
</file>

<file path=ppt/tags/tag37.xml><?xml version="1.0" encoding="utf-8"?>
<p:tagLst xmlns:p="http://schemas.openxmlformats.org/presentationml/2006/main">
  <p:tag name="KSO_WM_BEAUTIFY_FLAG" val="#wm#"/>
  <p:tag name="KSO_WM_TEMPLATE_CATEGORY" val="custom"/>
  <p:tag name="KSO_WM_TEMPLATE_INDEX" val="20205081"/>
</p:tagLst>
</file>

<file path=ppt/tags/tag38.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39.xml><?xml version="1.0" encoding="utf-8"?>
<p:tagLst xmlns:p="http://schemas.openxmlformats.org/presentationml/2006/main">
  <p:tag name="KSO_WM_UNIT_PLACING_PICTURE_USER_VIEWPORT" val="{&quot;height&quot;:2892.5007874015746,&quot;width&quot;:3522.49921259842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xml><?xml version="1.0" encoding="utf-8"?>
<p:tagLst xmlns:p="http://schemas.openxmlformats.org/presentationml/2006/main">
  <p:tag name="KSO_WM_UNIT_PLACING_PICTURE_USER_VIEWPORT" val="{&quot;height&quot;:3380,&quot;width&quot;:3400}"/>
</p:tagLst>
</file>

<file path=ppt/tags/tag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8.xml><?xml version="1.0" encoding="utf-8"?>
<p:tagLst xmlns:p="http://schemas.openxmlformats.org/presentationml/2006/main">
  <p:tag name="KSO_WM_SLIDE_BK_DARK_LIGHT" val="2"/>
  <p:tag name="KSO_WM_SLIDE_BACKGROUND_TYPE" val="general"/>
</p:tagLst>
</file>

<file path=ppt/tags/tag49.xml><?xml version="1.0" encoding="utf-8"?>
<p:tagLst xmlns:p="http://schemas.openxmlformats.org/presentationml/2006/main">
  <p:tag name="KSO_WM_UNIT_PLACING_PICTURE_USER_VIEWPORT" val="{&quot;height&quot;:2607.499212598425,&quot;width&quot;:4307.49921259842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xml><?xml version="1.0" encoding="utf-8"?>
<p:tagLst xmlns:p="http://schemas.openxmlformats.org/presentationml/2006/main">
  <p:tag name="KSO_WM_SLIDE_BK_DARK_LIGHT" val="2"/>
  <p:tag name="KSO_WM_SLIDE_BACKGROUND_TYPE" val="general"/>
</p:tagLst>
</file>

<file path=ppt/tags/tag51.xml><?xml version="1.0" encoding="utf-8"?>
<p:tagLst xmlns:p="http://schemas.openxmlformats.org/presentationml/2006/main">
  <p:tag name="KSO_WM_UNIT_PLACING_PICTURE_USER_VIEWPORT" val="{&quot;height&quot;:3442,&quot;width&quot;:4160}"/>
  <p:tag name="KSO_WM_BEAUTIFY_FLAG" val=""/>
</p:tagLst>
</file>

<file path=ppt/tags/tag52.xml><?xml version="1.0" encoding="utf-8"?>
<p:tagLst xmlns:p="http://schemas.openxmlformats.org/presentationml/2006/main">
  <p:tag name="KSO_WM_UNIT_PLACING_PICTURE_USER_VIEWPORT" val="{&quot;height&quot;:3937.530708661417,&quot;width&quot;:4310.6409448818895}"/>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wm#"/>
  <p:tag name="KSO_WM_TEMPLATE_CATEGORY" val="custom"/>
  <p:tag name="KSO_WM_TEMPLATE_INDEX" val="20205081"/>
</p:tagLst>
</file>

<file path=ppt/tags/tag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xml><?xml version="1.0" encoding="utf-8"?>
<p:tagLst xmlns:p="http://schemas.openxmlformats.org/presentationml/2006/main">
  <p:tag name="KSO_WM_UNIT_PLACING_PICTURE_USER_VIEWPORT" val="{&quot;height&quot;:3937.530708661417,&quot;width&quot;:4310.6409448818895}"/>
</p:tagLst>
</file>

<file path=ppt/tags/tag57.xml><?xml version="1.0" encoding="utf-8"?>
<p:tagLst xmlns:p="http://schemas.openxmlformats.org/presentationml/2006/main">
  <p:tag name="KSO_WM_UNIT_PLACING_PICTURE_USER_VIEWPORT" val="{&quot;height&quot;:4315.467716535433,&quot;width&quot;:5214.64251968504}"/>
</p:tagLst>
</file>

<file path=ppt/tags/tag5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59.xml><?xml version="1.0" encoding="utf-8"?>
<p:tagLst xmlns:p="http://schemas.openxmlformats.org/presentationml/2006/main">
  <p:tag name="KSO_WM_UNIT_PLACING_PICTURE_USER_VIEWPORT" val="{&quot;height&quot;:4310,&quot;width&quot;:4762.500787401575}"/>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6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3"/>
  <p:tag name="KSO_WM_UNIT_LINE_FILL_TYPE" val="2"/>
</p:tagLst>
</file>

<file path=ppt/tags/tag62.xml><?xml version="1.0" encoding="utf-8"?>
<p:tagLst xmlns:p="http://schemas.openxmlformats.org/presentationml/2006/main">
  <p:tag name="KSO_WM_SLIDE_BK_DARK_LIGHT" val="2"/>
  <p:tag name="KSO_WM_SLIDE_BACKGROUND_TYPE" val="general"/>
</p:tagLst>
</file>

<file path=ppt/tags/tag63.xml><?xml version="1.0" encoding="utf-8"?>
<p:tagLst xmlns:p="http://schemas.openxmlformats.org/presentationml/2006/main">
  <p:tag name="KSO_WM_UNIT_PLACING_PICTURE_USER_VIEWPORT" val="{&quot;height&quot;:4310,&quot;width&quot;:4762.500787401575}"/>
  <p:tag name="KSO_WM_BEAUTIFY_FLAG" val=""/>
</p:tagLst>
</file>

<file path=ppt/tags/tag64.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260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0.xml><?xml version="1.0" encoding="utf-8"?>
<p:tagLst xmlns:p="http://schemas.openxmlformats.org/presentationml/2006/main">
  <p:tag name="KSO_WM_SLIDE_BK_DARK_LIGHT" val="2"/>
  <p:tag name="KSO_WM_SLIDE_BACKGROUND_TYPE" val="gener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SLIDE_BACKGROUND_TYPE" val="general"/>
  <p:tag name="KSO_WM_SLIDE_BK_DARK_LIGHT" val="2"/>
  <p:tag name="KSO_WM_UNIT_TYPE" val="i"/>
  <p:tag name="KSO_WM_UNIT_INDEX" val="1"/>
  <p:tag name="WM_BEAUTIFY_SHAPE_IDENTITY" val="{2b19de3e-0364-4118-933f-9d6651cda248}"/>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SLIDE_BK_DARK_LIGHT" val="2"/>
  <p:tag name="KSO_WM_SLIDE_BACKGROUND_TYPE" val="general"/>
</p:tagLst>
</file>

<file path=ppt/tags/tag7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78.xml><?xml version="1.0" encoding="utf-8"?>
<p:tagLst xmlns:p="http://schemas.openxmlformats.org/presentationml/2006/main">
  <p:tag name="KSO_WM_SLIDE_BK_DARK_LIGHT" val="2"/>
  <p:tag name="KSO_WM_SLIDE_BACKGROUND_TYPE" val="general"/>
</p:tagLst>
</file>

<file path=ppt/tags/tag7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0.xml><?xml version="1.0" encoding="utf-8"?>
<p:tagLst xmlns:p="http://schemas.openxmlformats.org/presentationml/2006/main">
  <p:tag name="KSO_WM_SLIDE_BK_DARK_LIGHT" val="2"/>
  <p:tag name="KSO_WM_SLIDE_BACKGROUND_TYPE" val="general"/>
</p:tagLst>
</file>

<file path=ppt/tags/tag81.xml><?xml version="1.0" encoding="utf-8"?>
<p:tagLst xmlns:p="http://schemas.openxmlformats.org/presentationml/2006/main">
  <p:tag name="KSO_WM_SLIDE_BK_DARK_LIGHT" val="2"/>
  <p:tag name="KSO_WM_SLIDE_BACKGROUND_TYPE" val="general"/>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86.xml><?xml version="1.0" encoding="utf-8"?>
<p:tagLst xmlns:p="http://schemas.openxmlformats.org/presentationml/2006/main">
  <p:tag name="KSO_WM_SLIDE_BK_DARK_LIGHT" val="2"/>
  <p:tag name="KSO_WM_SLIDE_BACKGROUND_TYPE" val="general"/>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SLIDE_BK_DARK_LIGHT" val="2"/>
  <p:tag name="KSO_WM_SLIDE_BACKGROUND_TYPE" val="general"/>
</p:tagLst>
</file>

<file path=ppt/tags/tag92.xml><?xml version="1.0" encoding="utf-8"?>
<p:tagLst xmlns:p="http://schemas.openxmlformats.org/presentationml/2006/main">
  <p:tag name="KSO_WM_UNIT_PLACING_PICTURE_USER_VIEWPORT" val="{&quot;height&quot;:3630,&quot;width&quot;:3967.7354330708663}"/>
</p:tagLst>
</file>

<file path=ppt/tags/tag93.xml><?xml version="1.0" encoding="utf-8"?>
<p:tagLst xmlns:p="http://schemas.openxmlformats.org/presentationml/2006/main">
  <p:tag name="KSO_WM_SLIDE_BK_DARK_LIGHT" val="2"/>
  <p:tag name="KSO_WM_SLIDE_BACKGROUND_TYPE" val="general"/>
</p:tagLst>
</file>

<file path=ppt/tags/tag94.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95.xml><?xml version="1.0" encoding="utf-8"?>
<p:tagLst xmlns:p="http://schemas.openxmlformats.org/presentationml/2006/main">
  <p:tag name="KSO_WM_UNIT_PLACING_PICTURE_USER_VIEWPORT" val="{&quot;height&quot;:6102.499212598425,&quot;width&quot;:6467.499212598425}"/>
</p:tagLst>
</file>

<file path=ppt/tags/tag96.xml><?xml version="1.0" encoding="utf-8"?>
<p:tagLst xmlns:p="http://schemas.openxmlformats.org/presentationml/2006/main">
  <p:tag name="KSO_WM_UNIT_FILL_FORE_SCHEMECOLOR_INDEX_BRIGHTNESS" val="0"/>
  <p:tag name="KSO_WM_UNIT_FILL_FORE_SCHEMECOLOR_INDEX" val="2"/>
  <p:tag name="KSO_WM_UNIT_FILL_TYPE" val="1"/>
  <p:tag name="KSO_WM_UNIT_LINE_FORE_SCHEMECOLOR_INDEX_BRIGHTNESS" val="0"/>
  <p:tag name="KSO_WM_UNIT_LINE_FORE_SCHEMECOLOR_INDEX" val="5"/>
  <p:tag name="KSO_WM_UNIT_LINE_FILL_TYPE" val="2"/>
</p:tagLst>
</file>

<file path=ppt/tags/tag97.xml><?xml version="1.0" encoding="utf-8"?>
<p:tagLst xmlns:p="http://schemas.openxmlformats.org/presentationml/2006/main">
  <p:tag name="KSO_WM_SLIDE_BK_DARK_LIGHT" val="2"/>
  <p:tag name="KSO_WM_SLIDE_BACKGROUND_TYPE" val="general"/>
</p:tagLst>
</file>

<file path=ppt/tags/tag98.xml><?xml version="1.0" encoding="utf-8"?>
<p:tagLst xmlns:p="http://schemas.openxmlformats.org/presentationml/2006/main">
  <p:tag name="KSO_WM_UNIT_TABLE_BEAUTIFY" val="smartTable{884966f5-e2a9-43f2-82a5-1a2c56eb4bc7}"/>
</p:tagLst>
</file>

<file path=ppt/tags/tag99.xml><?xml version="1.0" encoding="utf-8"?>
<p:tagLst xmlns:p="http://schemas.openxmlformats.org/presentationml/2006/main">
  <p:tag name="KSO_WM_SLIDE_BK_DARK_LIGHT" val="2"/>
  <p:tag name="KSO_WM_SLIDE_BACKGROUND_TYPE" val="general"/>
</p:tagLst>
</file>

<file path=ppt/theme/theme1.xml><?xml version="1.0" encoding="utf-8"?>
<a:theme xmlns:a="http://schemas.openxmlformats.org/drawingml/2006/main" name="5_websys">
  <a:themeElements>
    <a:clrScheme name="">
      <a:dk1>
        <a:srgbClr val="000000"/>
      </a:dk1>
      <a:lt1>
        <a:srgbClr val="FFFFFF"/>
      </a:lt1>
      <a:dk2>
        <a:srgbClr val="000000"/>
      </a:dk2>
      <a:lt2>
        <a:srgbClr val="808080"/>
      </a:lt2>
      <a:accent1>
        <a:srgbClr val="0099FF"/>
      </a:accent1>
      <a:accent2>
        <a:srgbClr val="0066CC"/>
      </a:accent2>
      <a:accent3>
        <a:srgbClr val="FFFFFF"/>
      </a:accent3>
      <a:accent4>
        <a:srgbClr val="000000"/>
      </a:accent4>
      <a:accent5>
        <a:srgbClr val="AACAFF"/>
      </a:accent5>
      <a:accent6>
        <a:srgbClr val="005CB9"/>
      </a:accent6>
      <a:hlink>
        <a:srgbClr val="009999"/>
      </a:hlink>
      <a:folHlink>
        <a:srgbClr val="99CC00"/>
      </a:folHlink>
    </a:clrScheme>
    <a:fontScheme name="5_websys">
      <a:majorFont>
        <a:latin typeface="微软雅黑"/>
        <a:ea typeface="微软雅黑"/>
        <a:cs typeface=""/>
      </a:majorFont>
      <a:minorFont>
        <a:latin typeface="Franklin Gothic Book"/>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sz="1600" b="0" i="0" u="none" strike="noStrike" cap="none" normalizeH="0" baseline="0" smtClean="0">
            <a:ln>
              <a:noFill/>
            </a:ln>
            <a:solidFill>
              <a:srgbClr val="055692"/>
            </a:solidFill>
            <a:effectLst/>
            <a:latin typeface="Times New Roman" panose="02020603050405020304" pitchFamily="18"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sz="1600" b="0" i="0" u="none" strike="noStrike" cap="none" normalizeH="0" baseline="0" smtClean="0">
            <a:ln>
              <a:noFill/>
            </a:ln>
            <a:solidFill>
              <a:srgbClr val="055692"/>
            </a:solidFill>
            <a:effectLst/>
            <a:latin typeface="Times New Roman" panose="02020603050405020304" pitchFamily="18" charset="0"/>
            <a:ea typeface="微软雅黑" panose="020B0503020204020204" pitchFamily="34" charset="-122"/>
          </a:defRPr>
        </a:defPPr>
      </a:lstStyle>
    </a:lnDef>
  </a:objectDefaults>
  <a:extraClrSchemeLst>
    <a:extraClrScheme>
      <a:clrScheme name="5_websy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ebsy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ebsy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ebsy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ebsy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ebsy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ebsy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ebsy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ebsy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ebsy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ebsy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ebsy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websys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ebsys 14">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ebsys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ebsys 16">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ebsys 17">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ebsys 18">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ebsys 19">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ebsys 20">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ebsys 21">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ebsys 22">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ebsys 23">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ebsys 24">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websys 25">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ebsys">
  <a:themeElements>
    <a:clrScheme name="">
      <a:dk1>
        <a:srgbClr val="000000"/>
      </a:dk1>
      <a:lt1>
        <a:srgbClr val="FFFFFF"/>
      </a:lt1>
      <a:dk2>
        <a:srgbClr val="000000"/>
      </a:dk2>
      <a:lt2>
        <a:srgbClr val="808080"/>
      </a:lt2>
      <a:accent1>
        <a:srgbClr val="0099FF"/>
      </a:accent1>
      <a:accent2>
        <a:srgbClr val="0066CC"/>
      </a:accent2>
      <a:accent3>
        <a:srgbClr val="FFFFFF"/>
      </a:accent3>
      <a:accent4>
        <a:srgbClr val="000000"/>
      </a:accent4>
      <a:accent5>
        <a:srgbClr val="AACAFF"/>
      </a:accent5>
      <a:accent6>
        <a:srgbClr val="005CB9"/>
      </a:accent6>
      <a:hlink>
        <a:srgbClr val="009999"/>
      </a:hlink>
      <a:folHlink>
        <a:srgbClr val="99CC00"/>
      </a:folHlink>
    </a:clrScheme>
    <a:fontScheme name="5_websys">
      <a:majorFont>
        <a:latin typeface="微软雅黑"/>
        <a:ea typeface="微软雅黑"/>
        <a:cs typeface=""/>
      </a:majorFont>
      <a:minorFont>
        <a:latin typeface="Franklin Gothic Book"/>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sz="1600" b="0" i="0" u="none" strike="noStrike" cap="none" normalizeH="0" baseline="0" smtClean="0">
            <a:ln>
              <a:noFill/>
            </a:ln>
            <a:solidFill>
              <a:srgbClr val="055692"/>
            </a:solidFill>
            <a:effectLst/>
            <a:latin typeface="Times New Roman" panose="02020603050405020304" pitchFamily="18"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sz="1600" b="0" i="0" u="none" strike="noStrike" cap="none" normalizeH="0" baseline="0" smtClean="0">
            <a:ln>
              <a:noFill/>
            </a:ln>
            <a:solidFill>
              <a:srgbClr val="055692"/>
            </a:solidFill>
            <a:effectLst/>
            <a:latin typeface="Times New Roman" panose="02020603050405020304" pitchFamily="18" charset="0"/>
            <a:ea typeface="微软雅黑" panose="020B0503020204020204" pitchFamily="34" charset="-122"/>
          </a:defRPr>
        </a:defPPr>
      </a:lstStyle>
    </a:lnDef>
  </a:objectDefaults>
  <a:extraClrSchemeLst>
    <a:extraClrScheme>
      <a:clrScheme name="5_websy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ebsy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ebsy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ebsy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ebsy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ebsy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ebsy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ebsy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ebsy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ebsy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ebsy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ebsy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websys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ebsys 14">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ebsys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ebsys 16">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ebsys 17">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ebsys 18">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ebsys 19">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ebsys 20">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ebsys 21">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ebsys 22">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ebsys 23">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ebsys 24">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websys 25">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仓鼠校内汇报 李建民202100911</Template>
  <TotalTime>0</TotalTime>
  <Words>9760</Words>
  <Application>WPS 演示</Application>
  <PresentationFormat>宽屏</PresentationFormat>
  <Paragraphs>948</Paragraphs>
  <Slides>83</Slides>
  <Notes>19</Notes>
  <HiddenSlides>0</HiddenSlides>
  <MMClips>0</MMClips>
  <ScaleCrop>false</ScaleCrop>
  <HeadingPairs>
    <vt:vector size="8" baseType="variant">
      <vt:variant>
        <vt:lpstr>已用的字体</vt:lpstr>
      </vt:variant>
      <vt:variant>
        <vt:i4>21</vt:i4>
      </vt:variant>
      <vt:variant>
        <vt:lpstr>主题</vt:lpstr>
      </vt:variant>
      <vt:variant>
        <vt:i4>2</vt:i4>
      </vt:variant>
      <vt:variant>
        <vt:lpstr>嵌入 OLE 服务器</vt:lpstr>
      </vt:variant>
      <vt:variant>
        <vt:i4>27</vt:i4>
      </vt:variant>
      <vt:variant>
        <vt:lpstr>幻灯片标题</vt:lpstr>
      </vt:variant>
      <vt:variant>
        <vt:i4>83</vt:i4>
      </vt:variant>
    </vt:vector>
  </HeadingPairs>
  <TitlesOfParts>
    <vt:vector size="133" baseType="lpstr">
      <vt:lpstr>Arial</vt:lpstr>
      <vt:lpstr>宋体</vt:lpstr>
      <vt:lpstr>Wingdings</vt:lpstr>
      <vt:lpstr>Franklin Gothic Book</vt:lpstr>
      <vt:lpstr>Times New Roman</vt:lpstr>
      <vt:lpstr>微软雅黑</vt:lpstr>
      <vt:lpstr>汉仪旗黑-85S</vt:lpstr>
      <vt:lpstr>黑体</vt:lpstr>
      <vt:lpstr>等线</vt:lpstr>
      <vt:lpstr>Wingdings 2</vt:lpstr>
      <vt:lpstr>Wingdings</vt:lpstr>
      <vt:lpstr>Calibri</vt:lpstr>
      <vt:lpstr>楷体</vt:lpstr>
      <vt:lpstr>Arial Unicode MS</vt:lpstr>
      <vt:lpstr>Wingdings 3</vt:lpstr>
      <vt:lpstr>汉仪旗黑-85S</vt:lpstr>
      <vt:lpstr>QEABGW+Arial-BoldMT</vt:lpstr>
      <vt:lpstr>Segoe Print</vt:lpstr>
      <vt:lpstr>UHGRHQ+ArialMT</vt:lpstr>
      <vt:lpstr>RNLNQF+Arial-BoldMT</vt:lpstr>
      <vt:lpstr>Arial Black</vt:lpstr>
      <vt:lpstr>5_websys</vt:lpstr>
      <vt:lpstr>1_websys</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PowerPoint 演示文稿</vt:lpstr>
      <vt:lpstr>高校实验动物设施的特点</vt:lpstr>
      <vt:lpstr>动物使用不规范引起的悲剧</vt:lpstr>
      <vt:lpstr>其它高校违规</vt:lpstr>
      <vt:lpstr>动物使用不规范</vt:lpstr>
      <vt:lpstr>移植瘤标准</vt:lpstr>
      <vt:lpstr>新国标</vt:lpstr>
      <vt:lpstr>小鼠饲养环境</vt:lpstr>
      <vt:lpstr>科研动物</vt:lpstr>
      <vt:lpstr>小鼠基本知识</vt:lpstr>
      <vt:lpstr>繁育常识</vt:lpstr>
      <vt:lpstr>PowerPoint 演示文稿</vt:lpstr>
      <vt:lpstr>PowerPoint 演示文稿</vt:lpstr>
      <vt:lpstr>PowerPoint 演示文稿</vt:lpstr>
      <vt:lpstr>饲养的原则</vt:lpstr>
      <vt:lpstr>PowerPoint 演示文稿</vt:lpstr>
      <vt:lpstr>繁育鼠的选择</vt:lpstr>
      <vt:lpstr> 繁殖鼠选择 </vt:lpstr>
      <vt:lpstr>               繁殖鼠的合笼要求  </vt:lpstr>
      <vt:lpstr>繁育方案</vt:lpstr>
      <vt:lpstr> </vt:lpstr>
      <vt:lpstr>繁育方式</vt:lpstr>
      <vt:lpstr>交配后10-12小时，在阴道口可见一个白色，绿豆大小的阴道栓，防止精子倒流，以提高受孕率，可以作为交配的标志</vt:lpstr>
      <vt:lpstr>饲养的原则</vt:lpstr>
      <vt:lpstr>工程基因鼠采取检栓交配</vt:lpstr>
      <vt:lpstr>体外受精：IVF</vt:lpstr>
      <vt:lpstr>PowerPoint 演示文稿</vt:lpstr>
      <vt:lpstr>PowerPoint 演示文稿</vt:lpstr>
      <vt:lpstr> 7-10天取胚胎对孕鼠的鉴别 </vt:lpstr>
      <vt:lpstr> 繁殖初生鼠的代乳操作方法 </vt:lpstr>
      <vt:lpstr> 代乳鼠的注意事项 </vt:lpstr>
      <vt:lpstr>繁育中常见问题-打架</vt:lpstr>
      <vt:lpstr>毛发不全</vt:lpstr>
      <vt:lpstr>PowerPoint 演示文稿</vt:lpstr>
      <vt:lpstr>直肠、阴茎脱垂</vt:lpstr>
      <vt:lpstr>雌鼠食仔</vt:lpstr>
      <vt:lpstr>无法得到后代</vt:lpstr>
      <vt:lpstr>无法得到纯合子</vt:lpstr>
      <vt:lpstr> 小鼠吃仔的原因及解决方法 </vt:lpstr>
      <vt:lpstr>PowerPoint 演示文稿</vt:lpstr>
      <vt:lpstr>PowerPoint 演示文稿</vt:lpstr>
      <vt:lpstr>PowerPoint 演示文稿</vt:lpstr>
      <vt:lpstr>PowerPoint 演示文稿</vt:lpstr>
      <vt:lpstr> 关于显示品系全称与简称问题 </vt:lpstr>
      <vt:lpstr>品系名称大小写及格式规范问题  </vt:lpstr>
      <vt:lpstr>同一实验室，相同品系多人共有</vt:lpstr>
      <vt:lpstr>示例如下：</vt:lpstr>
      <vt:lpstr>基因型</vt:lpstr>
      <vt:lpstr>CAS9  KO  CKO KI </vt:lpstr>
      <vt:lpstr>为什么我的小鼠进动物中心前需净化？</vt:lpstr>
      <vt:lpstr>PowerPoint 演示文稿</vt:lpstr>
      <vt:lpstr>离乳分笼小鼠的操作</vt:lpstr>
      <vt:lpstr>离乳分笼小鼠操作注意事项</vt:lpstr>
      <vt:lpstr>离乳分笼小鼠操作注意事项</vt:lpstr>
      <vt:lpstr>离乳分笼小鼠的操作</vt:lpstr>
      <vt:lpstr>  </vt:lpstr>
      <vt:lpstr>保持种群延续，防止种群灭亡</vt:lpstr>
      <vt:lpstr> 调整预留鼠的注意事项 </vt:lpstr>
      <vt:lpstr>PowerPoint 演示文稿</vt:lpstr>
      <vt:lpstr>  </vt:lpstr>
      <vt:lpstr>PowerPoint 演示文稿</vt:lpstr>
      <vt:lpstr>PARTIII 遗传工程鼠交配策略</vt:lpstr>
      <vt:lpstr>PowerPoint 演示文稿</vt:lpstr>
      <vt:lpstr>PowerPoint 演示文稿</vt:lpstr>
      <vt:lpstr>PowerPoint 演示文稿</vt:lpstr>
      <vt:lpstr>PowerPoint 演示文稿</vt:lpstr>
      <vt:lpstr>PowerPoint 演示文稿</vt:lpstr>
      <vt:lpstr>转基因小鼠的配繁</vt:lpstr>
      <vt:lpstr>采用 ESC 打靶策略获得的交付鼠按下列流程繁育</vt:lpstr>
      <vt:lpstr>采用 CRISPR/Cas9 策略获得的交付鼠按 下列流程繁育</vt:lpstr>
      <vt:lpstr>组织特异性基因敲除小鼠繁育方案1</vt:lpstr>
      <vt:lpstr>组织特异性基因敲除小鼠繁育方案2</vt:lpstr>
      <vt:lpstr>基因编辑小鼠常见问题</vt:lpstr>
      <vt:lpstr>通过回交减少脱靶</vt:lpstr>
      <vt:lpstr>产生异常剪切</vt:lpstr>
      <vt:lpstr>友情提醒：</vt:lpstr>
      <vt:lpstr>CRE问题2：</vt:lpstr>
      <vt:lpstr>职业道德与动物福利</vt:lpstr>
      <vt:lpstr>职业道德与动物福利</vt:lpstr>
      <vt:lpstr>关于接受鼠</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拟人化遗传工程仓鼠模型临床转化成果汇报</dc:title>
  <dc:creator>1</dc:creator>
  <cp:lastModifiedBy>李建民</cp:lastModifiedBy>
  <cp:revision>117</cp:revision>
  <dcterms:created xsi:type="dcterms:W3CDTF">2021-09-11T07:12:00Z</dcterms:created>
  <dcterms:modified xsi:type="dcterms:W3CDTF">2023-10-21T22:28:18Z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F21AB895E9EC467CAE747C46FD333BDC_13</vt:lpwstr>
  </property>
  <property fmtid="{D5CDD505-2E9C-101B-9397-08002B2CF9AE}" pid="3" name="KSOProductBuildVer">
    <vt:lpwstr>2052-12.1.0.15712</vt:lpwstr>
  </property>
</Properties>
</file>