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73"/>
  </p:notesMasterIdLst>
  <p:handoutMasterIdLst>
    <p:handoutMasterId r:id="rId74"/>
  </p:handoutMasterIdLst>
  <p:sldIdLst>
    <p:sldId id="602" r:id="rId2"/>
    <p:sldId id="262" r:id="rId3"/>
    <p:sldId id="603" r:id="rId4"/>
    <p:sldId id="593" r:id="rId5"/>
    <p:sldId id="595" r:id="rId6"/>
    <p:sldId id="267" r:id="rId7"/>
    <p:sldId id="392" r:id="rId8"/>
    <p:sldId id="393" r:id="rId9"/>
    <p:sldId id="605" r:id="rId10"/>
    <p:sldId id="394" r:id="rId11"/>
    <p:sldId id="395" r:id="rId12"/>
    <p:sldId id="327" r:id="rId13"/>
    <p:sldId id="396" r:id="rId14"/>
    <p:sldId id="397" r:id="rId15"/>
    <p:sldId id="398" r:id="rId16"/>
    <p:sldId id="399" r:id="rId17"/>
    <p:sldId id="313" r:id="rId18"/>
    <p:sldId id="400" r:id="rId19"/>
    <p:sldId id="606" r:id="rId20"/>
    <p:sldId id="401" r:id="rId21"/>
    <p:sldId id="607" r:id="rId22"/>
    <p:sldId id="404" r:id="rId23"/>
    <p:sldId id="402" r:id="rId24"/>
    <p:sldId id="372" r:id="rId25"/>
    <p:sldId id="328" r:id="rId26"/>
    <p:sldId id="345" r:id="rId27"/>
    <p:sldId id="348" r:id="rId28"/>
    <p:sldId id="407" r:id="rId29"/>
    <p:sldId id="408" r:id="rId30"/>
    <p:sldId id="409" r:id="rId31"/>
    <p:sldId id="410" r:id="rId32"/>
    <p:sldId id="411" r:id="rId33"/>
    <p:sldId id="412" r:id="rId34"/>
    <p:sldId id="413" r:id="rId35"/>
    <p:sldId id="414" r:id="rId36"/>
    <p:sldId id="415" r:id="rId37"/>
    <p:sldId id="366" r:id="rId38"/>
    <p:sldId id="368" r:id="rId39"/>
    <p:sldId id="598" r:id="rId40"/>
    <p:sldId id="359" r:id="rId41"/>
    <p:sldId id="432" r:id="rId42"/>
    <p:sldId id="417" r:id="rId43"/>
    <p:sldId id="418" r:id="rId44"/>
    <p:sldId id="420" r:id="rId45"/>
    <p:sldId id="370" r:id="rId46"/>
    <p:sldId id="371" r:id="rId47"/>
    <p:sldId id="599" r:id="rId48"/>
    <p:sldId id="311" r:id="rId49"/>
    <p:sldId id="374" r:id="rId50"/>
    <p:sldId id="424" r:id="rId51"/>
    <p:sldId id="423" r:id="rId52"/>
    <p:sldId id="597" r:id="rId53"/>
    <p:sldId id="608" r:id="rId54"/>
    <p:sldId id="612" r:id="rId55"/>
    <p:sldId id="609" r:id="rId56"/>
    <p:sldId id="610" r:id="rId57"/>
    <p:sldId id="613" r:id="rId58"/>
    <p:sldId id="611" r:id="rId59"/>
    <p:sldId id="282" r:id="rId60"/>
    <p:sldId id="425" r:id="rId61"/>
    <p:sldId id="426" r:id="rId62"/>
    <p:sldId id="427" r:id="rId63"/>
    <p:sldId id="428" r:id="rId64"/>
    <p:sldId id="429" r:id="rId65"/>
    <p:sldId id="600" r:id="rId66"/>
    <p:sldId id="288" r:id="rId67"/>
    <p:sldId id="298" r:id="rId68"/>
    <p:sldId id="362" r:id="rId69"/>
    <p:sldId id="363" r:id="rId70"/>
    <p:sldId id="364" r:id="rId71"/>
    <p:sldId id="353" r:id="rId72"/>
  </p:sldIdLst>
  <p:sldSz cx="9144000" cy="6858000" type="screen4x3"/>
  <p:notesSz cx="9144000" cy="6858000"/>
  <p:custDataLst>
    <p:tags r:id="rId7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8" autoAdjust="0"/>
    <p:restoredTop sz="94660"/>
  </p:normalViewPr>
  <p:slideViewPr>
    <p:cSldViewPr showGuides="1">
      <p:cViewPr varScale="1">
        <p:scale>
          <a:sx n="123" d="100"/>
          <a:sy n="123" d="100"/>
        </p:scale>
        <p:origin x="1248" y="86"/>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60E6BA95-DA09-4D6F-ABCE-1F69E2048DDD}" type="datetimeFigureOut">
              <a:rPr lang="zh-CN" altLang="en-US" smtClean="0"/>
              <a:t>2024/8/30</a:t>
            </a:fld>
            <a:endParaRPr lang="zh-CN" altLang="en-US"/>
          </a:p>
        </p:txBody>
      </p:sp>
      <p:sp>
        <p:nvSpPr>
          <p:cNvPr id="4" name="页脚占位符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19D9ACDE-DD20-4A75-8602-02E014929776}"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36552551-BCDD-4221-AFB6-5B7BDC36B6ED}" type="datetimeFigureOut">
              <a:rPr lang="zh-CN" altLang="en-US" smtClean="0"/>
              <a:t>2024/8/30</a:t>
            </a:fld>
            <a:endParaRPr lang="zh-CN" altLang="en-US"/>
          </a:p>
        </p:txBody>
      </p:sp>
      <p:sp>
        <p:nvSpPr>
          <p:cNvPr id="4" name="幻灯片图像占位符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0ACA3B9-FFFC-46C0-8592-3BBBA8E9351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72772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64635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69407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6976655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87293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9506596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2625084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133744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1F487C"/>
                </a:solidFill>
                <a:latin typeface="黑体" panose="02010609060101010101" charset="-122"/>
                <a:cs typeface="黑体" panose="02010609060101010101" charset="-122"/>
              </a:defRPr>
            </a:lvl1pPr>
          </a:lstStyle>
          <a:p>
            <a:endParaRPr/>
          </a:p>
        </p:txBody>
      </p:sp>
      <p:sp>
        <p:nvSpPr>
          <p:cNvPr id="3" name="Holder 3"/>
          <p:cNvSpPr>
            <a:spLocks noGrp="1"/>
          </p:cNvSpPr>
          <p:nvPr>
            <p:ph type="body" idx="1"/>
          </p:nvPr>
        </p:nvSpPr>
        <p:spPr/>
        <p:txBody>
          <a:bodyPr lIns="0" tIns="0" rIns="0" bIns="0"/>
          <a:lstStyle>
            <a:lvl1pPr>
              <a:defRPr sz="2700" b="0" i="0">
                <a:solidFill>
                  <a:schemeClr val="tx1"/>
                </a:solidFill>
                <a:latin typeface="华文仿宋" panose="02010600040101010101" charset="-122"/>
                <a:cs typeface="华文仿宋" panose="02010600040101010101" charset="-122"/>
              </a:defRPr>
            </a:lvl1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1F487C"/>
                </a:solidFill>
                <a:latin typeface="黑体" panose="02010609060101010101" charset="-122"/>
                <a:cs typeface="黑体" panose="02010609060101010101" charset="-122"/>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279525"/>
            <a:ext cx="533400" cy="228600"/>
          </a:xfrm>
          <a:custGeom>
            <a:avLst/>
            <a:gdLst/>
            <a:ahLst/>
            <a:cxnLst/>
            <a:rect l="l" t="t" r="r" b="b"/>
            <a:pathLst>
              <a:path w="533400" h="228600">
                <a:moveTo>
                  <a:pt x="0" y="228600"/>
                </a:moveTo>
                <a:lnTo>
                  <a:pt x="533400" y="228600"/>
                </a:lnTo>
                <a:lnTo>
                  <a:pt x="533400" y="0"/>
                </a:lnTo>
                <a:lnTo>
                  <a:pt x="0" y="0"/>
                </a:lnTo>
                <a:lnTo>
                  <a:pt x="0" y="228600"/>
                </a:lnTo>
                <a:close/>
              </a:path>
            </a:pathLst>
          </a:custGeom>
          <a:solidFill>
            <a:srgbClr val="C0504D"/>
          </a:solidFill>
        </p:spPr>
        <p:txBody>
          <a:bodyPr wrap="square" lIns="0" tIns="0" rIns="0" bIns="0" rtlCol="0"/>
          <a:lstStyle/>
          <a:p>
            <a:endParaRPr/>
          </a:p>
        </p:txBody>
      </p:sp>
      <p:sp>
        <p:nvSpPr>
          <p:cNvPr id="17" name="bk object 17"/>
          <p:cNvSpPr/>
          <p:nvPr/>
        </p:nvSpPr>
        <p:spPr>
          <a:xfrm>
            <a:off x="590550" y="1279525"/>
            <a:ext cx="8553450" cy="228600"/>
          </a:xfrm>
          <a:custGeom>
            <a:avLst/>
            <a:gdLst/>
            <a:ahLst/>
            <a:cxnLst/>
            <a:rect l="l" t="t" r="r" b="b"/>
            <a:pathLst>
              <a:path w="8553450" h="228600">
                <a:moveTo>
                  <a:pt x="0" y="228600"/>
                </a:moveTo>
                <a:lnTo>
                  <a:pt x="8553450" y="228600"/>
                </a:lnTo>
                <a:lnTo>
                  <a:pt x="8553450" y="0"/>
                </a:lnTo>
                <a:lnTo>
                  <a:pt x="0" y="0"/>
                </a:lnTo>
                <a:lnTo>
                  <a:pt x="0" y="228600"/>
                </a:lnTo>
                <a:close/>
              </a:path>
            </a:pathLst>
          </a:custGeom>
          <a:solidFill>
            <a:srgbClr val="4F81BC"/>
          </a:solidFill>
        </p:spPr>
        <p:txBody>
          <a:bodyPr wrap="square" lIns="0" tIns="0" rIns="0" bIns="0" rtlCol="0"/>
          <a:lstStyle/>
          <a:p>
            <a:endParaRPr/>
          </a:p>
        </p:txBody>
      </p:sp>
      <p:sp>
        <p:nvSpPr>
          <p:cNvPr id="2" name="Holder 2"/>
          <p:cNvSpPr>
            <a:spLocks noGrp="1"/>
          </p:cNvSpPr>
          <p:nvPr>
            <p:ph type="title"/>
          </p:nvPr>
        </p:nvSpPr>
        <p:spPr>
          <a:xfrm>
            <a:off x="578916" y="113530"/>
            <a:ext cx="7986166" cy="1143000"/>
          </a:xfrm>
          <a:prstGeom prst="rect">
            <a:avLst/>
          </a:prstGeom>
        </p:spPr>
        <p:txBody>
          <a:bodyPr wrap="square" lIns="0" tIns="0" rIns="0" bIns="0">
            <a:spAutoFit/>
          </a:bodyPr>
          <a:lstStyle>
            <a:lvl1pPr>
              <a:defRPr sz="4400" b="1" i="0">
                <a:solidFill>
                  <a:srgbClr val="1F487C"/>
                </a:solidFill>
                <a:latin typeface="黑体" panose="02010609060101010101" charset="-122"/>
                <a:cs typeface="黑体" panose="02010609060101010101" charset="-122"/>
              </a:defRPr>
            </a:lvl1pPr>
          </a:lstStyle>
          <a:p>
            <a:endParaRPr/>
          </a:p>
        </p:txBody>
      </p:sp>
      <p:sp>
        <p:nvSpPr>
          <p:cNvPr id="3" name="Holder 3"/>
          <p:cNvSpPr>
            <a:spLocks noGrp="1"/>
          </p:cNvSpPr>
          <p:nvPr>
            <p:ph type="body" idx="1"/>
          </p:nvPr>
        </p:nvSpPr>
        <p:spPr>
          <a:xfrm>
            <a:off x="344297" y="1620635"/>
            <a:ext cx="8455405" cy="4257675"/>
          </a:xfrm>
          <a:prstGeom prst="rect">
            <a:avLst/>
          </a:prstGeom>
        </p:spPr>
        <p:txBody>
          <a:bodyPr wrap="square" lIns="0" tIns="0" rIns="0" bIns="0">
            <a:spAutoFit/>
          </a:bodyPr>
          <a:lstStyle>
            <a:lvl1pPr>
              <a:defRPr sz="2700" b="0" i="0">
                <a:solidFill>
                  <a:schemeClr val="tx1"/>
                </a:solidFill>
                <a:latin typeface="华文仿宋" panose="02010600040101010101" charset="-122"/>
                <a:cs typeface="华文仿宋" panose="02010600040101010101" charset="-122"/>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8/30/2024</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r>
              <a:rPr lang="en-US" dirty="0"/>
              <a:t>1</a:t>
            </a:r>
            <a:endParaRPr dirty="0"/>
          </a:p>
        </p:txBody>
      </p:sp>
      <p:sp>
        <p:nvSpPr>
          <p:cNvPr id="7" name="页脚占位符 6"/>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jpe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iacuc.njmu.edu.cn:8080/&#8212;&#8212;" TargetMode="External"/><Relationship Id="rId7"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cstate="print">
            <a:alphaModFix amt="20000"/>
            <a:extLst>
              <a:ext uri="{BEBA8EAE-BF5A-486C-A8C5-ECC9F3942E4B}">
                <a14:imgProps xmlns:a14="http://schemas.microsoft.com/office/drawing/2010/main">
                  <a14:imgLayer r:embed="rId4">
                    <a14:imgEffect>
                      <a14:artisticCement/>
                    </a14:imgEffect>
                  </a14:imgLayer>
                </a14:imgProps>
              </a:ext>
            </a:extLst>
          </a:blip>
          <a:srcRect t="1" b="24625"/>
          <a:stretch>
            <a:fillRect/>
          </a:stretch>
        </p:blipFill>
        <p:spPr>
          <a:xfrm>
            <a:off x="-1" y="3229746"/>
            <a:ext cx="9144000" cy="3645024"/>
          </a:xfrm>
          <a:prstGeom prst="rect">
            <a:avLst/>
          </a:prstGeom>
          <a:effectLst>
            <a:outerShdw blurRad="50800" dist="38100" dir="13500000" algn="br" rotWithShape="0">
              <a:prstClr val="black">
                <a:alpha val="40000"/>
              </a:prstClr>
            </a:outerShdw>
            <a:softEdge rad="635000"/>
          </a:effectLst>
        </p:spPr>
      </p:pic>
      <p:sp>
        <p:nvSpPr>
          <p:cNvPr id="3" name="object 3"/>
          <p:cNvSpPr txBox="1">
            <a:spLocks noGrp="1"/>
          </p:cNvSpPr>
          <p:nvPr>
            <p:ph type="title"/>
          </p:nvPr>
        </p:nvSpPr>
        <p:spPr>
          <a:xfrm>
            <a:off x="578916" y="113530"/>
            <a:ext cx="7986166" cy="1553689"/>
          </a:xfrm>
          <a:prstGeom prst="rect">
            <a:avLst/>
          </a:prstGeom>
        </p:spPr>
        <p:txBody>
          <a:bodyPr vert="horz" wrap="square" lIns="0" tIns="319463" rIns="0" bIns="0" rtlCol="0">
            <a:spAutoFit/>
          </a:bodyPr>
          <a:lstStyle/>
          <a:p>
            <a:pPr marL="648335"/>
            <a:r>
              <a:rPr lang="zh-CN" altLang="en-US" sz="4000" spc="-40" dirty="0">
                <a:latin typeface="微软雅黑" panose="020B0503020204020204" pitchFamily="34" charset="-122"/>
                <a:ea typeface="微软雅黑" panose="020B0503020204020204" pitchFamily="34" charset="-122"/>
              </a:rPr>
              <a:t>南京医科大学医药实</a:t>
            </a:r>
            <a:r>
              <a:rPr lang="zh-CN" altLang="en-US" sz="4000" spc="-30" dirty="0">
                <a:latin typeface="微软雅黑" panose="020B0503020204020204" pitchFamily="34" charset="-122"/>
                <a:ea typeface="微软雅黑" panose="020B0503020204020204" pitchFamily="34" charset="-122"/>
              </a:rPr>
              <a:t>验</a:t>
            </a:r>
            <a:r>
              <a:rPr lang="zh-CN" altLang="en-US" sz="4000" spc="-40" dirty="0">
                <a:latin typeface="微软雅黑" panose="020B0503020204020204" pitchFamily="34" charset="-122"/>
                <a:ea typeface="微软雅黑" panose="020B0503020204020204" pitchFamily="34" charset="-122"/>
              </a:rPr>
              <a:t>动物中心</a:t>
            </a:r>
            <a:r>
              <a:rPr lang="zh-CN" altLang="en-US" sz="4000" spc="-35" dirty="0">
                <a:latin typeface="微软雅黑" panose="020B0503020204020204" pitchFamily="34" charset="-122"/>
                <a:ea typeface="微软雅黑" panose="020B0503020204020204" pitchFamily="34" charset="-122"/>
              </a:rPr>
              <a:t> </a:t>
            </a:r>
            <a:r>
              <a:rPr lang="en-US" altLang="zh-CN" sz="4000" spc="-35" dirty="0">
                <a:latin typeface="微软雅黑" panose="020B0503020204020204" pitchFamily="34" charset="-122"/>
                <a:ea typeface="微软雅黑" panose="020B0503020204020204" pitchFamily="34" charset="-122"/>
              </a:rPr>
              <a:t/>
            </a:r>
            <a:br>
              <a:rPr lang="en-US" altLang="zh-CN" sz="4000" spc="-35" dirty="0">
                <a:latin typeface="微软雅黑" panose="020B0503020204020204" pitchFamily="34" charset="-122"/>
                <a:ea typeface="微软雅黑" panose="020B0503020204020204" pitchFamily="34" charset="-122"/>
              </a:rPr>
            </a:br>
            <a:endParaRPr sz="4000" dirty="0">
              <a:latin typeface="微软雅黑" panose="020B0503020204020204" pitchFamily="34" charset="-122"/>
              <a:cs typeface="微软雅黑" panose="020B0503020204020204" pitchFamily="34" charset="-122"/>
            </a:endParaRPr>
          </a:p>
        </p:txBody>
      </p:sp>
      <p:sp>
        <p:nvSpPr>
          <p:cNvPr id="18" name="object 18"/>
          <p:cNvSpPr/>
          <p:nvPr/>
        </p:nvSpPr>
        <p:spPr>
          <a:xfrm>
            <a:off x="23878" y="143496"/>
            <a:ext cx="1110076" cy="1094282"/>
          </a:xfrm>
          <a:prstGeom prst="rect">
            <a:avLst/>
          </a:prstGeom>
          <a:blipFill>
            <a:blip r:embed="rId5" cstate="print"/>
            <a:stretch>
              <a:fillRect/>
            </a:stretch>
          </a:blipFill>
        </p:spPr>
        <p:txBody>
          <a:bodyPr wrap="square" lIns="0" tIns="0" rIns="0" bIns="0" rtlCol="0"/>
          <a:lstStyle/>
          <a:p>
            <a:endParaRPr dirty="0"/>
          </a:p>
        </p:txBody>
      </p:sp>
      <p:sp>
        <p:nvSpPr>
          <p:cNvPr id="20" name="文本框 19"/>
          <p:cNvSpPr txBox="1"/>
          <p:nvPr/>
        </p:nvSpPr>
        <p:spPr>
          <a:xfrm>
            <a:off x="1259632" y="2260250"/>
            <a:ext cx="6408712" cy="1938992"/>
          </a:xfrm>
          <a:prstGeom prst="rect">
            <a:avLst/>
          </a:prstGeom>
          <a:noFill/>
        </p:spPr>
        <p:txBody>
          <a:bodyPr wrap="square">
            <a:spAutoFit/>
          </a:bodyPr>
          <a:lstStyle/>
          <a:p>
            <a:pPr marL="774700" marR="5080" indent="-762000" algn="ctr"/>
            <a:r>
              <a:rPr lang="zh-CN" altLang="en-US" sz="4000" b="1" spc="-40" dirty="0">
                <a:solidFill>
                  <a:srgbClr val="1F487C"/>
                </a:solidFill>
                <a:latin typeface="微软雅黑" panose="020B0503020204020204" pitchFamily="34" charset="-122"/>
                <a:ea typeface="微软雅黑" panose="020B0503020204020204" pitchFamily="34" charset="-122"/>
                <a:cs typeface="黑体" panose="02010609060101010101" charset="-122"/>
              </a:rPr>
              <a:t>准入证培训</a:t>
            </a:r>
            <a:endParaRPr lang="en-US" altLang="zh-CN" sz="4000" b="1" spc="-40" dirty="0">
              <a:solidFill>
                <a:srgbClr val="1F487C"/>
              </a:solidFill>
              <a:latin typeface="微软雅黑" panose="020B0503020204020204" pitchFamily="34" charset="-122"/>
              <a:ea typeface="微软雅黑" panose="020B0503020204020204" pitchFamily="34" charset="-122"/>
              <a:cs typeface="黑体" panose="02010609060101010101" charset="-122"/>
            </a:endParaRPr>
          </a:p>
          <a:p>
            <a:pPr marL="774700" marR="5080" indent="-762000" algn="ctr"/>
            <a:endParaRPr lang="en-US" altLang="zh-CN" sz="4000" b="1" spc="-40" dirty="0">
              <a:solidFill>
                <a:srgbClr val="1F487C"/>
              </a:solidFill>
              <a:latin typeface="微软雅黑" panose="020B0503020204020204" pitchFamily="34" charset="-122"/>
              <a:ea typeface="微软雅黑" panose="020B0503020204020204" pitchFamily="34" charset="-122"/>
              <a:cs typeface="黑体" panose="02010609060101010101" charset="-122"/>
            </a:endParaRPr>
          </a:p>
          <a:p>
            <a:pPr marL="774700" marR="5080" indent="-762000" algn="ctr"/>
            <a:r>
              <a:rPr lang="zh-CN" altLang="en-US" sz="4000" b="1" spc="-40" dirty="0">
                <a:solidFill>
                  <a:srgbClr val="1F487C"/>
                </a:solidFill>
                <a:latin typeface="微软雅黑" panose="020B0503020204020204" pitchFamily="34" charset="-122"/>
                <a:ea typeface="微软雅黑" panose="020B0503020204020204" pitchFamily="34" charset="-122"/>
                <a:cs typeface="黑体" panose="02010609060101010101" charset="-122"/>
              </a:rPr>
              <a:t>屏障设施 </a:t>
            </a:r>
            <a:r>
              <a:rPr lang="en-US" altLang="zh-CN" sz="4000" b="1" spc="-40" dirty="0">
                <a:solidFill>
                  <a:srgbClr val="1F487C"/>
                </a:solidFill>
                <a:latin typeface="微软雅黑" panose="020B0503020204020204" pitchFamily="34" charset="-122"/>
                <a:ea typeface="微软雅黑" panose="020B0503020204020204" pitchFamily="34" charset="-122"/>
                <a:cs typeface="黑体" panose="02010609060101010101" charset="-122"/>
              </a:rPr>
              <a:t>SOP 2</a:t>
            </a:r>
            <a:endParaRPr lang="zh-CN" altLang="en-US" sz="4000" b="1" spc="-40" dirty="0">
              <a:solidFill>
                <a:srgbClr val="1F487C"/>
              </a:solidFill>
              <a:latin typeface="微软雅黑" panose="020B0503020204020204" pitchFamily="34" charset="-122"/>
              <a:ea typeface="微软雅黑" panose="020B0503020204020204" pitchFamily="34" charset="-122"/>
              <a:cs typeface="黑体" panose="020106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cs typeface="微软雅黑"/>
              </a:rPr>
              <a:t>屏障外</a:t>
            </a: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6391745" y="584785"/>
            <a:ext cx="2204339" cy="400110"/>
          </a:xfrm>
          <a:prstGeom prst="rect">
            <a:avLst/>
          </a:prstGeom>
          <a:noFill/>
        </p:spPr>
        <p:txBody>
          <a:bodyPr wrap="square" rtlCol="0">
            <a:spAutoFit/>
          </a:bodyPr>
          <a:lstStyle/>
          <a:p>
            <a:r>
              <a:rPr lang="zh-CN" altLang="en-US" sz="2000" dirty="0"/>
              <a:t>        </a:t>
            </a:r>
            <a:r>
              <a:rPr lang="zh-CN" altLang="en-US" sz="2000" b="1" dirty="0"/>
              <a:t>橱柜区</a:t>
            </a:r>
            <a:endParaRPr lang="zh-CN" altLang="en-US" sz="2000" b="1" dirty="0">
              <a:solidFill>
                <a:schemeClr val="tx1">
                  <a:lumMod val="95000"/>
                  <a:lumOff val="5000"/>
                </a:schemeClr>
              </a:solidFill>
            </a:endParaRP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179397" y="4077534"/>
            <a:ext cx="1117009" cy="646331"/>
          </a:xfrm>
          <a:prstGeom prst="rect">
            <a:avLst/>
          </a:prstGeom>
          <a:noFill/>
        </p:spPr>
        <p:txBody>
          <a:bodyPr wrap="square" rtlCol="0">
            <a:spAutoFit/>
          </a:bodyPr>
          <a:lstStyle/>
          <a:p>
            <a:r>
              <a:rPr lang="en-US" altLang="zh-CN" sz="3600" b="1" dirty="0">
                <a:solidFill>
                  <a:srgbClr val="FF0000"/>
                </a:solidFill>
              </a:rPr>
              <a:t>B</a:t>
            </a:r>
            <a:r>
              <a:rPr lang="zh-CN" altLang="en-US" sz="3600" b="1" dirty="0">
                <a:solidFill>
                  <a:srgbClr val="FF0000"/>
                </a:solidFill>
              </a:rPr>
              <a:t>区</a:t>
            </a:r>
          </a:p>
        </p:txBody>
      </p:sp>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笑脸 52"/>
          <p:cNvSpPr/>
          <p:nvPr/>
        </p:nvSpPr>
        <p:spPr>
          <a:xfrm>
            <a:off x="2117649" y="3136776"/>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6331527" y="386227"/>
            <a:ext cx="2233581" cy="797227"/>
          </a:xfrm>
          <a:prstGeom prst="wedgeRoundRectCallout">
            <a:avLst>
              <a:gd name="adj1" fmla="val -236470"/>
              <a:gd name="adj2" fmla="val 293482"/>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屏障外</a:t>
            </a: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6701206" y="596852"/>
            <a:ext cx="1102170" cy="1015663"/>
          </a:xfrm>
          <a:prstGeom prst="rect">
            <a:avLst/>
          </a:prstGeom>
          <a:noFill/>
        </p:spPr>
        <p:txBody>
          <a:bodyPr wrap="square" rtlCol="0">
            <a:spAutoFit/>
          </a:bodyPr>
          <a:lstStyle/>
          <a:p>
            <a:r>
              <a:rPr lang="zh-CN" altLang="en-US" sz="2000" b="1" dirty="0">
                <a:latin typeface="宋体" panose="02010600030101010101" pitchFamily="2" charset="-122"/>
                <a:cs typeface="宋体" panose="02010600030101010101" pitchFamily="2" charset="-122"/>
              </a:rPr>
              <a:t>洗手区</a:t>
            </a:r>
          </a:p>
          <a:p>
            <a:endParaRPr lang="zh-CN" altLang="en-US" sz="2000" dirty="0"/>
          </a:p>
          <a:p>
            <a:endParaRPr lang="zh-CN" altLang="en-US" sz="2000" b="1" dirty="0">
              <a:solidFill>
                <a:schemeClr val="tx1">
                  <a:lumMod val="95000"/>
                  <a:lumOff val="5000"/>
                </a:schemeClr>
              </a:solidFill>
            </a:endParaRP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179397" y="4077534"/>
            <a:ext cx="1117009" cy="646331"/>
          </a:xfrm>
          <a:prstGeom prst="rect">
            <a:avLst/>
          </a:prstGeom>
          <a:noFill/>
        </p:spPr>
        <p:txBody>
          <a:bodyPr wrap="square" rtlCol="0">
            <a:spAutoFit/>
          </a:bodyPr>
          <a:lstStyle/>
          <a:p>
            <a:r>
              <a:rPr lang="en-US" altLang="zh-CN" sz="3600" b="1" dirty="0">
                <a:solidFill>
                  <a:srgbClr val="FF0000"/>
                </a:solidFill>
              </a:rPr>
              <a:t>B</a:t>
            </a:r>
            <a:r>
              <a:rPr lang="zh-CN" altLang="en-US" sz="3600" b="1" dirty="0">
                <a:solidFill>
                  <a:srgbClr val="FF0000"/>
                </a:solidFill>
              </a:rPr>
              <a:t>区</a:t>
            </a:r>
          </a:p>
        </p:txBody>
      </p:sp>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笑脸 52"/>
          <p:cNvSpPr/>
          <p:nvPr/>
        </p:nvSpPr>
        <p:spPr>
          <a:xfrm>
            <a:off x="7556948" y="3280487"/>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6701206" y="509364"/>
            <a:ext cx="1060498" cy="507831"/>
          </a:xfrm>
          <a:prstGeom prst="wedgeRoundRectCallout">
            <a:avLst>
              <a:gd name="adj1" fmla="val 41313"/>
              <a:gd name="adj2" fmla="val 487190"/>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8916" y="113530"/>
            <a:ext cx="7986166" cy="1032519"/>
          </a:xfrm>
          <a:prstGeom prst="rect">
            <a:avLst/>
          </a:prstGeom>
        </p:spPr>
        <p:txBody>
          <a:bodyPr vert="horz" wrap="square" lIns="0" tIns="351973" rIns="0" bIns="0" rtlCol="0">
            <a:spAutoFit/>
          </a:bodyPr>
          <a:lstStyle/>
          <a:p>
            <a:pPr marL="125095">
              <a:lnSpc>
                <a:spcPct val="100000"/>
              </a:lnSpc>
            </a:pPr>
            <a:r>
              <a:rPr dirty="0">
                <a:latin typeface="微软雅黑" panose="020B0503020204020204" pitchFamily="34" charset="-122"/>
                <a:cs typeface="微软雅黑" panose="020B0503020204020204" pitchFamily="34" charset="-122"/>
              </a:rPr>
              <a:t>人员进</a:t>
            </a:r>
            <a:r>
              <a:rPr spc="-5" dirty="0">
                <a:latin typeface="微软雅黑" panose="020B0503020204020204" pitchFamily="34" charset="-122"/>
                <a:cs typeface="微软雅黑" panose="020B0503020204020204" pitchFamily="34" charset="-122"/>
              </a:rPr>
              <a:t>入—</a:t>
            </a:r>
            <a:r>
              <a:rPr spc="-10" dirty="0">
                <a:latin typeface="微软雅黑" panose="020B0503020204020204" pitchFamily="34" charset="-122"/>
                <a:cs typeface="微软雅黑" panose="020B0503020204020204" pitchFamily="34" charset="-122"/>
              </a:rPr>
              <a:t>—</a:t>
            </a:r>
            <a:r>
              <a:rPr dirty="0">
                <a:solidFill>
                  <a:srgbClr val="C00000"/>
                </a:solidFill>
                <a:latin typeface="微软雅黑" panose="020B0503020204020204" pitchFamily="34" charset="-122"/>
                <a:cs typeface="微软雅黑" panose="020B0503020204020204" pitchFamily="34" charset="-122"/>
              </a:rPr>
              <a:t>屏障外</a:t>
            </a:r>
          </a:p>
        </p:txBody>
      </p:sp>
      <p:sp>
        <p:nvSpPr>
          <p:cNvPr id="10" name="object 10"/>
          <p:cNvSpPr/>
          <p:nvPr/>
        </p:nvSpPr>
        <p:spPr>
          <a:xfrm>
            <a:off x="3283203" y="3195967"/>
            <a:ext cx="1044575" cy="651510"/>
          </a:xfrm>
          <a:custGeom>
            <a:avLst/>
            <a:gdLst/>
            <a:ahLst/>
            <a:cxnLst/>
            <a:rect l="l" t="t" r="r" b="b"/>
            <a:pathLst>
              <a:path w="1044575" h="651510">
                <a:moveTo>
                  <a:pt x="0" y="650989"/>
                </a:moveTo>
                <a:lnTo>
                  <a:pt x="1044371" y="650989"/>
                </a:lnTo>
                <a:lnTo>
                  <a:pt x="1044371" y="0"/>
                </a:lnTo>
                <a:lnTo>
                  <a:pt x="0" y="0"/>
                </a:lnTo>
                <a:lnTo>
                  <a:pt x="0" y="650989"/>
                </a:lnTo>
                <a:close/>
              </a:path>
            </a:pathLst>
          </a:custGeom>
          <a:ln w="19050">
            <a:solidFill>
              <a:srgbClr val="FFFFFF"/>
            </a:solidFill>
          </a:ln>
        </p:spPr>
        <p:txBody>
          <a:bodyPr wrap="square" lIns="0" tIns="0" rIns="0" bIns="0" rtlCol="0"/>
          <a:lstStyle/>
          <a:p>
            <a:endParaRPr/>
          </a:p>
        </p:txBody>
      </p:sp>
      <p:sp>
        <p:nvSpPr>
          <p:cNvPr id="15" name="object 15"/>
          <p:cNvSpPr/>
          <p:nvPr/>
        </p:nvSpPr>
        <p:spPr>
          <a:xfrm>
            <a:off x="191566" y="3211207"/>
            <a:ext cx="1044575" cy="651510"/>
          </a:xfrm>
          <a:custGeom>
            <a:avLst/>
            <a:gdLst/>
            <a:ahLst/>
            <a:cxnLst/>
            <a:rect l="l" t="t" r="r" b="b"/>
            <a:pathLst>
              <a:path w="1044575" h="651510">
                <a:moveTo>
                  <a:pt x="0" y="650989"/>
                </a:moveTo>
                <a:lnTo>
                  <a:pt x="1044371" y="650989"/>
                </a:lnTo>
                <a:lnTo>
                  <a:pt x="1044371" y="0"/>
                </a:lnTo>
                <a:lnTo>
                  <a:pt x="0" y="0"/>
                </a:lnTo>
                <a:lnTo>
                  <a:pt x="0" y="650989"/>
                </a:lnTo>
                <a:close/>
              </a:path>
            </a:pathLst>
          </a:custGeom>
          <a:ln w="19050">
            <a:solidFill>
              <a:srgbClr val="FFFFFF"/>
            </a:solidFill>
          </a:ln>
        </p:spPr>
        <p:txBody>
          <a:bodyPr wrap="square" lIns="0" tIns="0" rIns="0" bIns="0" rtlCol="0"/>
          <a:lstStyle/>
          <a:p>
            <a:endParaRPr/>
          </a:p>
        </p:txBody>
      </p:sp>
      <p:sp>
        <p:nvSpPr>
          <p:cNvPr id="18" name="object 18"/>
          <p:cNvSpPr/>
          <p:nvPr/>
        </p:nvSpPr>
        <p:spPr>
          <a:xfrm>
            <a:off x="1752600" y="2209800"/>
            <a:ext cx="5638800" cy="381148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屏障外</a:t>
            </a: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6701206" y="596852"/>
            <a:ext cx="1102170" cy="1015663"/>
          </a:xfrm>
          <a:prstGeom prst="rect">
            <a:avLst/>
          </a:prstGeom>
          <a:noFill/>
        </p:spPr>
        <p:txBody>
          <a:bodyPr wrap="square" rtlCol="0">
            <a:spAutoFit/>
          </a:bodyPr>
          <a:lstStyle/>
          <a:p>
            <a:r>
              <a:rPr lang="zh-CN" altLang="en-US" sz="2000" b="1" dirty="0">
                <a:latin typeface="宋体" panose="02010600030101010101" pitchFamily="2" charset="-122"/>
                <a:cs typeface="宋体" panose="02010600030101010101" pitchFamily="2" charset="-122"/>
              </a:rPr>
              <a:t>洗手区</a:t>
            </a:r>
          </a:p>
          <a:p>
            <a:endParaRPr lang="zh-CN" altLang="en-US" sz="2000" dirty="0"/>
          </a:p>
          <a:p>
            <a:endParaRPr lang="zh-CN" altLang="en-US" sz="2000" b="1" dirty="0">
              <a:solidFill>
                <a:schemeClr val="tx1">
                  <a:lumMod val="95000"/>
                  <a:lumOff val="5000"/>
                </a:schemeClr>
              </a:solidFill>
            </a:endParaRP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179397" y="4077534"/>
            <a:ext cx="1117009" cy="646331"/>
          </a:xfrm>
          <a:prstGeom prst="rect">
            <a:avLst/>
          </a:prstGeom>
          <a:noFill/>
        </p:spPr>
        <p:txBody>
          <a:bodyPr wrap="square" rtlCol="0">
            <a:spAutoFit/>
          </a:bodyPr>
          <a:lstStyle/>
          <a:p>
            <a:r>
              <a:rPr lang="en-US" altLang="zh-CN" sz="3600" b="1" dirty="0">
                <a:solidFill>
                  <a:srgbClr val="FF0000"/>
                </a:solidFill>
              </a:rPr>
              <a:t>B</a:t>
            </a:r>
            <a:r>
              <a:rPr lang="zh-CN" altLang="en-US" sz="3600" b="1" dirty="0">
                <a:solidFill>
                  <a:srgbClr val="FF0000"/>
                </a:solidFill>
              </a:rPr>
              <a:t>区</a:t>
            </a:r>
          </a:p>
        </p:txBody>
      </p:sp>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笑脸 52"/>
          <p:cNvSpPr/>
          <p:nvPr/>
        </p:nvSpPr>
        <p:spPr>
          <a:xfrm>
            <a:off x="7556948" y="3280487"/>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6701206" y="509364"/>
            <a:ext cx="1060498" cy="507831"/>
          </a:xfrm>
          <a:prstGeom prst="wedgeRoundRectCallout">
            <a:avLst>
              <a:gd name="adj1" fmla="val 41313"/>
              <a:gd name="adj2" fmla="val 487190"/>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屏障外</a:t>
            </a: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6701206" y="596852"/>
            <a:ext cx="1102170" cy="707886"/>
          </a:xfrm>
          <a:prstGeom prst="rect">
            <a:avLst/>
          </a:prstGeom>
          <a:noFill/>
        </p:spPr>
        <p:txBody>
          <a:bodyPr wrap="square" rtlCol="0">
            <a:spAutoFit/>
          </a:bodyPr>
          <a:lstStyle/>
          <a:p>
            <a:r>
              <a:rPr lang="zh-CN" altLang="en-US" sz="2000" dirty="0"/>
              <a:t> </a:t>
            </a:r>
            <a:r>
              <a:rPr lang="zh-CN" altLang="en-US" sz="2000" b="1" dirty="0"/>
              <a:t>脱鞋</a:t>
            </a:r>
          </a:p>
          <a:p>
            <a:endParaRPr lang="zh-CN" altLang="en-US" sz="2000" b="1" dirty="0">
              <a:solidFill>
                <a:schemeClr val="tx1">
                  <a:lumMod val="95000"/>
                  <a:lumOff val="5000"/>
                </a:schemeClr>
              </a:solidFill>
            </a:endParaRP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179397" y="4077534"/>
            <a:ext cx="1117009" cy="646331"/>
          </a:xfrm>
          <a:prstGeom prst="rect">
            <a:avLst/>
          </a:prstGeom>
          <a:noFill/>
        </p:spPr>
        <p:txBody>
          <a:bodyPr wrap="square" rtlCol="0">
            <a:spAutoFit/>
          </a:bodyPr>
          <a:lstStyle/>
          <a:p>
            <a:r>
              <a:rPr lang="en-US" altLang="zh-CN" sz="3600" b="1" dirty="0">
                <a:solidFill>
                  <a:srgbClr val="FF0000"/>
                </a:solidFill>
              </a:rPr>
              <a:t>B</a:t>
            </a:r>
            <a:r>
              <a:rPr lang="zh-CN" altLang="en-US" sz="3600" b="1" dirty="0">
                <a:solidFill>
                  <a:srgbClr val="FF0000"/>
                </a:solidFill>
              </a:rPr>
              <a:t>区</a:t>
            </a:r>
          </a:p>
        </p:txBody>
      </p:sp>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笑脸 52"/>
          <p:cNvSpPr/>
          <p:nvPr/>
        </p:nvSpPr>
        <p:spPr>
          <a:xfrm>
            <a:off x="4196877" y="3364118"/>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6701206" y="509364"/>
            <a:ext cx="1060498" cy="507831"/>
          </a:xfrm>
          <a:prstGeom prst="wedgeRoundRectCallout">
            <a:avLst>
              <a:gd name="adj1" fmla="val -270496"/>
              <a:gd name="adj2" fmla="val 533252"/>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屏障内</a:t>
            </a: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solidFill>
              <a:schemeClr val="accent3">
                <a:lumMod val="40000"/>
                <a:lumOff val="60000"/>
              </a:schemeClr>
            </a:solidFill>
          </p:spPr>
          <p:txBody>
            <a:bodyPr wrap="square" lIns="0" tIns="0" rIns="0" bIns="0" rtlCol="0"/>
            <a:lstStyle/>
            <a:p>
              <a:endParaRPr>
                <a:solidFill>
                  <a:srgbClr val="92D050"/>
                </a:solidFill>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6565484" y="587648"/>
            <a:ext cx="1353757" cy="400110"/>
          </a:xfrm>
          <a:prstGeom prst="rect">
            <a:avLst/>
          </a:prstGeom>
          <a:noFill/>
        </p:spPr>
        <p:txBody>
          <a:bodyPr wrap="square" rtlCol="0">
            <a:spAutoFit/>
          </a:bodyPr>
          <a:lstStyle/>
          <a:p>
            <a:r>
              <a:rPr lang="zh-CN" altLang="en-US" sz="2000" dirty="0"/>
              <a:t> </a:t>
            </a:r>
            <a:r>
              <a:rPr lang="zh-CN" altLang="en-US" sz="2000" b="1" dirty="0"/>
              <a:t>入口缓冲</a:t>
            </a:r>
            <a:endParaRPr lang="zh-CN" altLang="en-US" sz="2000" b="1" dirty="0">
              <a:solidFill>
                <a:schemeClr val="tx1">
                  <a:lumMod val="95000"/>
                  <a:lumOff val="5000"/>
                </a:schemeClr>
              </a:solidFill>
            </a:endParaRP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179397" y="4077534"/>
            <a:ext cx="1117009" cy="646331"/>
          </a:xfrm>
          <a:prstGeom prst="rect">
            <a:avLst/>
          </a:prstGeom>
          <a:noFill/>
        </p:spPr>
        <p:txBody>
          <a:bodyPr wrap="square" rtlCol="0">
            <a:spAutoFit/>
          </a:bodyPr>
          <a:lstStyle/>
          <a:p>
            <a:r>
              <a:rPr lang="en-US" altLang="zh-CN" sz="3600" b="1" dirty="0">
                <a:solidFill>
                  <a:srgbClr val="FF0000"/>
                </a:solidFill>
              </a:rPr>
              <a:t>B</a:t>
            </a:r>
            <a:r>
              <a:rPr lang="zh-CN" altLang="en-US" sz="3600" b="1" dirty="0">
                <a:solidFill>
                  <a:srgbClr val="FF0000"/>
                </a:solidFill>
              </a:rPr>
              <a:t>区</a:t>
            </a:r>
          </a:p>
        </p:txBody>
      </p:sp>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笑脸 52"/>
          <p:cNvSpPr/>
          <p:nvPr/>
        </p:nvSpPr>
        <p:spPr>
          <a:xfrm>
            <a:off x="4286444" y="3633970"/>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6701206" y="509364"/>
            <a:ext cx="1060498" cy="507831"/>
          </a:xfrm>
          <a:prstGeom prst="wedgeRoundRectCallout">
            <a:avLst>
              <a:gd name="adj1" fmla="val -265483"/>
              <a:gd name="adj2" fmla="val 564658"/>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屏障内</a:t>
            </a: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chemeClr val="accent3">
                <a:lumMod val="40000"/>
                <a:lumOff val="60000"/>
              </a:schemeClr>
            </a:solid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6809474" y="587648"/>
            <a:ext cx="1109767" cy="400110"/>
          </a:xfrm>
          <a:prstGeom prst="rect">
            <a:avLst/>
          </a:prstGeom>
          <a:noFill/>
        </p:spPr>
        <p:txBody>
          <a:bodyPr wrap="square" rtlCol="0">
            <a:spAutoFit/>
          </a:bodyPr>
          <a:lstStyle/>
          <a:p>
            <a:r>
              <a:rPr lang="zh-CN" altLang="en-US" sz="2000" dirty="0"/>
              <a:t> </a:t>
            </a:r>
            <a:r>
              <a:rPr lang="zh-CN" altLang="en-US" sz="2000" b="1" dirty="0"/>
              <a:t>一更</a:t>
            </a:r>
            <a:endParaRPr lang="zh-CN" altLang="en-US" sz="2000" b="1" dirty="0">
              <a:solidFill>
                <a:schemeClr val="tx1">
                  <a:lumMod val="95000"/>
                  <a:lumOff val="5000"/>
                </a:schemeClr>
              </a:solidFill>
            </a:endParaRP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179397" y="4077534"/>
            <a:ext cx="1117009" cy="646331"/>
          </a:xfrm>
          <a:prstGeom prst="rect">
            <a:avLst/>
          </a:prstGeom>
          <a:noFill/>
        </p:spPr>
        <p:txBody>
          <a:bodyPr wrap="square" rtlCol="0">
            <a:spAutoFit/>
          </a:bodyPr>
          <a:lstStyle/>
          <a:p>
            <a:r>
              <a:rPr lang="en-US" altLang="zh-CN" sz="3600" b="1" dirty="0">
                <a:solidFill>
                  <a:srgbClr val="FF0000"/>
                </a:solidFill>
              </a:rPr>
              <a:t>B</a:t>
            </a:r>
            <a:r>
              <a:rPr lang="zh-CN" altLang="en-US" sz="3600" b="1" dirty="0">
                <a:solidFill>
                  <a:srgbClr val="FF0000"/>
                </a:solidFill>
              </a:rPr>
              <a:t>区</a:t>
            </a:r>
          </a:p>
        </p:txBody>
      </p:sp>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6701206" y="509364"/>
            <a:ext cx="1060498" cy="507831"/>
          </a:xfrm>
          <a:prstGeom prst="wedgeRoundRectCallout">
            <a:avLst>
              <a:gd name="adj1" fmla="val -265483"/>
              <a:gd name="adj2" fmla="val 629563"/>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下箭头 1"/>
          <p:cNvSpPr/>
          <p:nvPr/>
        </p:nvSpPr>
        <p:spPr>
          <a:xfrm>
            <a:off x="4572000" y="3645024"/>
            <a:ext cx="73184" cy="360040"/>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43" name="下箭头 42"/>
          <p:cNvSpPr/>
          <p:nvPr/>
        </p:nvSpPr>
        <p:spPr>
          <a:xfrm>
            <a:off x="4355976" y="3645024"/>
            <a:ext cx="54006" cy="360040"/>
          </a:xfrm>
          <a:prstGeom prst="downArrow">
            <a:avLst/>
          </a:prstGeom>
          <a:solidFill>
            <a:srgbClr val="C00000"/>
          </a:solidFill>
          <a:ln>
            <a:solidFill>
              <a:schemeClr val="accent2">
                <a:lumMod val="75000"/>
              </a:schemeClr>
            </a:solidFill>
          </a:ln>
        </p:spPr>
        <p:txBody>
          <a:bodyPr wrap="square" lIns="0" tIns="0" rIns="0" bIns="0" rtlCol="0" anchor="ctr"/>
          <a:lstStyle/>
          <a:p>
            <a:pPr algn="ct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8916" y="113530"/>
            <a:ext cx="7986166" cy="1032519"/>
          </a:xfrm>
          <a:prstGeom prst="rect">
            <a:avLst/>
          </a:prstGeom>
        </p:spPr>
        <p:txBody>
          <a:bodyPr vert="horz" wrap="square" lIns="0" tIns="351973" rIns="0" bIns="0" rtlCol="0">
            <a:spAutoFit/>
          </a:bodyPr>
          <a:lstStyle/>
          <a:p>
            <a:pPr marL="125095">
              <a:lnSpc>
                <a:spcPct val="100000"/>
              </a:lnSpc>
            </a:pPr>
            <a:r>
              <a:rPr dirty="0" err="1">
                <a:latin typeface="微软雅黑" panose="020B0503020204020204" pitchFamily="34" charset="-122"/>
                <a:cs typeface="微软雅黑" panose="020B0503020204020204" pitchFamily="34" charset="-122"/>
              </a:rPr>
              <a:t>人员</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进出流程</a:t>
            </a:r>
            <a:r>
              <a:rPr spc="-10" dirty="0">
                <a:latin typeface="微软雅黑" panose="020B0503020204020204" pitchFamily="34" charset="-122"/>
                <a:cs typeface="微软雅黑" panose="020B0503020204020204" pitchFamily="34" charset="-122"/>
              </a:rPr>
              <a:t>—</a:t>
            </a:r>
            <a:r>
              <a:rPr dirty="0">
                <a:solidFill>
                  <a:srgbClr val="00B050"/>
                </a:solidFill>
                <a:latin typeface="微软雅黑" panose="020B0503020204020204" pitchFamily="34" charset="-122"/>
                <a:cs typeface="微软雅黑" panose="020B0503020204020204" pitchFamily="34" charset="-122"/>
              </a:rPr>
              <a:t>一更</a:t>
            </a:r>
          </a:p>
        </p:txBody>
      </p:sp>
      <p:sp>
        <p:nvSpPr>
          <p:cNvPr id="6" name="object 6"/>
          <p:cNvSpPr/>
          <p:nvPr/>
        </p:nvSpPr>
        <p:spPr>
          <a:xfrm>
            <a:off x="5436691" y="3958738"/>
            <a:ext cx="1950212" cy="1080000"/>
          </a:xfrm>
          <a:prstGeom prst="rect">
            <a:avLst/>
          </a:prstGeom>
          <a:blipFill>
            <a:blip r:embed="rId3" cstate="print"/>
            <a:srcRect/>
            <a:stretch>
              <a:fillRect t="6" b="-68338"/>
            </a:stretch>
          </a:blipFill>
        </p:spPr>
        <p:txBody>
          <a:bodyPr wrap="square" lIns="0" tIns="0" rIns="0" bIns="0" rtlCol="0"/>
          <a:lstStyle/>
          <a:p>
            <a:endParaRPr/>
          </a:p>
        </p:txBody>
      </p:sp>
      <p:sp>
        <p:nvSpPr>
          <p:cNvPr id="7" name="object 7"/>
          <p:cNvSpPr/>
          <p:nvPr/>
        </p:nvSpPr>
        <p:spPr>
          <a:xfrm>
            <a:off x="5684941" y="5105400"/>
            <a:ext cx="1967866" cy="1419898"/>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313388" y="2057400"/>
            <a:ext cx="5322909" cy="4362733"/>
          </a:xfrm>
          <a:prstGeom prst="rect">
            <a:avLst/>
          </a:prstGeom>
        </p:spPr>
        <p:txBody>
          <a:bodyPr vert="horz" wrap="square" lIns="0" tIns="0" rIns="0" bIns="0" rtlCol="0">
            <a:spAutoFit/>
          </a:bodyPr>
          <a:lstStyle/>
          <a:p>
            <a:pPr marL="12700">
              <a:lnSpc>
                <a:spcPct val="100000"/>
              </a:lnSpc>
            </a:pPr>
            <a:r>
              <a:rPr sz="1200" b="1" spc="-10" dirty="0">
                <a:solidFill>
                  <a:srgbClr val="FFFFFF"/>
                </a:solidFill>
                <a:latin typeface="Calibri" panose="020F0502020204030204"/>
                <a:cs typeface="Calibri" panose="020F0502020204030204"/>
              </a:rPr>
              <a:t>18</a:t>
            </a:r>
            <a:endParaRPr sz="1200" dirty="0">
              <a:latin typeface="Calibri" panose="020F0502020204030204"/>
              <a:cs typeface="Calibri" panose="020F0502020204030204"/>
            </a:endParaRPr>
          </a:p>
          <a:p>
            <a:pPr>
              <a:lnSpc>
                <a:spcPct val="100000"/>
              </a:lnSpc>
              <a:spcBef>
                <a:spcPts val="40"/>
              </a:spcBef>
            </a:pPr>
            <a:endParaRPr sz="1050" dirty="0">
              <a:latin typeface="Times New Roman" panose="02020603050405020304"/>
              <a:cs typeface="Times New Roman" panose="02020603050405020304"/>
            </a:endParaRPr>
          </a:p>
          <a:p>
            <a:pPr marL="985520" indent="-457200">
              <a:lnSpc>
                <a:spcPct val="100000"/>
              </a:lnSpc>
              <a:buFont typeface="Wingdings" panose="05000000000000000000" pitchFamily="2" charset="2"/>
              <a:buChar char="Ø"/>
            </a:pPr>
            <a:r>
              <a:rPr sz="2900" b="1" dirty="0" err="1">
                <a:latin typeface="华文仿宋" panose="02010600040101010101" charset="-122"/>
                <a:cs typeface="华文仿宋" panose="02010600040101010101" charset="-122"/>
              </a:rPr>
              <a:t>束</a:t>
            </a:r>
            <a:r>
              <a:rPr sz="2900" b="1" spc="-10" dirty="0" err="1">
                <a:latin typeface="华文仿宋" panose="02010600040101010101" charset="-122"/>
                <a:cs typeface="华文仿宋" panose="02010600040101010101" charset="-122"/>
              </a:rPr>
              <a:t>发</a:t>
            </a:r>
            <a:endParaRPr lang="en-US" sz="2900" b="1" dirty="0">
              <a:latin typeface="华文仿宋" panose="02010600040101010101" charset="-122"/>
              <a:cs typeface="华文仿宋" panose="02010600040101010101" charset="-122"/>
            </a:endParaRPr>
          </a:p>
          <a:p>
            <a:pPr marL="985520" indent="-457200">
              <a:lnSpc>
                <a:spcPct val="100000"/>
              </a:lnSpc>
              <a:buFont typeface="Wingdings" panose="05000000000000000000" pitchFamily="2" charset="2"/>
              <a:buChar char="Ø"/>
            </a:pPr>
            <a:endParaRPr lang="en-US" sz="2900" b="1" dirty="0">
              <a:latin typeface="华文仿宋" panose="02010600040101010101" charset="-122"/>
              <a:cs typeface="华文仿宋" panose="02010600040101010101" charset="-122"/>
            </a:endParaRPr>
          </a:p>
          <a:p>
            <a:pPr marL="985520" indent="-457200">
              <a:lnSpc>
                <a:spcPct val="100000"/>
              </a:lnSpc>
              <a:buFont typeface="Wingdings" panose="05000000000000000000" pitchFamily="2" charset="2"/>
              <a:buChar char="Ø"/>
            </a:pPr>
            <a:endParaRPr lang="en-US" sz="2900" b="1" dirty="0">
              <a:latin typeface="华文仿宋" panose="02010600040101010101" charset="-122"/>
              <a:cs typeface="华文仿宋" panose="02010600040101010101" charset="-122"/>
            </a:endParaRPr>
          </a:p>
          <a:p>
            <a:pPr marL="985520" indent="-457200">
              <a:lnSpc>
                <a:spcPct val="100000"/>
              </a:lnSpc>
              <a:buFont typeface="Wingdings" panose="05000000000000000000" pitchFamily="2" charset="2"/>
              <a:buChar char="Ø"/>
            </a:pPr>
            <a:endParaRPr lang="en-US" sz="2900" b="1" dirty="0">
              <a:latin typeface="华文仿宋" panose="02010600040101010101" charset="-122"/>
              <a:cs typeface="华文仿宋" panose="02010600040101010101" charset="-122"/>
            </a:endParaRPr>
          </a:p>
          <a:p>
            <a:pPr marL="985520" indent="-457200">
              <a:lnSpc>
                <a:spcPct val="100000"/>
              </a:lnSpc>
              <a:buFont typeface="Wingdings" panose="05000000000000000000" pitchFamily="2" charset="2"/>
              <a:buChar char="Ø"/>
            </a:pPr>
            <a:r>
              <a:rPr sz="2900" b="1" dirty="0">
                <a:latin typeface="华文仿宋" panose="02010600040101010101" charset="-122"/>
                <a:cs typeface="华文仿宋" panose="02010600040101010101" charset="-122"/>
              </a:rPr>
              <a:t>消毒眼镜</a:t>
            </a:r>
            <a:r>
              <a:rPr sz="2900" b="1" spc="-15" dirty="0">
                <a:latin typeface="华文仿宋" panose="02010600040101010101" charset="-122"/>
                <a:cs typeface="华文仿宋" panose="02010600040101010101" charset="-122"/>
              </a:rPr>
              <a:t>（</a:t>
            </a:r>
            <a:r>
              <a:rPr sz="2900" b="1" dirty="0">
                <a:latin typeface="Tw Cen MT" panose="020B0602020104020603"/>
                <a:cs typeface="Tw Cen MT" panose="020B0602020104020603"/>
              </a:rPr>
              <a:t>75</a:t>
            </a:r>
            <a:r>
              <a:rPr sz="2900" b="1" spc="-15" dirty="0">
                <a:latin typeface="Tw Cen MT" panose="020B0602020104020603"/>
                <a:cs typeface="Tw Cen MT" panose="020B0602020104020603"/>
              </a:rPr>
              <a:t>%</a:t>
            </a:r>
            <a:r>
              <a:rPr sz="2900" b="1" dirty="0">
                <a:latin typeface="华文仿宋" panose="02010600040101010101" charset="-122"/>
                <a:cs typeface="华文仿宋" panose="02010600040101010101" charset="-122"/>
              </a:rPr>
              <a:t>酒</a:t>
            </a:r>
            <a:r>
              <a:rPr sz="2900" b="1" spc="-15" dirty="0">
                <a:latin typeface="华文仿宋" panose="02010600040101010101" charset="-122"/>
                <a:cs typeface="华文仿宋" panose="02010600040101010101" charset="-122"/>
              </a:rPr>
              <a:t>精</a:t>
            </a:r>
            <a:r>
              <a:rPr sz="2900" b="1" dirty="0">
                <a:latin typeface="华文仿宋" panose="02010600040101010101" charset="-122"/>
                <a:cs typeface="华文仿宋" panose="02010600040101010101" charset="-122"/>
              </a:rPr>
              <a:t>）</a:t>
            </a:r>
            <a:endParaRPr lang="en-US" sz="2900" b="1" dirty="0">
              <a:latin typeface="华文仿宋" panose="02010600040101010101" charset="-122"/>
              <a:cs typeface="华文仿宋" panose="02010600040101010101" charset="-122"/>
            </a:endParaRPr>
          </a:p>
          <a:p>
            <a:pPr marL="528320">
              <a:lnSpc>
                <a:spcPct val="100000"/>
              </a:lnSpc>
            </a:pPr>
            <a:endParaRPr lang="en-US" sz="2900" b="1" dirty="0">
              <a:latin typeface="华文仿宋" panose="02010600040101010101" charset="-122"/>
              <a:cs typeface="华文仿宋" panose="02010600040101010101" charset="-122"/>
            </a:endParaRPr>
          </a:p>
          <a:p>
            <a:pPr marL="985520" indent="-457200">
              <a:lnSpc>
                <a:spcPct val="100000"/>
              </a:lnSpc>
              <a:buFont typeface="Wingdings" panose="05000000000000000000" pitchFamily="2" charset="2"/>
              <a:buChar char="Ø"/>
            </a:pPr>
            <a:endParaRPr lang="en-US" sz="2900" b="1" dirty="0">
              <a:latin typeface="华文仿宋" panose="02010600040101010101" charset="-122"/>
              <a:cs typeface="华文仿宋" panose="02010600040101010101" charset="-122"/>
            </a:endParaRPr>
          </a:p>
          <a:p>
            <a:pPr marL="985520" indent="-457200">
              <a:lnSpc>
                <a:spcPct val="100000"/>
              </a:lnSpc>
              <a:buFont typeface="Wingdings" panose="05000000000000000000" pitchFamily="2" charset="2"/>
              <a:buChar char="Ø"/>
            </a:pPr>
            <a:endParaRPr lang="en-US" sz="2900" b="1" dirty="0">
              <a:latin typeface="华文仿宋" panose="02010600040101010101" charset="-122"/>
              <a:cs typeface="华文仿宋" panose="02010600040101010101" charset="-122"/>
            </a:endParaRPr>
          </a:p>
          <a:p>
            <a:pPr marL="985520" indent="-457200">
              <a:lnSpc>
                <a:spcPct val="100000"/>
              </a:lnSpc>
              <a:buFont typeface="Wingdings" panose="05000000000000000000" pitchFamily="2" charset="2"/>
              <a:buChar char="Ø"/>
            </a:pPr>
            <a:r>
              <a:rPr sz="2900" b="1" spc="-15" dirty="0">
                <a:latin typeface="华文仿宋" panose="02010600040101010101" charset="-122"/>
                <a:cs typeface="华文仿宋" panose="02010600040101010101" charset="-122"/>
              </a:rPr>
              <a:t>消</a:t>
            </a:r>
            <a:r>
              <a:rPr sz="2900" b="1" dirty="0">
                <a:latin typeface="华文仿宋" panose="02010600040101010101" charset="-122"/>
                <a:cs typeface="华文仿宋" panose="02010600040101010101" charset="-122"/>
              </a:rPr>
              <a:t>毒手</a:t>
            </a:r>
            <a:r>
              <a:rPr sz="2900" b="1" spc="-30" dirty="0">
                <a:latin typeface="华文仿宋" panose="02010600040101010101" charset="-122"/>
                <a:cs typeface="华文仿宋" panose="02010600040101010101" charset="-122"/>
              </a:rPr>
              <a:t>（</a:t>
            </a:r>
            <a:r>
              <a:rPr sz="2900" b="1" dirty="0">
                <a:latin typeface="Tw Cen MT" panose="020B0602020104020603"/>
                <a:cs typeface="Tw Cen MT" panose="020B0602020104020603"/>
              </a:rPr>
              <a:t>0.2%</a:t>
            </a:r>
            <a:r>
              <a:rPr sz="2900" b="1" dirty="0">
                <a:latin typeface="华文仿宋" panose="02010600040101010101" charset="-122"/>
                <a:cs typeface="华文仿宋" panose="02010600040101010101" charset="-122"/>
              </a:rPr>
              <a:t>新洁尔</a:t>
            </a:r>
            <a:r>
              <a:rPr sz="2900" b="1" spc="-10" dirty="0">
                <a:latin typeface="华文仿宋" panose="02010600040101010101" charset="-122"/>
                <a:cs typeface="华文仿宋" panose="02010600040101010101" charset="-122"/>
              </a:rPr>
              <a:t>灭</a:t>
            </a:r>
            <a:r>
              <a:rPr sz="2900" dirty="0">
                <a:latin typeface="华文仿宋" panose="02010600040101010101" charset="-122"/>
                <a:cs typeface="华文仿宋" panose="02010600040101010101" charset="-122"/>
              </a:rPr>
              <a:t>）</a:t>
            </a:r>
          </a:p>
        </p:txBody>
      </p:sp>
      <p:pic>
        <p:nvPicPr>
          <p:cNvPr id="1026" name="Picture 2" descr="https://ss3.bdstatic.com/70cFv8Sh_Q1YnxGkpoWK1HF6hhy/it/u=3801827124,820223953&amp;fm=27&amp;gp=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647852"/>
            <a:ext cx="2449397" cy="23019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屏障内</a:t>
            </a: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solidFill>
              <a:schemeClr val="accent3">
                <a:lumMod val="40000"/>
                <a:lumOff val="60000"/>
              </a:schemeClr>
            </a:solid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6809474" y="587648"/>
            <a:ext cx="1109767" cy="400110"/>
          </a:xfrm>
          <a:prstGeom prst="rect">
            <a:avLst/>
          </a:prstGeom>
          <a:noFill/>
        </p:spPr>
        <p:txBody>
          <a:bodyPr wrap="square" rtlCol="0">
            <a:spAutoFit/>
          </a:bodyPr>
          <a:lstStyle/>
          <a:p>
            <a:r>
              <a:rPr lang="zh-CN" altLang="en-US" sz="2000" dirty="0"/>
              <a:t> </a:t>
            </a:r>
            <a:r>
              <a:rPr lang="zh-CN" altLang="en-US" sz="2000" b="1" dirty="0"/>
              <a:t>二更</a:t>
            </a:r>
            <a:endParaRPr lang="zh-CN" altLang="en-US" sz="2000" b="1" dirty="0">
              <a:solidFill>
                <a:schemeClr val="tx1">
                  <a:lumMod val="95000"/>
                  <a:lumOff val="5000"/>
                </a:schemeClr>
              </a:solidFill>
            </a:endParaRP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179397" y="4077534"/>
            <a:ext cx="1117009" cy="646331"/>
          </a:xfrm>
          <a:prstGeom prst="rect">
            <a:avLst/>
          </a:prstGeom>
          <a:noFill/>
        </p:spPr>
        <p:txBody>
          <a:bodyPr wrap="square" rtlCol="0">
            <a:spAutoFit/>
          </a:bodyPr>
          <a:lstStyle/>
          <a:p>
            <a:r>
              <a:rPr lang="en-US" altLang="zh-CN" sz="3600" b="1" dirty="0">
                <a:solidFill>
                  <a:srgbClr val="FF0000"/>
                </a:solidFill>
              </a:rPr>
              <a:t>B</a:t>
            </a:r>
            <a:r>
              <a:rPr lang="zh-CN" altLang="en-US" sz="3600" b="1" dirty="0">
                <a:solidFill>
                  <a:srgbClr val="FF0000"/>
                </a:solidFill>
              </a:rPr>
              <a:t>区</a:t>
            </a:r>
          </a:p>
        </p:txBody>
      </p:sp>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6701206" y="509364"/>
            <a:ext cx="1060498" cy="507831"/>
          </a:xfrm>
          <a:prstGeom prst="wedgeRoundRectCallout">
            <a:avLst>
              <a:gd name="adj1" fmla="val -260470"/>
              <a:gd name="adj2" fmla="val 677719"/>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下箭头 40"/>
          <p:cNvSpPr/>
          <p:nvPr/>
        </p:nvSpPr>
        <p:spPr>
          <a:xfrm>
            <a:off x="4572000" y="3645024"/>
            <a:ext cx="73184" cy="576064"/>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42" name="下箭头 41"/>
          <p:cNvSpPr/>
          <p:nvPr/>
        </p:nvSpPr>
        <p:spPr>
          <a:xfrm>
            <a:off x="4355976" y="3645024"/>
            <a:ext cx="72008" cy="576064"/>
          </a:xfrm>
          <a:prstGeom prst="downArrow">
            <a:avLst/>
          </a:prstGeom>
          <a:solidFill>
            <a:srgbClr val="C00000"/>
          </a:solidFill>
          <a:ln>
            <a:solidFill>
              <a:schemeClr val="accent2">
                <a:lumMod val="75000"/>
              </a:schemeClr>
            </a:solidFill>
          </a:ln>
        </p:spPr>
        <p:txBody>
          <a:bodyPr wrap="square" lIns="0" tIns="0" rIns="0" bIns="0" rtlCol="0" anchor="ctr"/>
          <a:lstStyle/>
          <a:p>
            <a:pPr algn="ct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7544" y="2780879"/>
            <a:ext cx="2232025" cy="3744467"/>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3134544" y="2780878"/>
            <a:ext cx="2238502" cy="3744467"/>
          </a:xfrm>
          <a:prstGeom prst="rect">
            <a:avLst/>
          </a:prstGeom>
          <a:blipFill>
            <a:blip r:embed="rId4" cstate="print"/>
            <a:stretch>
              <a:fillRect/>
            </a:stretch>
          </a:blipFill>
        </p:spPr>
        <p:txBody>
          <a:bodyPr wrap="square" lIns="0" tIns="0" rIns="0" bIns="0" rtlCol="0"/>
          <a:lstStyle/>
          <a:p>
            <a:endParaRPr/>
          </a:p>
        </p:txBody>
      </p:sp>
      <p:sp>
        <p:nvSpPr>
          <p:cNvPr id="4" name="object 4"/>
          <p:cNvSpPr txBox="1"/>
          <p:nvPr/>
        </p:nvSpPr>
        <p:spPr>
          <a:xfrm>
            <a:off x="175361" y="1600200"/>
            <a:ext cx="7978039" cy="828432"/>
          </a:xfrm>
          <a:prstGeom prst="rect">
            <a:avLst/>
          </a:prstGeom>
        </p:spPr>
        <p:txBody>
          <a:bodyPr vert="horz" wrap="square" lIns="0" tIns="0" rIns="0" bIns="0" rtlCol="0">
            <a:spAutoFit/>
          </a:bodyPr>
          <a:lstStyle/>
          <a:p>
            <a:pPr marL="852805" indent="-342900">
              <a:lnSpc>
                <a:spcPct val="100000"/>
              </a:lnSpc>
              <a:spcBef>
                <a:spcPts val="905"/>
              </a:spcBef>
              <a:buFont typeface="Wingdings" pitchFamily="2" charset="2"/>
              <a:buChar char="p"/>
            </a:pPr>
            <a:r>
              <a:rPr sz="2400" spc="-20" dirty="0">
                <a:solidFill>
                  <a:srgbClr val="C0504D"/>
                </a:solidFill>
                <a:latin typeface="华文仿宋" pitchFamily="2" charset="-122"/>
                <a:ea typeface="华文仿宋" pitchFamily="2" charset="-122"/>
                <a:cs typeface="Wingdings"/>
              </a:rPr>
              <a:t></a:t>
            </a:r>
            <a:r>
              <a:rPr lang="zh-CN" altLang="en-US" sz="2400" dirty="0">
                <a:latin typeface="华文仿宋" pitchFamily="2" charset="-122"/>
                <a:ea typeface="华文仿宋" pitchFamily="2" charset="-122"/>
                <a:cs typeface="华文楷体"/>
              </a:rPr>
              <a:t>依次</a:t>
            </a:r>
            <a:r>
              <a:rPr sz="2400" dirty="0" err="1">
                <a:latin typeface="华文仿宋" pitchFamily="2" charset="-122"/>
                <a:ea typeface="华文仿宋" pitchFamily="2" charset="-122"/>
                <a:cs typeface="华文仿宋"/>
              </a:rPr>
              <a:t>穿戴</a:t>
            </a:r>
            <a:r>
              <a:rPr sz="2400" dirty="0">
                <a:latin typeface="华文仿宋" pitchFamily="2" charset="-122"/>
                <a:ea typeface="华文仿宋" pitchFamily="2" charset="-122"/>
                <a:cs typeface="华文仿宋"/>
              </a:rPr>
              <a:t> “</a:t>
            </a:r>
            <a:r>
              <a:rPr lang="zh-CN" altLang="en-US" sz="2400" dirty="0">
                <a:solidFill>
                  <a:srgbClr val="FF0000"/>
                </a:solidFill>
                <a:latin typeface="华文仿宋" pitchFamily="2" charset="-122"/>
                <a:ea typeface="华文仿宋" pitchFamily="2" charset="-122"/>
                <a:cs typeface="华文楷体"/>
              </a:rPr>
              <a:t>手套、口罩、头套、上衣、裤子</a:t>
            </a:r>
            <a:r>
              <a:rPr sz="2400" dirty="0">
                <a:latin typeface="华文仿宋" pitchFamily="2" charset="-122"/>
                <a:ea typeface="华文仿宋" pitchFamily="2" charset="-122"/>
                <a:cs typeface="华文仿宋"/>
              </a:rPr>
              <a:t>”</a:t>
            </a:r>
          </a:p>
          <a:p>
            <a:pPr marL="852805" indent="-342900">
              <a:lnSpc>
                <a:spcPct val="100000"/>
              </a:lnSpc>
              <a:spcBef>
                <a:spcPts val="695"/>
              </a:spcBef>
              <a:buFont typeface="Wingdings" pitchFamily="2" charset="2"/>
              <a:buChar char="p"/>
            </a:pPr>
            <a:r>
              <a:rPr sz="2400" spc="-20" dirty="0">
                <a:solidFill>
                  <a:srgbClr val="C0504D"/>
                </a:solidFill>
                <a:latin typeface="华文仿宋" pitchFamily="2" charset="-122"/>
                <a:ea typeface="华文仿宋" pitchFamily="2" charset="-122"/>
                <a:cs typeface="Wingdings"/>
              </a:rPr>
              <a:t></a:t>
            </a:r>
            <a:r>
              <a:rPr sz="2400" spc="-5" dirty="0" err="1">
                <a:latin typeface="华文仿宋" pitchFamily="2" charset="-122"/>
                <a:ea typeface="华文仿宋" pitchFamily="2" charset="-122"/>
                <a:cs typeface="华文仿宋"/>
              </a:rPr>
              <a:t>检查</a:t>
            </a:r>
            <a:r>
              <a:rPr sz="2400" spc="-730" dirty="0">
                <a:latin typeface="华文仿宋" pitchFamily="2" charset="-122"/>
                <a:ea typeface="华文仿宋" pitchFamily="2" charset="-122"/>
                <a:cs typeface="Times New Roman"/>
              </a:rPr>
              <a:t> </a:t>
            </a:r>
            <a:r>
              <a:rPr sz="2400" spc="-5" dirty="0">
                <a:latin typeface="华文仿宋" pitchFamily="2" charset="-122"/>
                <a:ea typeface="华文仿宋" pitchFamily="2" charset="-122"/>
                <a:cs typeface="华文仿宋"/>
              </a:rPr>
              <a:t>“发鼻颌</a:t>
            </a:r>
            <a:r>
              <a:rPr sz="2400" dirty="0">
                <a:latin typeface="华文仿宋" pitchFamily="2" charset="-122"/>
                <a:ea typeface="华文仿宋" pitchFamily="2" charset="-122"/>
                <a:cs typeface="华文仿宋"/>
              </a:rPr>
              <a:t>腰腕”</a:t>
            </a:r>
            <a:r>
              <a:rPr sz="2400" spc="-10" dirty="0">
                <a:latin typeface="华文仿宋" pitchFamily="2" charset="-122"/>
                <a:ea typeface="华文仿宋" pitchFamily="2" charset="-122"/>
                <a:cs typeface="华文仿宋"/>
              </a:rPr>
              <a:t>，</a:t>
            </a:r>
            <a:r>
              <a:rPr lang="en-US" altLang="zh-CN" sz="2400" spc="-15" dirty="0">
                <a:latin typeface="华文仿宋" pitchFamily="2" charset="-122"/>
                <a:ea typeface="华文仿宋" pitchFamily="2" charset="-122"/>
                <a:cs typeface="华文仿宋"/>
              </a:rPr>
              <a:t>75%</a:t>
            </a:r>
            <a:r>
              <a:rPr lang="zh-CN" altLang="en-US" sz="2400" spc="-15" dirty="0">
                <a:latin typeface="华文仿宋" pitchFamily="2" charset="-122"/>
                <a:ea typeface="华文仿宋" pitchFamily="2" charset="-122"/>
                <a:cs typeface="华文仿宋"/>
              </a:rPr>
              <a:t>酒精对</a:t>
            </a:r>
            <a:r>
              <a:rPr sz="2400" spc="-15" dirty="0" err="1">
                <a:latin typeface="华文仿宋" pitchFamily="2" charset="-122"/>
                <a:ea typeface="华文仿宋" pitchFamily="2" charset="-122"/>
                <a:cs typeface="华文仿宋"/>
              </a:rPr>
              <a:t>手</a:t>
            </a:r>
            <a:r>
              <a:rPr sz="2400" dirty="0" err="1">
                <a:latin typeface="华文仿宋" pitchFamily="2" charset="-122"/>
                <a:ea typeface="华文仿宋" pitchFamily="2" charset="-122"/>
                <a:cs typeface="华文仿宋"/>
              </a:rPr>
              <a:t>部二</a:t>
            </a:r>
            <a:r>
              <a:rPr sz="2400" spc="-15" dirty="0" err="1">
                <a:latin typeface="华文仿宋" pitchFamily="2" charset="-122"/>
                <a:ea typeface="华文仿宋" pitchFamily="2" charset="-122"/>
                <a:cs typeface="华文仿宋"/>
              </a:rPr>
              <a:t>次</a:t>
            </a:r>
            <a:r>
              <a:rPr sz="2400" spc="-5" dirty="0" err="1">
                <a:latin typeface="华文仿宋" pitchFamily="2" charset="-122"/>
                <a:ea typeface="华文仿宋" pitchFamily="2" charset="-122"/>
                <a:cs typeface="华文仿宋"/>
              </a:rPr>
              <a:t>消毒</a:t>
            </a:r>
            <a:endParaRPr sz="2400" dirty="0">
              <a:latin typeface="华文仿宋" pitchFamily="2" charset="-122"/>
              <a:ea typeface="华文仿宋" pitchFamily="2" charset="-122"/>
              <a:cs typeface="华文仿宋"/>
            </a:endParaRPr>
          </a:p>
        </p:txBody>
      </p:sp>
      <p:sp>
        <p:nvSpPr>
          <p:cNvPr id="5" name="object 5"/>
          <p:cNvSpPr txBox="1">
            <a:spLocks noGrp="1"/>
          </p:cNvSpPr>
          <p:nvPr>
            <p:ph type="title"/>
          </p:nvPr>
        </p:nvSpPr>
        <p:spPr>
          <a:xfrm>
            <a:off x="578916" y="113530"/>
            <a:ext cx="7986166" cy="1055848"/>
          </a:xfrm>
          <a:prstGeom prst="rect">
            <a:avLst/>
          </a:prstGeom>
        </p:spPr>
        <p:txBody>
          <a:bodyPr vert="horz" wrap="square" lIns="0" tIns="375077" rIns="0" bIns="0" rtlCol="0">
            <a:spAutoFit/>
          </a:bodyPr>
          <a:lstStyle/>
          <a:p>
            <a:r>
              <a:rPr dirty="0" err="1">
                <a:latin typeface="微软雅黑"/>
                <a:cs typeface="微软雅黑"/>
              </a:rPr>
              <a:t>人员</a:t>
            </a:r>
            <a:r>
              <a:rPr lang="zh-CN" altLang="en-US" dirty="0">
                <a:solidFill>
                  <a:srgbClr val="375F92"/>
                </a:solidFill>
                <a:latin typeface="微软雅黑" panose="020B0503020204020204" pitchFamily="34" charset="-122"/>
                <a:ea typeface="微软雅黑" panose="020B0503020204020204" pitchFamily="34" charset="-122"/>
                <a:cs typeface="微软雅黑"/>
              </a:rPr>
              <a:t>进出流程</a:t>
            </a:r>
            <a:r>
              <a:rPr lang="en-US" altLang="zh-CN" dirty="0">
                <a:solidFill>
                  <a:srgbClr val="375F92"/>
                </a:solidFill>
                <a:latin typeface="微软雅黑"/>
                <a:cs typeface="微软雅黑"/>
              </a:rPr>
              <a:t>-</a:t>
            </a:r>
            <a:r>
              <a:rPr dirty="0" err="1">
                <a:solidFill>
                  <a:srgbClr val="00B050"/>
                </a:solidFill>
                <a:latin typeface="微软雅黑"/>
                <a:cs typeface="微软雅黑"/>
              </a:rPr>
              <a:t>二更</a:t>
            </a:r>
            <a:endParaRPr dirty="0">
              <a:solidFill>
                <a:srgbClr val="00B050"/>
              </a:solidFill>
              <a:latin typeface="微软雅黑"/>
              <a:cs typeface="微软雅黑"/>
            </a:endParaRPr>
          </a:p>
        </p:txBody>
      </p:sp>
      <p:sp>
        <p:nvSpPr>
          <p:cNvPr id="6" name="矩形 5"/>
          <p:cNvSpPr/>
          <p:nvPr/>
        </p:nvSpPr>
        <p:spPr>
          <a:xfrm>
            <a:off x="5580112" y="2564904"/>
            <a:ext cx="3440190" cy="4154984"/>
          </a:xfrm>
          <a:prstGeom prst="rect">
            <a:avLst/>
          </a:prstGeom>
        </p:spPr>
        <p:txBody>
          <a:bodyPr wrap="square">
            <a:spAutoFit/>
          </a:bodyPr>
          <a:lstStyle/>
          <a:p>
            <a:pPr>
              <a:lnSpc>
                <a:spcPct val="150000"/>
              </a:lnSpc>
            </a:pPr>
            <a:r>
              <a:rPr lang="zh-CN" altLang="en-US" sz="2000" b="1" dirty="0">
                <a:solidFill>
                  <a:srgbClr val="C00000"/>
                </a:solidFill>
                <a:latin typeface="华文楷体"/>
                <a:cs typeface="华文楷体"/>
              </a:rPr>
              <a:t>注意事项：</a:t>
            </a:r>
            <a:endParaRPr lang="en-US" altLang="zh-CN" sz="2000" b="1" dirty="0">
              <a:solidFill>
                <a:srgbClr val="C00000"/>
              </a:solidFill>
              <a:latin typeface="华文楷体"/>
              <a:cs typeface="华文楷体"/>
            </a:endParaRPr>
          </a:p>
          <a:p>
            <a:pPr marL="285750" indent="-285750">
              <a:lnSpc>
                <a:spcPct val="150000"/>
              </a:lnSpc>
              <a:buClr>
                <a:srgbClr val="FF0000"/>
              </a:buClr>
              <a:buFont typeface="Wingdings" pitchFamily="2" charset="2"/>
              <a:buChar char="l"/>
            </a:pPr>
            <a:r>
              <a:rPr lang="zh-CN" altLang="en-US" dirty="0"/>
              <a:t>只有眼睛暴露在外，其他部位全部盖住，</a:t>
            </a:r>
            <a:r>
              <a:rPr lang="zh-CN" altLang="en-US" dirty="0">
                <a:latin typeface="华文楷体"/>
                <a:cs typeface="华文楷体"/>
              </a:rPr>
              <a:t>头发不要外露；</a:t>
            </a:r>
            <a:endParaRPr lang="en-US" altLang="zh-CN" dirty="0">
              <a:latin typeface="华文楷体"/>
              <a:cs typeface="华文楷体"/>
            </a:endParaRPr>
          </a:p>
          <a:p>
            <a:pPr marL="285750" indent="-285750">
              <a:lnSpc>
                <a:spcPct val="150000"/>
              </a:lnSpc>
              <a:buClr>
                <a:srgbClr val="FF0000"/>
              </a:buClr>
              <a:buFont typeface="Wingdings" pitchFamily="2" charset="2"/>
              <a:buChar char="l"/>
            </a:pPr>
            <a:r>
              <a:rPr lang="zh-CN" altLang="en-US" dirty="0"/>
              <a:t>隔离服上衣下摆应放入裤中并束紧腰带；隔离服袖口须塞入乳胶手套中</a:t>
            </a:r>
            <a:r>
              <a:rPr lang="zh-CN" altLang="en-US" dirty="0">
                <a:latin typeface="华文楷体"/>
                <a:cs typeface="华文楷体"/>
              </a:rPr>
              <a:t>；</a:t>
            </a:r>
            <a:endParaRPr lang="en-US" altLang="zh-CN" dirty="0">
              <a:latin typeface="华文楷体"/>
              <a:cs typeface="华文楷体"/>
            </a:endParaRPr>
          </a:p>
          <a:p>
            <a:pPr marL="285750" indent="-285750">
              <a:lnSpc>
                <a:spcPct val="150000"/>
              </a:lnSpc>
              <a:buClr>
                <a:srgbClr val="FF0000"/>
              </a:buClr>
              <a:buFont typeface="Wingdings" pitchFamily="2" charset="2"/>
              <a:buChar char="l"/>
            </a:pPr>
            <a:r>
              <a:rPr lang="zh-CN" altLang="en-US" dirty="0"/>
              <a:t>隔离服 颈部、裤腰、裤脚、袖口等处均需束紧</a:t>
            </a:r>
            <a:r>
              <a:rPr lang="zh-CN" altLang="en-US" spc="-5" dirty="0">
                <a:latin typeface="华文楷体"/>
                <a:cs typeface="华文楷体"/>
              </a:rPr>
              <a:t>；</a:t>
            </a:r>
            <a:endParaRPr lang="en-US" altLang="zh-CN" spc="-5" dirty="0">
              <a:latin typeface="华文楷体"/>
              <a:cs typeface="华文楷体"/>
            </a:endParaRPr>
          </a:p>
          <a:p>
            <a:pPr marL="285750" indent="-285750">
              <a:lnSpc>
                <a:spcPct val="150000"/>
              </a:lnSpc>
              <a:buClr>
                <a:srgbClr val="FF0000"/>
              </a:buClr>
              <a:buFont typeface="Wingdings" pitchFamily="2" charset="2"/>
              <a:buChar char="l"/>
            </a:pPr>
            <a:r>
              <a:rPr lang="zh-CN" altLang="en-US" dirty="0">
                <a:latin typeface="华文楷体"/>
                <a:cs typeface="华文楷体"/>
              </a:rPr>
              <a:t>避免衣物外层接触身体。 </a:t>
            </a:r>
            <a:endParaRPr lang="en-US" altLang="zh-CN" dirty="0">
              <a:latin typeface="华文楷体"/>
              <a:cs typeface="华文楷体"/>
            </a:endParaRPr>
          </a:p>
          <a:p>
            <a:endParaRPr lang="zh-CN" altLang="en-US" dirty="0"/>
          </a:p>
        </p:txBody>
      </p:sp>
    </p:spTree>
    <p:extLst>
      <p:ext uri="{BB962C8B-B14F-4D97-AF65-F5344CB8AC3E}">
        <p14:creationId xmlns:p14="http://schemas.microsoft.com/office/powerpoint/2010/main" val="930939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6290" y="2194424"/>
            <a:ext cx="4442333" cy="3645027"/>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78916" y="113530"/>
            <a:ext cx="8457580" cy="938136"/>
          </a:xfrm>
          <a:prstGeom prst="rect">
            <a:avLst/>
          </a:prstGeom>
        </p:spPr>
        <p:txBody>
          <a:bodyPr vert="horz" wrap="square" lIns="0" tIns="319463" rIns="0" bIns="0" rtlCol="0">
            <a:spAutoFit/>
          </a:bodyPr>
          <a:lstStyle/>
          <a:p>
            <a:pPr marL="648335">
              <a:lnSpc>
                <a:spcPct val="100000"/>
              </a:lnSpc>
            </a:pPr>
            <a:r>
              <a:rPr lang="zh-CN" altLang="en-US" sz="4000" spc="-40" dirty="0">
                <a:solidFill>
                  <a:srgbClr val="000000"/>
                </a:solidFill>
                <a:latin typeface="微软雅黑" panose="020B0503020204020204" pitchFamily="34" charset="-122"/>
                <a:cs typeface="微软雅黑" panose="020B0503020204020204" pitchFamily="34" charset="-122"/>
              </a:rPr>
              <a:t>医药实验动物中心 </a:t>
            </a:r>
            <a:r>
              <a:rPr lang="en-US" sz="4000" spc="-40" dirty="0">
                <a:solidFill>
                  <a:srgbClr val="000000"/>
                </a:solidFill>
                <a:latin typeface="微软雅黑" panose="020B0503020204020204" pitchFamily="34" charset="-122"/>
                <a:cs typeface="微软雅黑" panose="020B0503020204020204" pitchFamily="34" charset="-122"/>
              </a:rPr>
              <a:t>– </a:t>
            </a:r>
            <a:r>
              <a:rPr lang="zh-CN" altLang="en-US" sz="4000" spc="-40" dirty="0">
                <a:solidFill>
                  <a:srgbClr val="000000"/>
                </a:solidFill>
                <a:latin typeface="微软雅黑" panose="020B0503020204020204" pitchFamily="34" charset="-122"/>
                <a:cs typeface="微软雅黑" panose="020B0503020204020204" pitchFamily="34" charset="-122"/>
              </a:rPr>
              <a:t>实验动物</a:t>
            </a:r>
            <a:r>
              <a:rPr lang="zh-CN" altLang="en-US" sz="4000" spc="-45" dirty="0">
                <a:solidFill>
                  <a:srgbClr val="000000"/>
                </a:solidFill>
                <a:latin typeface="微软雅黑" panose="020B0503020204020204" pitchFamily="34" charset="-122"/>
                <a:cs typeface="微软雅黑" panose="020B0503020204020204" pitchFamily="34" charset="-122"/>
              </a:rPr>
              <a:t>设施</a:t>
            </a:r>
            <a:endParaRPr sz="4000" dirty="0">
              <a:latin typeface="微软雅黑" panose="020B0503020204020204" pitchFamily="34" charset="-122"/>
              <a:cs typeface="微软雅黑" panose="020B0503020204020204" pitchFamily="34" charset="-122"/>
            </a:endParaRPr>
          </a:p>
        </p:txBody>
      </p:sp>
      <p:sp>
        <p:nvSpPr>
          <p:cNvPr id="5" name="object 5"/>
          <p:cNvSpPr/>
          <p:nvPr/>
        </p:nvSpPr>
        <p:spPr>
          <a:xfrm>
            <a:off x="5076063" y="2146839"/>
            <a:ext cx="3446525" cy="364502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996428" y="2374392"/>
            <a:ext cx="284988" cy="1950719"/>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8025510" y="3008050"/>
            <a:ext cx="228600" cy="716280"/>
          </a:xfrm>
          <a:prstGeom prst="rect">
            <a:avLst/>
          </a:prstGeom>
        </p:spPr>
        <p:txBody>
          <a:bodyPr vert="horz" wrap="square" lIns="0" tIns="0" rIns="0" bIns="0" rtlCol="0">
            <a:spAutoFit/>
          </a:bodyPr>
          <a:lstStyle/>
          <a:p>
            <a:pPr marL="12700" marR="5080" algn="just">
              <a:lnSpc>
                <a:spcPct val="100000"/>
              </a:lnSpc>
            </a:pPr>
            <a:r>
              <a:rPr sz="1600" b="1" spc="-15" dirty="0">
                <a:latin typeface="楷体" panose="02010609060101010101" charset="-122"/>
                <a:cs typeface="楷体" panose="02010609060101010101" charset="-122"/>
              </a:rPr>
              <a:t>办 公 区</a:t>
            </a:r>
            <a:endParaRPr sz="1600">
              <a:latin typeface="楷体" panose="02010609060101010101" charset="-122"/>
              <a:cs typeface="楷体" panose="02010609060101010101" charset="-122"/>
            </a:endParaRPr>
          </a:p>
        </p:txBody>
      </p:sp>
      <p:sp>
        <p:nvSpPr>
          <p:cNvPr id="8" name="object 8"/>
          <p:cNvSpPr/>
          <p:nvPr/>
        </p:nvSpPr>
        <p:spPr>
          <a:xfrm>
            <a:off x="6795516" y="3101339"/>
            <a:ext cx="876300" cy="259079"/>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6941946" y="3159537"/>
            <a:ext cx="586740" cy="165735"/>
          </a:xfrm>
          <a:prstGeom prst="rect">
            <a:avLst/>
          </a:prstGeom>
        </p:spPr>
        <p:txBody>
          <a:bodyPr vert="horz" wrap="square" lIns="0" tIns="0" rIns="0" bIns="0" rtlCol="0">
            <a:spAutoFit/>
          </a:bodyPr>
          <a:lstStyle/>
          <a:p>
            <a:pPr marL="12700">
              <a:lnSpc>
                <a:spcPct val="100000"/>
              </a:lnSpc>
            </a:pPr>
            <a:r>
              <a:rPr sz="1100" b="1" spc="-15" dirty="0">
                <a:latin typeface="楷体" panose="02010609060101010101" charset="-122"/>
                <a:cs typeface="楷体" panose="02010609060101010101" charset="-122"/>
              </a:rPr>
              <a:t>兔饲养区</a:t>
            </a:r>
            <a:endParaRPr sz="1100">
              <a:latin typeface="楷体" panose="02010609060101010101" charset="-122"/>
              <a:cs typeface="楷体" panose="02010609060101010101" charset="-122"/>
            </a:endParaRPr>
          </a:p>
        </p:txBody>
      </p:sp>
      <p:sp>
        <p:nvSpPr>
          <p:cNvPr id="10" name="object 10"/>
          <p:cNvSpPr/>
          <p:nvPr/>
        </p:nvSpPr>
        <p:spPr>
          <a:xfrm>
            <a:off x="6679692" y="4722876"/>
            <a:ext cx="1016507" cy="365760"/>
          </a:xfrm>
          <a:prstGeom prst="rect">
            <a:avLst/>
          </a:prstGeom>
          <a:blipFill>
            <a:blip r:embed="rId7" cstate="print"/>
            <a:stretch>
              <a:fillRect/>
            </a:stretch>
          </a:blipFill>
        </p:spPr>
        <p:txBody>
          <a:bodyPr wrap="square" lIns="0" tIns="0" rIns="0" bIns="0" rtlCol="0"/>
          <a:lstStyle/>
          <a:p>
            <a:endParaRPr/>
          </a:p>
        </p:txBody>
      </p:sp>
      <p:sp>
        <p:nvSpPr>
          <p:cNvPr id="11" name="object 11"/>
          <p:cNvSpPr txBox="1"/>
          <p:nvPr/>
        </p:nvSpPr>
        <p:spPr>
          <a:xfrm>
            <a:off x="6820916" y="4817800"/>
            <a:ext cx="739140" cy="203835"/>
          </a:xfrm>
          <a:prstGeom prst="rect">
            <a:avLst/>
          </a:prstGeom>
        </p:spPr>
        <p:txBody>
          <a:bodyPr vert="horz" wrap="square" lIns="0" tIns="0" rIns="0" bIns="0" rtlCol="0">
            <a:spAutoFit/>
          </a:bodyPr>
          <a:lstStyle/>
          <a:p>
            <a:pPr marL="12700">
              <a:lnSpc>
                <a:spcPct val="100000"/>
              </a:lnSpc>
            </a:pPr>
            <a:r>
              <a:rPr sz="1400" b="1" spc="-15" dirty="0">
                <a:latin typeface="楷体" panose="02010609060101010101" charset="-122"/>
                <a:cs typeface="楷体" panose="02010609060101010101" charset="-122"/>
              </a:rPr>
              <a:t>临时建筑</a:t>
            </a:r>
            <a:endParaRPr sz="1400">
              <a:latin typeface="楷体" panose="02010609060101010101" charset="-122"/>
              <a:cs typeface="楷体" panose="02010609060101010101" charset="-122"/>
            </a:endParaRPr>
          </a:p>
        </p:txBody>
      </p:sp>
      <p:sp>
        <p:nvSpPr>
          <p:cNvPr id="12" name="object 12"/>
          <p:cNvSpPr/>
          <p:nvPr/>
        </p:nvSpPr>
        <p:spPr>
          <a:xfrm>
            <a:off x="6938771" y="5239511"/>
            <a:ext cx="288035" cy="288035"/>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5524500" y="3834384"/>
            <a:ext cx="1056131" cy="1290827"/>
          </a:xfrm>
          <a:prstGeom prst="rect">
            <a:avLst/>
          </a:prstGeom>
          <a:blipFill>
            <a:blip r:embed="rId9" cstate="print"/>
            <a:stretch>
              <a:fillRect/>
            </a:stretch>
          </a:blipFill>
        </p:spPr>
        <p:txBody>
          <a:bodyPr wrap="square" lIns="0" tIns="0" rIns="0" bIns="0" rtlCol="0"/>
          <a:lstStyle/>
          <a:p>
            <a:endParaRPr/>
          </a:p>
        </p:txBody>
      </p:sp>
      <p:sp>
        <p:nvSpPr>
          <p:cNvPr id="14" name="object 14"/>
          <p:cNvSpPr txBox="1"/>
          <p:nvPr/>
        </p:nvSpPr>
        <p:spPr>
          <a:xfrm>
            <a:off x="5732779" y="4016938"/>
            <a:ext cx="641350" cy="960119"/>
          </a:xfrm>
          <a:prstGeom prst="rect">
            <a:avLst/>
          </a:prstGeom>
        </p:spPr>
        <p:txBody>
          <a:bodyPr vert="horz" wrap="square" lIns="0" tIns="0" rIns="0" bIns="0" rtlCol="0">
            <a:spAutoFit/>
          </a:bodyPr>
          <a:lstStyle/>
          <a:p>
            <a:pPr marL="12700">
              <a:lnSpc>
                <a:spcPct val="100000"/>
              </a:lnSpc>
            </a:pPr>
            <a:r>
              <a:rPr sz="1600" b="1" dirty="0">
                <a:latin typeface="楷体" panose="02010609060101010101" charset="-122"/>
                <a:cs typeface="楷体" panose="02010609060101010101" charset="-122"/>
              </a:rPr>
              <a:t>大</a:t>
            </a:r>
            <a:r>
              <a:rPr sz="1600" b="1" spc="-10" dirty="0">
                <a:latin typeface="楷体" panose="02010609060101010101" charset="-122"/>
                <a:cs typeface="楷体" panose="02010609060101010101" charset="-122"/>
              </a:rPr>
              <a:t>小</a:t>
            </a:r>
            <a:r>
              <a:rPr sz="1600" b="1" spc="-20" dirty="0">
                <a:latin typeface="楷体" panose="02010609060101010101" charset="-122"/>
                <a:cs typeface="楷体" panose="02010609060101010101" charset="-122"/>
              </a:rPr>
              <a:t>鼠</a:t>
            </a:r>
            <a:endParaRPr sz="1600" dirty="0">
              <a:latin typeface="楷体" panose="02010609060101010101" charset="-122"/>
              <a:cs typeface="楷体" panose="02010609060101010101" charset="-122"/>
            </a:endParaRPr>
          </a:p>
          <a:p>
            <a:pPr marL="218440" marR="5080" algn="just">
              <a:lnSpc>
                <a:spcPct val="100000"/>
              </a:lnSpc>
            </a:pPr>
            <a:r>
              <a:rPr sz="1600" b="1" spc="-5" dirty="0">
                <a:latin typeface="楷体" panose="02010609060101010101" charset="-122"/>
                <a:cs typeface="楷体" panose="02010609060101010101" charset="-122"/>
              </a:rPr>
              <a:t>饲养 和实 </a:t>
            </a:r>
            <a:r>
              <a:rPr sz="1600" b="1" spc="-15" dirty="0">
                <a:latin typeface="楷体" panose="02010609060101010101" charset="-122"/>
                <a:cs typeface="楷体" panose="02010609060101010101" charset="-122"/>
              </a:rPr>
              <a:t>验区</a:t>
            </a:r>
            <a:endParaRPr sz="1600" dirty="0">
              <a:latin typeface="楷体" panose="02010609060101010101" charset="-122"/>
              <a:cs typeface="楷体" panose="02010609060101010101" charset="-122"/>
            </a:endParaRPr>
          </a:p>
        </p:txBody>
      </p:sp>
      <p:sp>
        <p:nvSpPr>
          <p:cNvPr id="15" name="object 15"/>
          <p:cNvSpPr txBox="1"/>
          <p:nvPr/>
        </p:nvSpPr>
        <p:spPr>
          <a:xfrm>
            <a:off x="5517007" y="1716651"/>
            <a:ext cx="2540635" cy="276999"/>
          </a:xfrm>
          <a:prstGeom prst="rect">
            <a:avLst/>
          </a:prstGeom>
        </p:spPr>
        <p:txBody>
          <a:bodyPr vert="horz" wrap="square" lIns="0" tIns="0" rIns="0" bIns="0" rtlCol="0">
            <a:spAutoFit/>
          </a:bodyPr>
          <a:lstStyle/>
          <a:p>
            <a:pPr marL="12700" algn="ctr">
              <a:lnSpc>
                <a:spcPct val="100000"/>
              </a:lnSpc>
            </a:pPr>
            <a:r>
              <a:rPr b="1" dirty="0" err="1">
                <a:latin typeface="微软雅黑" panose="020B0503020204020204" pitchFamily="34" charset="-122"/>
                <a:cs typeface="微软雅黑" panose="020B0503020204020204" pitchFamily="34" charset="-122"/>
              </a:rPr>
              <a:t>五台校区</a:t>
            </a:r>
            <a:r>
              <a:rPr lang="zh-CN" altLang="en-US" b="1" dirty="0">
                <a:latin typeface="微软雅黑" panose="020B0503020204020204" pitchFamily="34" charset="-122"/>
                <a:cs typeface="微软雅黑" panose="020B0503020204020204" pitchFamily="34" charset="-122"/>
              </a:rPr>
              <a:t>（峨嵋岭）</a:t>
            </a:r>
            <a:endParaRPr b="1" dirty="0">
              <a:latin typeface="微软雅黑" panose="020B0503020204020204" pitchFamily="34" charset="-122"/>
              <a:cs typeface="微软雅黑" panose="020B0503020204020204" pitchFamily="34" charset="-122"/>
            </a:endParaRPr>
          </a:p>
        </p:txBody>
      </p:sp>
      <p:sp>
        <p:nvSpPr>
          <p:cNvPr id="16" name="object 16"/>
          <p:cNvSpPr txBox="1"/>
          <p:nvPr/>
        </p:nvSpPr>
        <p:spPr>
          <a:xfrm>
            <a:off x="6929119" y="5285263"/>
            <a:ext cx="306070" cy="165735"/>
          </a:xfrm>
          <a:prstGeom prst="rect">
            <a:avLst/>
          </a:prstGeom>
        </p:spPr>
        <p:txBody>
          <a:bodyPr vert="horz" wrap="square" lIns="0" tIns="0" rIns="0" bIns="0" rtlCol="0">
            <a:spAutoFit/>
          </a:bodyPr>
          <a:lstStyle/>
          <a:p>
            <a:pPr marL="12700">
              <a:lnSpc>
                <a:spcPct val="100000"/>
              </a:lnSpc>
            </a:pPr>
            <a:r>
              <a:rPr sz="1100" b="1" spc="-15" dirty="0">
                <a:latin typeface="楷体" panose="02010609060101010101" charset="-122"/>
                <a:cs typeface="楷体" panose="02010609060101010101" charset="-122"/>
              </a:rPr>
              <a:t>仓库</a:t>
            </a:r>
            <a:endParaRPr sz="1100">
              <a:latin typeface="楷体" panose="02010609060101010101" charset="-122"/>
              <a:cs typeface="楷体" panose="02010609060101010101" charset="-122"/>
            </a:endParaRPr>
          </a:p>
        </p:txBody>
      </p:sp>
      <p:sp>
        <p:nvSpPr>
          <p:cNvPr id="18" name="object 18"/>
          <p:cNvSpPr/>
          <p:nvPr/>
        </p:nvSpPr>
        <p:spPr>
          <a:xfrm>
            <a:off x="0" y="116662"/>
            <a:ext cx="1110076" cy="1094282"/>
          </a:xfrm>
          <a:prstGeom prst="rect">
            <a:avLst/>
          </a:prstGeom>
          <a:blipFill>
            <a:blip r:embed="rId10" cstate="print"/>
            <a:stretch>
              <a:fillRect/>
            </a:stretch>
          </a:blipFill>
        </p:spPr>
        <p:txBody>
          <a:bodyPr wrap="square" lIns="0" tIns="0" rIns="0" bIns="0" rtlCol="0"/>
          <a:lstStyle/>
          <a:p>
            <a:endParaRPr/>
          </a:p>
        </p:txBody>
      </p:sp>
      <p:sp>
        <p:nvSpPr>
          <p:cNvPr id="19" name="object 19"/>
          <p:cNvSpPr txBox="1"/>
          <p:nvPr/>
        </p:nvSpPr>
        <p:spPr>
          <a:xfrm>
            <a:off x="238736" y="1510197"/>
            <a:ext cx="3496310" cy="507831"/>
          </a:xfrm>
          <a:prstGeom prst="rect">
            <a:avLst/>
          </a:prstGeom>
        </p:spPr>
        <p:txBody>
          <a:bodyPr vert="horz" wrap="square" lIns="0" tIns="0" rIns="0" bIns="0" rtlCol="0">
            <a:spAutoFit/>
          </a:bodyPr>
          <a:lstStyle/>
          <a:p>
            <a:pPr>
              <a:lnSpc>
                <a:spcPct val="100000"/>
              </a:lnSpc>
              <a:spcBef>
                <a:spcPts val="30"/>
              </a:spcBef>
            </a:pPr>
            <a:endParaRPr sz="1500" dirty="0">
              <a:latin typeface="Times New Roman" panose="02020603050405020304"/>
              <a:cs typeface="Times New Roman" panose="02020603050405020304"/>
            </a:endParaRPr>
          </a:p>
          <a:p>
            <a:pPr marL="1196975" algn="ctr">
              <a:lnSpc>
                <a:spcPct val="100000"/>
              </a:lnSpc>
            </a:pPr>
            <a:r>
              <a:rPr sz="1800" b="1" dirty="0" err="1">
                <a:latin typeface="微软雅黑" panose="020B0503020204020204" pitchFamily="34" charset="-122"/>
                <a:cs typeface="微软雅黑" panose="020B0503020204020204" pitchFamily="34" charset="-122"/>
              </a:rPr>
              <a:t>江宁校区</a:t>
            </a:r>
            <a:endParaRPr sz="1800" dirty="0">
              <a:latin typeface="微软雅黑" panose="020B0503020204020204" pitchFamily="34" charset="-122"/>
              <a:cs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屏障内</a:t>
            </a: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solidFill>
              <a:schemeClr val="accent3">
                <a:lumMod val="40000"/>
                <a:lumOff val="60000"/>
              </a:schemeClr>
            </a:solidFill>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6809474" y="587648"/>
            <a:ext cx="1109767" cy="400110"/>
          </a:xfrm>
          <a:prstGeom prst="rect">
            <a:avLst/>
          </a:prstGeom>
          <a:noFill/>
        </p:spPr>
        <p:txBody>
          <a:bodyPr wrap="square" rtlCol="0">
            <a:spAutoFit/>
          </a:bodyPr>
          <a:lstStyle/>
          <a:p>
            <a:r>
              <a:rPr lang="zh-CN" altLang="en-US" sz="2000" dirty="0"/>
              <a:t> </a:t>
            </a:r>
            <a:r>
              <a:rPr lang="zh-CN" altLang="en-US" sz="2000" b="1" dirty="0"/>
              <a:t>风淋</a:t>
            </a:r>
            <a:endParaRPr lang="zh-CN" altLang="en-US" sz="2000" b="1" dirty="0">
              <a:solidFill>
                <a:schemeClr val="tx1">
                  <a:lumMod val="95000"/>
                  <a:lumOff val="5000"/>
                </a:schemeClr>
              </a:solidFill>
            </a:endParaRP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179397" y="4077534"/>
            <a:ext cx="1117009" cy="646331"/>
          </a:xfrm>
          <a:prstGeom prst="rect">
            <a:avLst/>
          </a:prstGeom>
          <a:noFill/>
        </p:spPr>
        <p:txBody>
          <a:bodyPr wrap="square" rtlCol="0">
            <a:spAutoFit/>
          </a:bodyPr>
          <a:lstStyle/>
          <a:p>
            <a:r>
              <a:rPr lang="en-US" altLang="zh-CN" sz="3600" b="1" dirty="0">
                <a:solidFill>
                  <a:srgbClr val="FF0000"/>
                </a:solidFill>
              </a:rPr>
              <a:t>B</a:t>
            </a:r>
            <a:r>
              <a:rPr lang="zh-CN" altLang="en-US" sz="3600" b="1" dirty="0">
                <a:solidFill>
                  <a:srgbClr val="FF0000"/>
                </a:solidFill>
              </a:rPr>
              <a:t>区</a:t>
            </a:r>
          </a:p>
        </p:txBody>
      </p:sp>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6701206" y="509364"/>
            <a:ext cx="1060498" cy="507831"/>
          </a:xfrm>
          <a:prstGeom prst="wedgeRoundRectCallout">
            <a:avLst>
              <a:gd name="adj1" fmla="val -248439"/>
              <a:gd name="adj2" fmla="val 696562"/>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下箭头 40"/>
          <p:cNvSpPr/>
          <p:nvPr/>
        </p:nvSpPr>
        <p:spPr>
          <a:xfrm>
            <a:off x="4572000" y="3645024"/>
            <a:ext cx="73184" cy="576064"/>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42" name="下箭头 41"/>
          <p:cNvSpPr/>
          <p:nvPr/>
        </p:nvSpPr>
        <p:spPr>
          <a:xfrm>
            <a:off x="4355976" y="3645024"/>
            <a:ext cx="72008" cy="576064"/>
          </a:xfrm>
          <a:prstGeom prst="downArrow">
            <a:avLst/>
          </a:prstGeom>
          <a:solidFill>
            <a:srgbClr val="C00000"/>
          </a:solidFill>
          <a:ln>
            <a:solidFill>
              <a:schemeClr val="accent2">
                <a:lumMod val="75000"/>
              </a:schemeClr>
            </a:solidFill>
          </a:ln>
        </p:spPr>
        <p:txBody>
          <a:bodyPr wrap="square" lIns="0" tIns="0" rIns="0" bIns="0" rtlCol="0" anchor="ctr"/>
          <a:lstStyle/>
          <a:p>
            <a:pPr algn="ctr"/>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8916" y="113530"/>
            <a:ext cx="7986166" cy="1032519"/>
          </a:xfrm>
          <a:prstGeom prst="rect">
            <a:avLst/>
          </a:prstGeom>
        </p:spPr>
        <p:txBody>
          <a:bodyPr vert="horz" wrap="square" lIns="0" tIns="351973" rIns="0" bIns="0" rtlCol="0">
            <a:spAutoFit/>
          </a:bodyPr>
          <a:lstStyle/>
          <a:p>
            <a:pPr marL="125095">
              <a:lnSpc>
                <a:spcPct val="100000"/>
              </a:lnSpc>
            </a:pPr>
            <a:r>
              <a:rPr dirty="0" err="1">
                <a:latin typeface="微软雅黑" panose="020B0503020204020204" pitchFamily="34" charset="-122"/>
                <a:ea typeface="微软雅黑" panose="020B0503020204020204" pitchFamily="34" charset="-122"/>
                <a:cs typeface="微软雅黑"/>
              </a:rPr>
              <a:t>人员</a:t>
            </a:r>
            <a:r>
              <a:rPr lang="zh-CN" altLang="en-US" dirty="0">
                <a:solidFill>
                  <a:srgbClr val="375F92"/>
                </a:solidFill>
                <a:latin typeface="微软雅黑" panose="020B0503020204020204" pitchFamily="34" charset="-122"/>
                <a:ea typeface="微软雅黑" panose="020B0503020204020204" pitchFamily="34" charset="-122"/>
                <a:cs typeface="微软雅黑"/>
              </a:rPr>
              <a:t>进出流程</a:t>
            </a:r>
            <a:r>
              <a:rPr lang="en-US" altLang="zh-CN" dirty="0">
                <a:solidFill>
                  <a:srgbClr val="375F92"/>
                </a:solidFill>
                <a:latin typeface="微软雅黑" panose="020B0503020204020204" pitchFamily="34" charset="-122"/>
                <a:ea typeface="微软雅黑" panose="020B0503020204020204" pitchFamily="34" charset="-122"/>
                <a:cs typeface="微软雅黑"/>
              </a:rPr>
              <a:t>-</a:t>
            </a:r>
            <a:r>
              <a:rPr dirty="0" err="1">
                <a:solidFill>
                  <a:srgbClr val="00B050"/>
                </a:solidFill>
                <a:latin typeface="微软雅黑"/>
                <a:cs typeface="微软雅黑"/>
              </a:rPr>
              <a:t>风淋</a:t>
            </a:r>
            <a:endParaRPr dirty="0">
              <a:solidFill>
                <a:srgbClr val="00B050"/>
              </a:solidFill>
              <a:latin typeface="微软雅黑"/>
              <a:cs typeface="微软雅黑"/>
            </a:endParaRPr>
          </a:p>
        </p:txBody>
      </p:sp>
      <p:sp>
        <p:nvSpPr>
          <p:cNvPr id="3" name="object 3"/>
          <p:cNvSpPr/>
          <p:nvPr/>
        </p:nvSpPr>
        <p:spPr>
          <a:xfrm>
            <a:off x="2701476" y="2420835"/>
            <a:ext cx="2453004" cy="381647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23528" y="2440901"/>
            <a:ext cx="2377948" cy="3796411"/>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175361" y="1524000"/>
            <a:ext cx="4116704" cy="677108"/>
          </a:xfrm>
          <a:prstGeom prst="rect">
            <a:avLst/>
          </a:prstGeom>
        </p:spPr>
        <p:txBody>
          <a:bodyPr vert="horz" wrap="square" lIns="0" tIns="0" rIns="0" bIns="0" rtlCol="0">
            <a:spAutoFit/>
          </a:bodyPr>
          <a:lstStyle/>
          <a:p>
            <a:pPr>
              <a:lnSpc>
                <a:spcPct val="100000"/>
              </a:lnSpc>
              <a:spcBef>
                <a:spcPts val="54"/>
              </a:spcBef>
            </a:pPr>
            <a:endParaRPr sz="1200" dirty="0">
              <a:latin typeface="Times New Roman"/>
              <a:cs typeface="Times New Roman"/>
            </a:endParaRPr>
          </a:p>
          <a:p>
            <a:pPr marL="527685">
              <a:lnSpc>
                <a:spcPct val="100000"/>
              </a:lnSpc>
            </a:pPr>
            <a:r>
              <a:rPr sz="1900" spc="15" dirty="0">
                <a:solidFill>
                  <a:srgbClr val="C0504D"/>
                </a:solidFill>
                <a:latin typeface="Wingdings"/>
                <a:cs typeface="Wingdings"/>
              </a:rPr>
              <a:t></a:t>
            </a:r>
            <a:r>
              <a:rPr sz="1900" spc="15" dirty="0">
                <a:solidFill>
                  <a:srgbClr val="C0504D"/>
                </a:solidFill>
                <a:latin typeface="Times New Roman"/>
                <a:cs typeface="Times New Roman"/>
              </a:rPr>
              <a:t> </a:t>
            </a:r>
            <a:r>
              <a:rPr sz="1900" spc="-145" dirty="0">
                <a:solidFill>
                  <a:srgbClr val="C0504D"/>
                </a:solidFill>
                <a:latin typeface="Times New Roman"/>
                <a:cs typeface="Times New Roman"/>
              </a:rPr>
              <a:t> </a:t>
            </a:r>
            <a:r>
              <a:rPr sz="3200" spc="-5" dirty="0">
                <a:latin typeface="华文仿宋"/>
                <a:cs typeface="华文仿宋"/>
              </a:rPr>
              <a:t>举臂转圈，三十秒</a:t>
            </a:r>
            <a:endParaRPr sz="3200" dirty="0">
              <a:latin typeface="华文仿宋"/>
              <a:cs typeface="华文仿宋"/>
            </a:endParaRPr>
          </a:p>
        </p:txBody>
      </p:sp>
      <p:sp>
        <p:nvSpPr>
          <p:cNvPr id="7" name="矩形 6"/>
          <p:cNvSpPr/>
          <p:nvPr/>
        </p:nvSpPr>
        <p:spPr>
          <a:xfrm>
            <a:off x="5195784" y="2399124"/>
            <a:ext cx="3656214" cy="3554819"/>
          </a:xfrm>
          <a:prstGeom prst="rect">
            <a:avLst/>
          </a:prstGeom>
        </p:spPr>
        <p:txBody>
          <a:bodyPr wrap="square">
            <a:spAutoFit/>
          </a:bodyPr>
          <a:lstStyle/>
          <a:p>
            <a:pPr algn="just">
              <a:lnSpc>
                <a:spcPct val="150000"/>
              </a:lnSpc>
            </a:pPr>
            <a:r>
              <a:rPr lang="zh-CN" altLang="en-US" sz="2000" b="1" dirty="0">
                <a:solidFill>
                  <a:srgbClr val="C00000"/>
                </a:solidFill>
                <a:latin typeface="华文楷体"/>
                <a:cs typeface="华文楷体"/>
              </a:rPr>
              <a:t>注意事项：</a:t>
            </a:r>
            <a:endParaRPr lang="en-US" altLang="zh-CN" sz="2000" b="1" dirty="0">
              <a:solidFill>
                <a:srgbClr val="C00000"/>
              </a:solidFill>
              <a:latin typeface="华文楷体"/>
              <a:cs typeface="华文楷体"/>
            </a:endParaRPr>
          </a:p>
          <a:p>
            <a:pPr marL="285750" indent="-285750" algn="just">
              <a:lnSpc>
                <a:spcPct val="150000"/>
              </a:lnSpc>
              <a:spcBef>
                <a:spcPts val="600"/>
              </a:spcBef>
              <a:buClr>
                <a:srgbClr val="FF0000"/>
              </a:buClr>
              <a:buFont typeface="Wingdings" pitchFamily="2" charset="2"/>
              <a:buChar char="l"/>
            </a:pPr>
            <a:r>
              <a:rPr lang="zh-CN" altLang="en-US" dirty="0"/>
              <a:t>自动风淋，时间不得少于</a:t>
            </a:r>
            <a:r>
              <a:rPr lang="en-US" altLang="zh-CN" b="1" dirty="0">
                <a:solidFill>
                  <a:srgbClr val="C00000"/>
                </a:solidFill>
              </a:rPr>
              <a:t>30 </a:t>
            </a:r>
            <a:r>
              <a:rPr lang="zh-CN" altLang="en-US" dirty="0"/>
              <a:t>秒，风淋时应举手、转身，确保全身风淋到位</a:t>
            </a:r>
            <a:r>
              <a:rPr lang="zh-CN" altLang="en-US" dirty="0">
                <a:latin typeface="华文楷体"/>
                <a:cs typeface="华文楷体"/>
              </a:rPr>
              <a:t>；</a:t>
            </a:r>
            <a:endParaRPr lang="en-US" altLang="zh-CN" dirty="0">
              <a:latin typeface="华文楷体"/>
              <a:cs typeface="华文楷体"/>
            </a:endParaRPr>
          </a:p>
          <a:p>
            <a:pPr marL="285750" indent="-285750" algn="just">
              <a:lnSpc>
                <a:spcPct val="150000"/>
              </a:lnSpc>
              <a:spcBef>
                <a:spcPts val="600"/>
              </a:spcBef>
              <a:buClr>
                <a:srgbClr val="FF0000"/>
              </a:buClr>
              <a:buFont typeface="Wingdings" pitchFamily="2" charset="2"/>
              <a:buChar char="l"/>
            </a:pPr>
            <a:r>
              <a:rPr lang="zh-CN" altLang="en-US" dirty="0"/>
              <a:t>风淋间一次不得超过 </a:t>
            </a:r>
            <a:r>
              <a:rPr lang="en-US" altLang="zh-CN" b="1" dirty="0">
                <a:solidFill>
                  <a:srgbClr val="C00000"/>
                </a:solidFill>
              </a:rPr>
              <a:t>2</a:t>
            </a:r>
            <a:r>
              <a:rPr lang="en-US" altLang="zh-CN" dirty="0"/>
              <a:t> </a:t>
            </a:r>
            <a:r>
              <a:rPr lang="zh-CN" altLang="en-US" dirty="0"/>
              <a:t>人</a:t>
            </a:r>
            <a:r>
              <a:rPr lang="zh-CN" altLang="en-US" dirty="0">
                <a:latin typeface="华文楷体"/>
                <a:cs typeface="华文楷体"/>
              </a:rPr>
              <a:t>；</a:t>
            </a:r>
            <a:endParaRPr lang="en-US" altLang="zh-CN" dirty="0">
              <a:latin typeface="华文楷体"/>
              <a:cs typeface="华文楷体"/>
            </a:endParaRPr>
          </a:p>
          <a:p>
            <a:pPr marL="285750" indent="-285750" algn="just">
              <a:lnSpc>
                <a:spcPct val="150000"/>
              </a:lnSpc>
              <a:spcBef>
                <a:spcPts val="600"/>
              </a:spcBef>
              <a:buClr>
                <a:srgbClr val="FF0000"/>
              </a:buClr>
              <a:buFont typeface="Wingdings" pitchFamily="2" charset="2"/>
              <a:buChar char="l"/>
            </a:pPr>
            <a:r>
              <a:rPr lang="zh-CN" altLang="en-US" dirty="0"/>
              <a:t>开启内侧门，进入屏障环境，随手关闭内侧门。</a:t>
            </a:r>
          </a:p>
          <a:p>
            <a:endParaRPr lang="zh-CN" altLang="en-US" dirty="0"/>
          </a:p>
        </p:txBody>
      </p:sp>
    </p:spTree>
    <p:extLst>
      <p:ext uri="{BB962C8B-B14F-4D97-AF65-F5344CB8AC3E}">
        <p14:creationId xmlns:p14="http://schemas.microsoft.com/office/powerpoint/2010/main" val="807485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屏障内</a:t>
            </a: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noFill/>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chemeClr val="accent3">
                <a:lumMod val="40000"/>
                <a:lumOff val="60000"/>
              </a:schemeClr>
            </a:solid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6252678" y="579873"/>
            <a:ext cx="2060220" cy="400110"/>
          </a:xfrm>
          <a:prstGeom prst="rect">
            <a:avLst/>
          </a:prstGeom>
          <a:noFill/>
        </p:spPr>
        <p:txBody>
          <a:bodyPr wrap="square" rtlCol="0">
            <a:spAutoFit/>
          </a:bodyPr>
          <a:lstStyle/>
          <a:p>
            <a:r>
              <a:rPr lang="zh-CN" altLang="en-US" sz="2000" dirty="0"/>
              <a:t> </a:t>
            </a:r>
            <a:r>
              <a:rPr lang="zh-CN" altLang="en-US" sz="2000" b="1" dirty="0"/>
              <a:t>清洁走廊，穿鞋</a:t>
            </a:r>
            <a:endParaRPr lang="zh-CN" altLang="en-US" sz="2000" b="1" dirty="0">
              <a:solidFill>
                <a:schemeClr val="tx1">
                  <a:lumMod val="95000"/>
                  <a:lumOff val="5000"/>
                </a:schemeClr>
              </a:solidFill>
            </a:endParaRP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6343955" y="509364"/>
            <a:ext cx="1877667" cy="507831"/>
          </a:xfrm>
          <a:prstGeom prst="wedgeRoundRectCallout">
            <a:avLst>
              <a:gd name="adj1" fmla="val -139484"/>
              <a:gd name="adj2" fmla="val 717499"/>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下箭头 40"/>
          <p:cNvSpPr/>
          <p:nvPr/>
        </p:nvSpPr>
        <p:spPr>
          <a:xfrm>
            <a:off x="4572000" y="3645024"/>
            <a:ext cx="73184" cy="576064"/>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42" name="下箭头 41"/>
          <p:cNvSpPr/>
          <p:nvPr/>
        </p:nvSpPr>
        <p:spPr>
          <a:xfrm>
            <a:off x="4355976" y="3645024"/>
            <a:ext cx="72008" cy="576064"/>
          </a:xfrm>
          <a:prstGeom prst="downArrow">
            <a:avLst/>
          </a:prstGeom>
          <a:solidFill>
            <a:srgbClr val="C00000"/>
          </a:solidFill>
          <a:ln>
            <a:solidFill>
              <a:schemeClr val="accent2">
                <a:lumMod val="75000"/>
              </a:schemeClr>
            </a:solidFill>
          </a:ln>
        </p:spPr>
        <p:txBody>
          <a:bodyPr wrap="square" lIns="0" tIns="0" rIns="0" bIns="0" rtlCol="0" anchor="ctr"/>
          <a:lstStyle/>
          <a:p>
            <a:pPr algn="ctr"/>
            <a:endParaRPr lang="zh-CN" altLang="en-US"/>
          </a:p>
        </p:txBody>
      </p:sp>
      <p:sp>
        <p:nvSpPr>
          <p:cNvPr id="2" name="右箭头 1"/>
          <p:cNvSpPr/>
          <p:nvPr/>
        </p:nvSpPr>
        <p:spPr>
          <a:xfrm>
            <a:off x="4718368" y="4400699"/>
            <a:ext cx="217200" cy="108421"/>
          </a:xfrm>
          <a:prstGeom prst="rightArrow">
            <a:avLst/>
          </a:prstGeom>
          <a:solidFill>
            <a:srgbClr val="00B050"/>
          </a:solidFill>
        </p:spPr>
        <p:txBody>
          <a:bodyPr wrap="square" lIns="0" tIns="0" rIns="0" bIns="0" rtlCol="0" anchor="ctr"/>
          <a:lstStyle/>
          <a:p>
            <a:pPr algn="ct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屏障内</a:t>
            </a: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noFill/>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chemeClr val="accent3">
                <a:lumMod val="40000"/>
                <a:lumOff val="60000"/>
              </a:schemeClr>
            </a:solid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6715866" y="587648"/>
            <a:ext cx="1109767" cy="400110"/>
          </a:xfrm>
          <a:prstGeom prst="rect">
            <a:avLst/>
          </a:prstGeom>
          <a:noFill/>
        </p:spPr>
        <p:txBody>
          <a:bodyPr wrap="square" rtlCol="0">
            <a:spAutoFit/>
          </a:bodyPr>
          <a:lstStyle/>
          <a:p>
            <a:r>
              <a:rPr lang="zh-CN" altLang="en-US" sz="2000" dirty="0"/>
              <a:t> </a:t>
            </a:r>
            <a:r>
              <a:rPr lang="zh-CN" altLang="en-US" sz="2000" b="1" dirty="0"/>
              <a:t>饲养室</a:t>
            </a:r>
            <a:endParaRPr lang="zh-CN" altLang="en-US" sz="2000" b="1" dirty="0">
              <a:solidFill>
                <a:schemeClr val="tx1">
                  <a:lumMod val="95000"/>
                  <a:lumOff val="5000"/>
                </a:schemeClr>
              </a:solidFill>
            </a:endParaRP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6701206" y="509364"/>
            <a:ext cx="1060498" cy="507831"/>
          </a:xfrm>
          <a:prstGeom prst="wedgeRoundRectCallout">
            <a:avLst>
              <a:gd name="adj1" fmla="val -175249"/>
              <a:gd name="adj2" fmla="val 667250"/>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下箭头 40"/>
          <p:cNvSpPr/>
          <p:nvPr/>
        </p:nvSpPr>
        <p:spPr>
          <a:xfrm>
            <a:off x="4572000" y="3645024"/>
            <a:ext cx="73184" cy="576064"/>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42" name="下箭头 41"/>
          <p:cNvSpPr/>
          <p:nvPr/>
        </p:nvSpPr>
        <p:spPr>
          <a:xfrm>
            <a:off x="4355976" y="3645024"/>
            <a:ext cx="72008" cy="576064"/>
          </a:xfrm>
          <a:prstGeom prst="downArrow">
            <a:avLst/>
          </a:prstGeom>
          <a:solidFill>
            <a:srgbClr val="C00000"/>
          </a:solidFill>
          <a:ln>
            <a:solidFill>
              <a:schemeClr val="accent2">
                <a:lumMod val="75000"/>
              </a:schemeClr>
            </a:solidFill>
          </a:ln>
        </p:spPr>
        <p:txBody>
          <a:bodyPr wrap="square" lIns="0" tIns="0" rIns="0" bIns="0" rtlCol="0" anchor="ctr"/>
          <a:lstStyle/>
          <a:p>
            <a:pPr algn="ctr"/>
            <a:endParaRPr lang="zh-CN" altLang="en-US"/>
          </a:p>
        </p:txBody>
      </p:sp>
      <p:sp>
        <p:nvSpPr>
          <p:cNvPr id="2" name="右箭头 1"/>
          <p:cNvSpPr/>
          <p:nvPr/>
        </p:nvSpPr>
        <p:spPr>
          <a:xfrm>
            <a:off x="4718368" y="4400699"/>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4" name="笑脸 43"/>
          <p:cNvSpPr/>
          <p:nvPr/>
        </p:nvSpPr>
        <p:spPr>
          <a:xfrm>
            <a:off x="5567984" y="4068688"/>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笑脸 44"/>
          <p:cNvSpPr/>
          <p:nvPr/>
        </p:nvSpPr>
        <p:spPr>
          <a:xfrm>
            <a:off x="5988641" y="4738481"/>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D0I`RT36G$QE3NG29VIDDM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456" y="2594142"/>
            <a:ext cx="1957054" cy="28526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3736" y="2594142"/>
            <a:ext cx="2139491" cy="2852655"/>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123728" y="5601434"/>
            <a:ext cx="2236510" cy="707886"/>
          </a:xfrm>
          <a:prstGeom prst="rect">
            <a:avLst/>
          </a:prstGeom>
          <a:noFill/>
        </p:spPr>
        <p:txBody>
          <a:bodyPr wrap="none" rtlCol="0">
            <a:spAutoFit/>
          </a:bodyPr>
          <a:lstStyle/>
          <a:p>
            <a:pPr algn="ctr"/>
            <a:r>
              <a:rPr lang="en-US" altLang="zh-CN" sz="2000" b="1" dirty="0"/>
              <a:t>EVC</a:t>
            </a:r>
          </a:p>
          <a:p>
            <a:pPr algn="ctr"/>
            <a:r>
              <a:rPr lang="zh-CN" altLang="en-US" sz="2000" b="1" dirty="0"/>
              <a:t>排气通风笼具系统</a:t>
            </a:r>
          </a:p>
        </p:txBody>
      </p:sp>
      <p:sp>
        <p:nvSpPr>
          <p:cNvPr id="7" name="TextBox 6"/>
          <p:cNvSpPr txBox="1"/>
          <p:nvPr/>
        </p:nvSpPr>
        <p:spPr>
          <a:xfrm>
            <a:off x="4714289" y="5601434"/>
            <a:ext cx="2236510" cy="707886"/>
          </a:xfrm>
          <a:prstGeom prst="rect">
            <a:avLst/>
          </a:prstGeom>
          <a:noFill/>
        </p:spPr>
        <p:txBody>
          <a:bodyPr wrap="none" rtlCol="0">
            <a:spAutoFit/>
          </a:bodyPr>
          <a:lstStyle/>
          <a:p>
            <a:pPr algn="ctr"/>
            <a:r>
              <a:rPr lang="en-US" altLang="zh-CN" sz="2000" b="1" dirty="0"/>
              <a:t>IVC</a:t>
            </a:r>
          </a:p>
          <a:p>
            <a:pPr algn="ctr"/>
            <a:r>
              <a:rPr lang="zh-CN" altLang="en-US" sz="2000" b="1" dirty="0"/>
              <a:t>独立通风换气系统</a:t>
            </a:r>
          </a:p>
        </p:txBody>
      </p:sp>
      <p:sp>
        <p:nvSpPr>
          <p:cNvPr id="9" name="object 2"/>
          <p:cNvSpPr txBox="1"/>
          <p:nvPr/>
        </p:nvSpPr>
        <p:spPr>
          <a:xfrm>
            <a:off x="352518" y="188640"/>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cs typeface="微软雅黑" panose="020B0503020204020204" pitchFamily="34" charset="-122"/>
              </a:rPr>
              <a:t>-</a:t>
            </a:r>
            <a:r>
              <a:rPr lang="zh-CN" altLang="en-US" dirty="0">
                <a:solidFill>
                  <a:srgbClr val="00B050"/>
                </a:solidFill>
                <a:latin typeface="微软雅黑" panose="020B0503020204020204" pitchFamily="34" charset="-122"/>
                <a:cs typeface="微软雅黑" panose="020B0503020204020204" pitchFamily="34" charset="-122"/>
              </a:rPr>
              <a:t>屏障内</a:t>
            </a:r>
          </a:p>
        </p:txBody>
      </p:sp>
      <p:sp>
        <p:nvSpPr>
          <p:cNvPr id="8" name="文本框 7"/>
          <p:cNvSpPr txBox="1"/>
          <p:nvPr/>
        </p:nvSpPr>
        <p:spPr>
          <a:xfrm>
            <a:off x="611560" y="1556792"/>
            <a:ext cx="5386411" cy="738664"/>
          </a:xfrm>
          <a:prstGeom prst="rect">
            <a:avLst/>
          </a:prstGeom>
          <a:noFill/>
        </p:spPr>
        <p:txBody>
          <a:bodyPr wrap="none" rtlCol="0">
            <a:spAutoFit/>
          </a:bodyPr>
          <a:lstStyle/>
          <a:p>
            <a:pPr marL="285750" indent="-285750">
              <a:lnSpc>
                <a:spcPct val="150000"/>
              </a:lnSpc>
              <a:buClr>
                <a:srgbClr val="FFC000"/>
              </a:buClr>
              <a:buFont typeface="Wingdings" panose="05000000000000000000" pitchFamily="2" charset="2"/>
              <a:buChar char="u"/>
            </a:pPr>
            <a:r>
              <a:rPr lang="zh-CN" altLang="en-US" sz="2800" dirty="0">
                <a:latin typeface="黑体" panose="02010609060101010101" charset="-122"/>
                <a:ea typeface="黑体" panose="02010609060101010101" charset="-122"/>
              </a:rPr>
              <a:t> 设施内的实验动物饲育器材：</a:t>
            </a:r>
            <a:endParaRPr lang="en-US" altLang="zh-CN" sz="2800" dirty="0">
              <a:latin typeface="黑体" panose="02010609060101010101" charset="-122"/>
              <a:ea typeface="黑体" panose="02010609060101010101" charset="-122"/>
            </a:endParaRPr>
          </a:p>
        </p:txBody>
      </p:sp>
      <p:sp>
        <p:nvSpPr>
          <p:cNvPr id="2" name="文本框 1"/>
          <p:cNvSpPr txBox="1"/>
          <p:nvPr/>
        </p:nvSpPr>
        <p:spPr>
          <a:xfrm>
            <a:off x="1187624" y="4293096"/>
            <a:ext cx="881973" cy="369332"/>
          </a:xfrm>
          <a:prstGeom prst="rect">
            <a:avLst/>
          </a:prstGeom>
          <a:noFill/>
        </p:spPr>
        <p:txBody>
          <a:bodyPr wrap="none" rtlCol="0">
            <a:spAutoFit/>
          </a:bodyPr>
          <a:lstStyle/>
          <a:p>
            <a:r>
              <a:rPr lang="zh-CN" altLang="en-US" b="1" dirty="0">
                <a:solidFill>
                  <a:srgbClr val="FF0000"/>
                </a:solidFill>
              </a:rPr>
              <a:t>微环境</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8916" y="113530"/>
            <a:ext cx="7986166" cy="1032519"/>
          </a:xfrm>
          <a:prstGeom prst="rect">
            <a:avLst/>
          </a:prstGeom>
        </p:spPr>
        <p:txBody>
          <a:bodyPr vert="horz" wrap="square" lIns="0" tIns="351973" rIns="0" bIns="0" rtlCol="0">
            <a:spAutoFit/>
          </a:bodyPr>
          <a:lstStyle/>
          <a:p>
            <a:pPr marL="125095">
              <a:lnSpc>
                <a:spcPct val="100000"/>
              </a:lnSpc>
            </a:pPr>
            <a:r>
              <a:rPr dirty="0">
                <a:latin typeface="微软雅黑" panose="020B0503020204020204" pitchFamily="34" charset="-122"/>
                <a:cs typeface="微软雅黑" panose="020B0503020204020204" pitchFamily="34" charset="-122"/>
              </a:rPr>
              <a:t>人员进</a:t>
            </a:r>
            <a:r>
              <a:rPr spc="-5" dirty="0">
                <a:latin typeface="微软雅黑" panose="020B0503020204020204" pitchFamily="34" charset="-122"/>
                <a:cs typeface="微软雅黑" panose="020B0503020204020204" pitchFamily="34" charset="-122"/>
              </a:rPr>
              <a:t>入—</a:t>
            </a:r>
            <a:r>
              <a:rPr spc="-10" dirty="0">
                <a:latin typeface="微软雅黑" panose="020B0503020204020204" pitchFamily="34" charset="-122"/>
                <a:cs typeface="微软雅黑" panose="020B0503020204020204" pitchFamily="34" charset="-122"/>
              </a:rPr>
              <a:t>—</a:t>
            </a:r>
            <a:r>
              <a:rPr dirty="0">
                <a:solidFill>
                  <a:srgbClr val="00B050"/>
                </a:solidFill>
                <a:latin typeface="微软雅黑" panose="020B0503020204020204" pitchFamily="34" charset="-122"/>
                <a:cs typeface="微软雅黑" panose="020B0503020204020204" pitchFamily="34" charset="-122"/>
              </a:rPr>
              <a:t>饲</a:t>
            </a:r>
            <a:r>
              <a:rPr spc="-5" dirty="0">
                <a:solidFill>
                  <a:srgbClr val="00B050"/>
                </a:solidFill>
                <a:latin typeface="微软雅黑" panose="020B0503020204020204" pitchFamily="34" charset="-122"/>
                <a:cs typeface="微软雅黑" panose="020B0503020204020204" pitchFamily="34" charset="-122"/>
              </a:rPr>
              <a:t>养</a:t>
            </a:r>
            <a:r>
              <a:rPr dirty="0">
                <a:solidFill>
                  <a:srgbClr val="00B050"/>
                </a:solidFill>
                <a:latin typeface="微软雅黑" panose="020B0503020204020204" pitchFamily="34" charset="-122"/>
                <a:cs typeface="微软雅黑" panose="020B0503020204020204" pitchFamily="34" charset="-122"/>
              </a:rPr>
              <a:t>间</a:t>
            </a:r>
          </a:p>
        </p:txBody>
      </p:sp>
      <p:sp>
        <p:nvSpPr>
          <p:cNvPr id="3" name="object 3"/>
          <p:cNvSpPr/>
          <p:nvPr/>
        </p:nvSpPr>
        <p:spPr>
          <a:xfrm>
            <a:off x="1691639" y="2348880"/>
            <a:ext cx="432434" cy="103505"/>
          </a:xfrm>
          <a:custGeom>
            <a:avLst/>
            <a:gdLst/>
            <a:ahLst/>
            <a:cxnLst/>
            <a:rect l="l" t="t" r="r" b="b"/>
            <a:pathLst>
              <a:path w="432435" h="103505">
                <a:moveTo>
                  <a:pt x="406944" y="51688"/>
                </a:moveTo>
                <a:lnTo>
                  <a:pt x="337058" y="92456"/>
                </a:lnTo>
                <a:lnTo>
                  <a:pt x="336042" y="96392"/>
                </a:lnTo>
                <a:lnTo>
                  <a:pt x="337820" y="99313"/>
                </a:lnTo>
                <a:lnTo>
                  <a:pt x="339598" y="102362"/>
                </a:lnTo>
                <a:lnTo>
                  <a:pt x="343535" y="103377"/>
                </a:lnTo>
                <a:lnTo>
                  <a:pt x="346456" y="101600"/>
                </a:lnTo>
                <a:lnTo>
                  <a:pt x="421163" y="58038"/>
                </a:lnTo>
                <a:lnTo>
                  <a:pt x="419481" y="58038"/>
                </a:lnTo>
                <a:lnTo>
                  <a:pt x="419481" y="57150"/>
                </a:lnTo>
                <a:lnTo>
                  <a:pt x="416306" y="57150"/>
                </a:lnTo>
                <a:lnTo>
                  <a:pt x="406944" y="51688"/>
                </a:lnTo>
                <a:close/>
              </a:path>
              <a:path w="432435" h="103505">
                <a:moveTo>
                  <a:pt x="396058" y="45338"/>
                </a:moveTo>
                <a:lnTo>
                  <a:pt x="0" y="45338"/>
                </a:lnTo>
                <a:lnTo>
                  <a:pt x="0" y="58038"/>
                </a:lnTo>
                <a:lnTo>
                  <a:pt x="396058" y="58038"/>
                </a:lnTo>
                <a:lnTo>
                  <a:pt x="406944" y="51688"/>
                </a:lnTo>
                <a:lnTo>
                  <a:pt x="396058" y="45338"/>
                </a:lnTo>
                <a:close/>
              </a:path>
              <a:path w="432435" h="103505">
                <a:moveTo>
                  <a:pt x="421163" y="45338"/>
                </a:moveTo>
                <a:lnTo>
                  <a:pt x="419481" y="45338"/>
                </a:lnTo>
                <a:lnTo>
                  <a:pt x="419481" y="58038"/>
                </a:lnTo>
                <a:lnTo>
                  <a:pt x="421163" y="58038"/>
                </a:lnTo>
                <a:lnTo>
                  <a:pt x="432054" y="51688"/>
                </a:lnTo>
                <a:lnTo>
                  <a:pt x="421163" y="45338"/>
                </a:lnTo>
                <a:close/>
              </a:path>
              <a:path w="432435" h="103505">
                <a:moveTo>
                  <a:pt x="416306" y="46227"/>
                </a:moveTo>
                <a:lnTo>
                  <a:pt x="406944" y="51688"/>
                </a:lnTo>
                <a:lnTo>
                  <a:pt x="416306" y="57150"/>
                </a:lnTo>
                <a:lnTo>
                  <a:pt x="416306" y="46227"/>
                </a:lnTo>
                <a:close/>
              </a:path>
              <a:path w="432435" h="103505">
                <a:moveTo>
                  <a:pt x="419481" y="46227"/>
                </a:moveTo>
                <a:lnTo>
                  <a:pt x="416306" y="46227"/>
                </a:lnTo>
                <a:lnTo>
                  <a:pt x="416306" y="57150"/>
                </a:lnTo>
                <a:lnTo>
                  <a:pt x="419481" y="57150"/>
                </a:lnTo>
                <a:lnTo>
                  <a:pt x="419481" y="46227"/>
                </a:lnTo>
                <a:close/>
              </a:path>
              <a:path w="432435" h="103505">
                <a:moveTo>
                  <a:pt x="343535" y="0"/>
                </a:moveTo>
                <a:lnTo>
                  <a:pt x="339598" y="1015"/>
                </a:lnTo>
                <a:lnTo>
                  <a:pt x="336042" y="7112"/>
                </a:lnTo>
                <a:lnTo>
                  <a:pt x="337058" y="10922"/>
                </a:lnTo>
                <a:lnTo>
                  <a:pt x="406944" y="51688"/>
                </a:lnTo>
                <a:lnTo>
                  <a:pt x="416306" y="46227"/>
                </a:lnTo>
                <a:lnTo>
                  <a:pt x="419481" y="46227"/>
                </a:lnTo>
                <a:lnTo>
                  <a:pt x="419481" y="45338"/>
                </a:lnTo>
                <a:lnTo>
                  <a:pt x="421163" y="45338"/>
                </a:lnTo>
                <a:lnTo>
                  <a:pt x="346456" y="1777"/>
                </a:lnTo>
                <a:lnTo>
                  <a:pt x="343535" y="0"/>
                </a:lnTo>
                <a:close/>
              </a:path>
            </a:pathLst>
          </a:custGeom>
          <a:solidFill>
            <a:srgbClr val="4F81BC"/>
          </a:solidFill>
        </p:spPr>
        <p:txBody>
          <a:bodyPr wrap="square" lIns="0" tIns="0" rIns="0" bIns="0" rtlCol="0"/>
          <a:lstStyle/>
          <a:p>
            <a:endParaRPr/>
          </a:p>
        </p:txBody>
      </p:sp>
      <p:sp>
        <p:nvSpPr>
          <p:cNvPr id="4" name="object 4"/>
          <p:cNvSpPr/>
          <p:nvPr/>
        </p:nvSpPr>
        <p:spPr>
          <a:xfrm>
            <a:off x="3707904" y="2377257"/>
            <a:ext cx="432434" cy="103505"/>
          </a:xfrm>
          <a:custGeom>
            <a:avLst/>
            <a:gdLst/>
            <a:ahLst/>
            <a:cxnLst/>
            <a:rect l="l" t="t" r="r" b="b"/>
            <a:pathLst>
              <a:path w="432435" h="103505">
                <a:moveTo>
                  <a:pt x="406944" y="51688"/>
                </a:moveTo>
                <a:lnTo>
                  <a:pt x="337057" y="92456"/>
                </a:lnTo>
                <a:lnTo>
                  <a:pt x="336042" y="96392"/>
                </a:lnTo>
                <a:lnTo>
                  <a:pt x="337819" y="99313"/>
                </a:lnTo>
                <a:lnTo>
                  <a:pt x="339598" y="102362"/>
                </a:lnTo>
                <a:lnTo>
                  <a:pt x="343407" y="103377"/>
                </a:lnTo>
                <a:lnTo>
                  <a:pt x="421163" y="58038"/>
                </a:lnTo>
                <a:lnTo>
                  <a:pt x="419481" y="58038"/>
                </a:lnTo>
                <a:lnTo>
                  <a:pt x="419481" y="57150"/>
                </a:lnTo>
                <a:lnTo>
                  <a:pt x="416306" y="57150"/>
                </a:lnTo>
                <a:lnTo>
                  <a:pt x="406944" y="51688"/>
                </a:lnTo>
                <a:close/>
              </a:path>
              <a:path w="432435" h="103505">
                <a:moveTo>
                  <a:pt x="396058" y="45338"/>
                </a:moveTo>
                <a:lnTo>
                  <a:pt x="0" y="45338"/>
                </a:lnTo>
                <a:lnTo>
                  <a:pt x="0" y="58038"/>
                </a:lnTo>
                <a:lnTo>
                  <a:pt x="396058" y="58038"/>
                </a:lnTo>
                <a:lnTo>
                  <a:pt x="406944" y="51688"/>
                </a:lnTo>
                <a:lnTo>
                  <a:pt x="396058" y="45338"/>
                </a:lnTo>
                <a:close/>
              </a:path>
              <a:path w="432435" h="103505">
                <a:moveTo>
                  <a:pt x="421163" y="45338"/>
                </a:moveTo>
                <a:lnTo>
                  <a:pt x="419481" y="45338"/>
                </a:lnTo>
                <a:lnTo>
                  <a:pt x="419481" y="58038"/>
                </a:lnTo>
                <a:lnTo>
                  <a:pt x="421163" y="58038"/>
                </a:lnTo>
                <a:lnTo>
                  <a:pt x="432054" y="51688"/>
                </a:lnTo>
                <a:lnTo>
                  <a:pt x="421163" y="45338"/>
                </a:lnTo>
                <a:close/>
              </a:path>
              <a:path w="432435" h="103505">
                <a:moveTo>
                  <a:pt x="416306" y="46227"/>
                </a:moveTo>
                <a:lnTo>
                  <a:pt x="406944" y="51688"/>
                </a:lnTo>
                <a:lnTo>
                  <a:pt x="416306" y="57150"/>
                </a:lnTo>
                <a:lnTo>
                  <a:pt x="416306" y="46227"/>
                </a:lnTo>
                <a:close/>
              </a:path>
              <a:path w="432435" h="103505">
                <a:moveTo>
                  <a:pt x="419481" y="46227"/>
                </a:moveTo>
                <a:lnTo>
                  <a:pt x="416306" y="46227"/>
                </a:lnTo>
                <a:lnTo>
                  <a:pt x="416306" y="57150"/>
                </a:lnTo>
                <a:lnTo>
                  <a:pt x="419481" y="57150"/>
                </a:lnTo>
                <a:lnTo>
                  <a:pt x="419481" y="46227"/>
                </a:lnTo>
                <a:close/>
              </a:path>
              <a:path w="432435" h="103505">
                <a:moveTo>
                  <a:pt x="343407" y="0"/>
                </a:moveTo>
                <a:lnTo>
                  <a:pt x="339598" y="1015"/>
                </a:lnTo>
                <a:lnTo>
                  <a:pt x="336042" y="7112"/>
                </a:lnTo>
                <a:lnTo>
                  <a:pt x="337057" y="10922"/>
                </a:lnTo>
                <a:lnTo>
                  <a:pt x="406944" y="51688"/>
                </a:lnTo>
                <a:lnTo>
                  <a:pt x="416306" y="46227"/>
                </a:lnTo>
                <a:lnTo>
                  <a:pt x="419481" y="46227"/>
                </a:lnTo>
                <a:lnTo>
                  <a:pt x="419481" y="45338"/>
                </a:lnTo>
                <a:lnTo>
                  <a:pt x="421163" y="45338"/>
                </a:lnTo>
                <a:lnTo>
                  <a:pt x="343407" y="0"/>
                </a:lnTo>
                <a:close/>
              </a:path>
            </a:pathLst>
          </a:custGeom>
          <a:solidFill>
            <a:srgbClr val="4F81BC"/>
          </a:solidFill>
        </p:spPr>
        <p:txBody>
          <a:bodyPr wrap="square" lIns="0" tIns="0" rIns="0" bIns="0" rtlCol="0"/>
          <a:lstStyle/>
          <a:p>
            <a:endParaRPr/>
          </a:p>
        </p:txBody>
      </p:sp>
      <p:sp>
        <p:nvSpPr>
          <p:cNvPr id="8" name="object 8"/>
          <p:cNvSpPr txBox="1"/>
          <p:nvPr/>
        </p:nvSpPr>
        <p:spPr>
          <a:xfrm>
            <a:off x="90492" y="1844824"/>
            <a:ext cx="8616950" cy="3877985"/>
          </a:xfrm>
          <a:prstGeom prst="rect">
            <a:avLst/>
          </a:prstGeom>
        </p:spPr>
        <p:txBody>
          <a:bodyPr vert="horz" wrap="square" lIns="0" tIns="0" rIns="0" bIns="0" rtlCol="0">
            <a:spAutoFit/>
          </a:bodyPr>
          <a:lstStyle/>
          <a:p>
            <a:pPr marL="12700">
              <a:lnSpc>
                <a:spcPct val="100000"/>
              </a:lnSpc>
            </a:pPr>
            <a:r>
              <a:rPr sz="1200" b="1" spc="-10" dirty="0">
                <a:solidFill>
                  <a:srgbClr val="FFFFFF"/>
                </a:solidFill>
                <a:latin typeface="Calibri" panose="020F0502020204030204"/>
                <a:cs typeface="Calibri" panose="020F0502020204030204"/>
              </a:rPr>
              <a:t>22</a:t>
            </a:r>
            <a:endParaRPr sz="1200" dirty="0">
              <a:latin typeface="Calibri" panose="020F0502020204030204"/>
              <a:cs typeface="Calibri" panose="020F0502020204030204"/>
            </a:endParaRPr>
          </a:p>
          <a:p>
            <a:pPr>
              <a:lnSpc>
                <a:spcPct val="100000"/>
              </a:lnSpc>
              <a:spcBef>
                <a:spcPts val="40"/>
              </a:spcBef>
            </a:pPr>
            <a:endParaRPr sz="1050" dirty="0">
              <a:latin typeface="Times New Roman" panose="02020603050405020304"/>
              <a:cs typeface="Times New Roman" panose="02020603050405020304"/>
            </a:endParaRPr>
          </a:p>
          <a:p>
            <a:pPr marL="528320">
              <a:lnSpc>
                <a:spcPct val="100000"/>
              </a:lnSpc>
              <a:tabLst>
                <a:tab pos="1889760" algn="l"/>
                <a:tab pos="3032760" algn="l"/>
                <a:tab pos="4175760" algn="l"/>
                <a:tab pos="5319395" algn="l"/>
                <a:tab pos="7200265" algn="l"/>
              </a:tabLst>
            </a:pPr>
            <a:r>
              <a:rPr sz="1700" b="1" spc="30" dirty="0">
                <a:solidFill>
                  <a:srgbClr val="C0504D"/>
                </a:solidFill>
                <a:latin typeface="Wingdings" panose="05000000000000000000"/>
                <a:cs typeface="Wingdings" panose="05000000000000000000"/>
              </a:rPr>
              <a:t></a:t>
            </a:r>
            <a:r>
              <a:rPr sz="1700" b="1" spc="30" dirty="0">
                <a:solidFill>
                  <a:srgbClr val="C0504D"/>
                </a:solidFill>
                <a:latin typeface="Times New Roman" panose="02020603050405020304"/>
                <a:cs typeface="Times New Roman" panose="02020603050405020304"/>
              </a:rPr>
              <a:t> </a:t>
            </a:r>
            <a:r>
              <a:rPr sz="1700" b="1" spc="120" dirty="0">
                <a:solidFill>
                  <a:srgbClr val="C0504D"/>
                </a:solidFill>
                <a:latin typeface="Times New Roman" panose="02020603050405020304"/>
                <a:cs typeface="Times New Roman" panose="02020603050405020304"/>
              </a:rPr>
              <a:t> </a:t>
            </a:r>
            <a:r>
              <a:rPr sz="2900" b="1" dirty="0" err="1">
                <a:latin typeface="华文仿宋" panose="02010600040101010101" charset="-122"/>
                <a:cs typeface="华文仿宋" panose="02010600040101010101" charset="-122"/>
              </a:rPr>
              <a:t>观察</a:t>
            </a:r>
            <a:r>
              <a:rPr sz="2900" b="1" dirty="0">
                <a:latin typeface="华文仿宋" panose="02010600040101010101" charset="-122"/>
                <a:cs typeface="华文仿宋" panose="02010600040101010101" charset="-122"/>
              </a:rPr>
              <a:t>	</a:t>
            </a:r>
            <a:r>
              <a:rPr lang="en-US" sz="2900" b="1" dirty="0">
                <a:latin typeface="华文仿宋" panose="02010600040101010101" charset="-122"/>
                <a:cs typeface="华文仿宋" panose="02010600040101010101" charset="-122"/>
              </a:rPr>
              <a:t>  </a:t>
            </a:r>
            <a:r>
              <a:rPr lang="zh-CN" altLang="en-US" sz="2900" b="1" dirty="0">
                <a:latin typeface="华文仿宋" panose="02010600040101010101" charset="-122"/>
                <a:cs typeface="华文仿宋" panose="02010600040101010101" charset="-122"/>
              </a:rPr>
              <a:t>实验操作</a:t>
            </a:r>
            <a:r>
              <a:rPr sz="2900" b="1" dirty="0">
                <a:latin typeface="华文仿宋" panose="02010600040101010101" charset="-122"/>
                <a:cs typeface="华文仿宋" panose="02010600040101010101" charset="-122"/>
              </a:rPr>
              <a:t>	</a:t>
            </a:r>
            <a:r>
              <a:rPr sz="2900" b="1" dirty="0" err="1">
                <a:latin typeface="华文仿宋" panose="02010600040101010101" charset="-122"/>
                <a:cs typeface="华文仿宋" panose="02010600040101010101" charset="-122"/>
              </a:rPr>
              <a:t>记录</a:t>
            </a:r>
            <a:endParaRPr lang="en-US" sz="2900" b="1" dirty="0">
              <a:latin typeface="华文仿宋" panose="02010600040101010101" charset="-122"/>
              <a:cs typeface="华文仿宋" panose="02010600040101010101" charset="-122"/>
            </a:endParaRPr>
          </a:p>
          <a:p>
            <a:pPr marL="528320">
              <a:lnSpc>
                <a:spcPct val="100000"/>
              </a:lnSpc>
              <a:tabLst>
                <a:tab pos="1889760" algn="l"/>
                <a:tab pos="3032760" algn="l"/>
                <a:tab pos="4175760" algn="l"/>
                <a:tab pos="5319395" algn="l"/>
                <a:tab pos="7200265" algn="l"/>
              </a:tabLst>
            </a:pPr>
            <a:r>
              <a:rPr sz="2900" b="1" dirty="0">
                <a:latin typeface="华文仿宋" panose="02010600040101010101" charset="-122"/>
                <a:cs typeface="华文仿宋" panose="02010600040101010101" charset="-122"/>
              </a:rPr>
              <a:t>	</a:t>
            </a:r>
            <a:endParaRPr lang="en-US" sz="2900" b="1" dirty="0">
              <a:latin typeface="华文仿宋" panose="02010600040101010101" charset="-122"/>
              <a:cs typeface="华文仿宋" panose="02010600040101010101" charset="-122"/>
            </a:endParaRPr>
          </a:p>
          <a:p>
            <a:pPr marL="528320">
              <a:lnSpc>
                <a:spcPct val="100000"/>
              </a:lnSpc>
              <a:tabLst>
                <a:tab pos="1889760" algn="l"/>
                <a:tab pos="3032760" algn="l"/>
                <a:tab pos="4175760" algn="l"/>
                <a:tab pos="5319395" algn="l"/>
                <a:tab pos="7200265" algn="l"/>
              </a:tabLst>
            </a:pPr>
            <a:r>
              <a:rPr lang="en-US" sz="1300" b="1" spc="10" dirty="0">
                <a:solidFill>
                  <a:srgbClr val="C0504D"/>
                </a:solidFill>
                <a:latin typeface="Times New Roman" panose="02020603050405020304"/>
                <a:cs typeface="Times New Roman" panose="02020603050405020304"/>
              </a:rPr>
              <a:t>        </a:t>
            </a:r>
            <a:r>
              <a:rPr sz="2200" b="1" spc="-15" dirty="0" err="1">
                <a:latin typeface="华文仿宋" panose="02010600040101010101" charset="-122"/>
                <a:cs typeface="华文仿宋" panose="02010600040101010101" charset="-122"/>
              </a:rPr>
              <a:t>所</a:t>
            </a:r>
            <a:r>
              <a:rPr sz="2200" b="1" spc="-25" dirty="0" err="1">
                <a:latin typeface="华文仿宋" panose="02010600040101010101" charset="-122"/>
                <a:cs typeface="华文仿宋" panose="02010600040101010101" charset="-122"/>
              </a:rPr>
              <a:t>需物</a:t>
            </a:r>
            <a:r>
              <a:rPr sz="2200" b="1" spc="-20" dirty="0" err="1">
                <a:latin typeface="华文仿宋" panose="02010600040101010101" charset="-122"/>
                <a:cs typeface="华文仿宋" panose="02010600040101010101" charset="-122"/>
              </a:rPr>
              <a:t>品</a:t>
            </a:r>
            <a:endParaRPr lang="en-US" sz="2200" b="1" spc="-20" dirty="0">
              <a:latin typeface="华文仿宋" panose="02010600040101010101" charset="-122"/>
              <a:cs typeface="华文仿宋" panose="02010600040101010101" charset="-122"/>
            </a:endParaRPr>
          </a:p>
          <a:p>
            <a:pPr marL="871220" indent="-342900">
              <a:lnSpc>
                <a:spcPct val="100000"/>
              </a:lnSpc>
              <a:buFont typeface="Wingdings" panose="05000000000000000000" pitchFamily="2" charset="2"/>
              <a:buChar char="Ø"/>
              <a:tabLst>
                <a:tab pos="1889760" algn="l"/>
                <a:tab pos="3032760" algn="l"/>
                <a:tab pos="4175760" algn="l"/>
                <a:tab pos="5319395" algn="l"/>
                <a:tab pos="7200265" algn="l"/>
              </a:tabLst>
            </a:pPr>
            <a:r>
              <a:rPr lang="zh-CN" altLang="en-US" sz="2200" b="1" spc="-25" dirty="0">
                <a:latin typeface="华文仿宋" panose="02010600040101010101" charset="-122"/>
                <a:ea typeface="华文仿宋" panose="02010600040101010101" charset="-122"/>
                <a:cs typeface="华文仿宋" panose="02010600040101010101" charset="-122"/>
              </a:rPr>
              <a:t>电脑</a:t>
            </a:r>
            <a:r>
              <a:rPr sz="2200" b="1" spc="-25" dirty="0">
                <a:latin typeface="华文仿宋" panose="02010600040101010101" charset="-122"/>
                <a:ea typeface="华文仿宋" panose="02010600040101010101" charset="-122"/>
                <a:cs typeface="华文仿宋" panose="02010600040101010101" charset="-122"/>
              </a:rPr>
              <a:t>、</a:t>
            </a:r>
            <a:r>
              <a:rPr lang="zh-CN" altLang="en-US" sz="2200" b="1" spc="-25" dirty="0">
                <a:latin typeface="华文仿宋" panose="02010600040101010101" charset="-122"/>
                <a:ea typeface="华文仿宋" panose="02010600040101010101" charset="-122"/>
                <a:cs typeface="华文仿宋" panose="02010600040101010101" charset="-122"/>
              </a:rPr>
              <a:t>相机、</a:t>
            </a:r>
            <a:r>
              <a:rPr sz="2200" b="1" spc="-25" dirty="0" err="1">
                <a:latin typeface="华文仿宋" panose="02010600040101010101" charset="-122"/>
                <a:ea typeface="华文仿宋" panose="02010600040101010101" charset="-122"/>
                <a:cs typeface="华文仿宋" panose="02010600040101010101" charset="-122"/>
              </a:rPr>
              <a:t>记</a:t>
            </a:r>
            <a:r>
              <a:rPr sz="2200" b="1" spc="-15" dirty="0" err="1">
                <a:latin typeface="华文仿宋" panose="02010600040101010101" charset="-122"/>
                <a:ea typeface="华文仿宋" panose="02010600040101010101" charset="-122"/>
                <a:cs typeface="华文仿宋" panose="02010600040101010101" charset="-122"/>
              </a:rPr>
              <a:t>录纸</a:t>
            </a:r>
            <a:r>
              <a:rPr sz="2200" b="1" spc="-25" dirty="0">
                <a:latin typeface="华文仿宋" panose="02010600040101010101" charset="-122"/>
                <a:ea typeface="华文仿宋" panose="02010600040101010101" charset="-122"/>
                <a:cs typeface="华文仿宋" panose="02010600040101010101" charset="-122"/>
              </a:rPr>
              <a:t>、</a:t>
            </a:r>
            <a:r>
              <a:rPr sz="2200" b="1" spc="-20" dirty="0">
                <a:latin typeface="华文仿宋" panose="02010600040101010101" charset="-122"/>
                <a:ea typeface="华文仿宋" panose="02010600040101010101" charset="-122"/>
                <a:cs typeface="华文仿宋" panose="02010600040101010101" charset="-122"/>
              </a:rPr>
              <a:t> 笔、剪刀、镊子</a:t>
            </a:r>
            <a:r>
              <a:rPr sz="2200" b="1" spc="-40" dirty="0">
                <a:latin typeface="华文仿宋" panose="02010600040101010101" charset="-122"/>
                <a:ea typeface="华文仿宋" panose="02010600040101010101" charset="-122"/>
                <a:cs typeface="华文仿宋" panose="02010600040101010101" charset="-122"/>
              </a:rPr>
              <a:t>、</a:t>
            </a:r>
            <a:r>
              <a:rPr sz="2200" b="1" spc="-15" dirty="0">
                <a:latin typeface="华文仿宋" panose="02010600040101010101" charset="-122"/>
                <a:ea typeface="华文仿宋" panose="02010600040101010101" charset="-122"/>
                <a:cs typeface="Tw Cen MT" panose="020B0602020104020603"/>
              </a:rPr>
              <a:t>E</a:t>
            </a:r>
            <a:r>
              <a:rPr sz="2200" b="1" spc="-10" dirty="0">
                <a:latin typeface="华文仿宋" panose="02010600040101010101" charset="-122"/>
                <a:ea typeface="华文仿宋" panose="02010600040101010101" charset="-122"/>
                <a:cs typeface="Tw Cen MT" panose="020B0602020104020603"/>
              </a:rPr>
              <a:t>P</a:t>
            </a:r>
            <a:r>
              <a:rPr sz="2200" b="1" spc="-25" dirty="0">
                <a:latin typeface="华文仿宋" panose="02010600040101010101" charset="-122"/>
                <a:ea typeface="华文仿宋" panose="02010600040101010101" charset="-122"/>
                <a:cs typeface="华文仿宋" panose="02010600040101010101" charset="-122"/>
              </a:rPr>
              <a:t>管</a:t>
            </a:r>
            <a:r>
              <a:rPr sz="2200" b="1" spc="-30" dirty="0">
                <a:latin typeface="华文仿宋" panose="02010600040101010101" charset="-122"/>
                <a:ea typeface="华文仿宋" panose="02010600040101010101" charset="-122"/>
                <a:cs typeface="华文仿宋" panose="02010600040101010101" charset="-122"/>
              </a:rPr>
              <a:t>、</a:t>
            </a:r>
            <a:r>
              <a:rPr sz="2200" b="1" spc="-15" dirty="0">
                <a:latin typeface="华文仿宋" panose="02010600040101010101" charset="-122"/>
                <a:ea typeface="华文仿宋" panose="02010600040101010101" charset="-122"/>
                <a:cs typeface="Tw Cen MT" panose="020B0602020104020603"/>
              </a:rPr>
              <a:t>E</a:t>
            </a:r>
            <a:r>
              <a:rPr sz="2200" b="1" spc="-10" dirty="0">
                <a:latin typeface="华文仿宋" panose="02010600040101010101" charset="-122"/>
                <a:ea typeface="华文仿宋" panose="02010600040101010101" charset="-122"/>
                <a:cs typeface="Tw Cen MT" panose="020B0602020104020603"/>
              </a:rPr>
              <a:t>P</a:t>
            </a:r>
            <a:r>
              <a:rPr sz="2200" b="1" spc="-25" dirty="0">
                <a:latin typeface="华文仿宋" panose="02010600040101010101" charset="-122"/>
                <a:ea typeface="华文仿宋" panose="02010600040101010101" charset="-122"/>
                <a:cs typeface="华文仿宋" panose="02010600040101010101" charset="-122"/>
              </a:rPr>
              <a:t>管架、酒精棉</a:t>
            </a:r>
            <a:r>
              <a:rPr sz="2200" b="1" spc="-15" dirty="0">
                <a:latin typeface="华文仿宋" panose="02010600040101010101" charset="-122"/>
                <a:ea typeface="华文仿宋" panose="02010600040101010101" charset="-122"/>
                <a:cs typeface="华文仿宋" panose="02010600040101010101" charset="-122"/>
              </a:rPr>
              <a:t>球</a:t>
            </a:r>
            <a:r>
              <a:rPr sz="2200" b="1" spc="-35" dirty="0">
                <a:latin typeface="华文仿宋" panose="02010600040101010101" charset="-122"/>
                <a:ea typeface="华文仿宋" panose="02010600040101010101" charset="-122"/>
                <a:cs typeface="华文仿宋" panose="02010600040101010101" charset="-122"/>
              </a:rPr>
              <a:t>、</a:t>
            </a:r>
            <a:r>
              <a:rPr sz="2200" b="1" spc="-15" dirty="0">
                <a:latin typeface="华文仿宋" panose="02010600040101010101" charset="-122"/>
                <a:ea typeface="华文仿宋" panose="02010600040101010101" charset="-122"/>
                <a:cs typeface="Tw Cen MT" panose="020B0602020104020603"/>
              </a:rPr>
              <a:t>1m</a:t>
            </a:r>
            <a:r>
              <a:rPr sz="2200" b="1" dirty="0">
                <a:latin typeface="华文仿宋" panose="02010600040101010101" charset="-122"/>
                <a:ea typeface="华文仿宋" panose="02010600040101010101" charset="-122"/>
                <a:cs typeface="Tw Cen MT" panose="020B0602020104020603"/>
              </a:rPr>
              <a:t>l</a:t>
            </a:r>
            <a:r>
              <a:rPr sz="2200" b="1" spc="-25" dirty="0">
                <a:latin typeface="华文仿宋" panose="02010600040101010101" charset="-122"/>
                <a:ea typeface="华文仿宋" panose="02010600040101010101" charset="-122"/>
                <a:cs typeface="华文仿宋" panose="02010600040101010101" charset="-122"/>
              </a:rPr>
              <a:t>注射</a:t>
            </a:r>
            <a:r>
              <a:rPr sz="2200" b="1" spc="-10" dirty="0">
                <a:latin typeface="华文仿宋" panose="02010600040101010101" charset="-122"/>
                <a:ea typeface="华文仿宋" panose="02010600040101010101" charset="-122"/>
                <a:cs typeface="华文仿宋" panose="02010600040101010101" charset="-122"/>
              </a:rPr>
              <a:t>器</a:t>
            </a:r>
            <a:endParaRPr lang="en-US" sz="2200" b="1" spc="-10" dirty="0">
              <a:latin typeface="华文仿宋" panose="02010600040101010101" charset="-122"/>
              <a:ea typeface="华文仿宋" panose="02010600040101010101" charset="-122"/>
              <a:cs typeface="华文仿宋" panose="02010600040101010101" charset="-122"/>
            </a:endParaRPr>
          </a:p>
          <a:p>
            <a:pPr marL="871220" indent="-342900">
              <a:lnSpc>
                <a:spcPct val="100000"/>
              </a:lnSpc>
              <a:buFont typeface="Wingdings" panose="05000000000000000000" pitchFamily="2" charset="2"/>
              <a:buChar char="Ø"/>
              <a:tabLst>
                <a:tab pos="1889760" algn="l"/>
                <a:tab pos="3032760" algn="l"/>
                <a:tab pos="4175760" algn="l"/>
                <a:tab pos="5319395" algn="l"/>
                <a:tab pos="7200265" algn="l"/>
              </a:tabLst>
            </a:pPr>
            <a:endParaRPr sz="2200" b="1" dirty="0">
              <a:latin typeface="华文仿宋" panose="02010600040101010101" charset="-122"/>
              <a:cs typeface="华文仿宋" panose="02010600040101010101" charset="-122"/>
            </a:endParaRPr>
          </a:p>
          <a:p>
            <a:pPr marL="883920">
              <a:lnSpc>
                <a:spcPct val="100000"/>
              </a:lnSpc>
              <a:spcBef>
                <a:spcPts val="705"/>
              </a:spcBef>
              <a:tabLst>
                <a:tab pos="1333500" algn="l"/>
              </a:tabLst>
            </a:pPr>
            <a:r>
              <a:rPr lang="zh-CN" altLang="en-US" sz="2200" b="1" spc="-15" dirty="0">
                <a:latin typeface="华文仿宋" panose="02010600040101010101" charset="-122"/>
                <a:cs typeface="华文仿宋" panose="02010600040101010101" charset="-122"/>
              </a:rPr>
              <a:t>饲料、水</a:t>
            </a:r>
            <a:r>
              <a:rPr lang="zh-CN" altLang="en-US" sz="2200" b="1" spc="-35" dirty="0">
                <a:latin typeface="华文仿宋" panose="02010600040101010101" charset="-122"/>
                <a:cs typeface="华文仿宋" panose="02010600040101010101" charset="-122"/>
              </a:rPr>
              <a:t>瓶、笼盒和</a:t>
            </a:r>
            <a:r>
              <a:rPr lang="zh-CN" altLang="en-US" sz="2200" b="1" spc="-15" dirty="0">
                <a:latin typeface="华文仿宋" panose="02010600040101010101" charset="-122"/>
                <a:cs typeface="华文仿宋" panose="02010600040101010101" charset="-122"/>
              </a:rPr>
              <a:t>笼牌</a:t>
            </a:r>
            <a:endParaRPr lang="en-US" altLang="zh-CN" sz="2200" b="1" spc="-35" dirty="0">
              <a:latin typeface="华文仿宋" panose="02010600040101010101" charset="-122"/>
              <a:cs typeface="华文仿宋" panose="02010600040101010101" charset="-122"/>
            </a:endParaRPr>
          </a:p>
          <a:p>
            <a:pPr marL="871220" indent="-342900">
              <a:spcBef>
                <a:spcPts val="705"/>
              </a:spcBef>
              <a:buFont typeface="Wingdings" panose="05000000000000000000" pitchFamily="2" charset="2"/>
              <a:buChar char="Ø"/>
              <a:tabLst>
                <a:tab pos="1889760" algn="l"/>
                <a:tab pos="3032760" algn="l"/>
                <a:tab pos="4175760" algn="l"/>
                <a:tab pos="5319395" algn="l"/>
                <a:tab pos="7200265" algn="l"/>
              </a:tabLst>
            </a:pPr>
            <a:r>
              <a:rPr sz="2200" b="1" spc="-25" dirty="0" err="1">
                <a:latin typeface="华文仿宋" panose="02010600040101010101" charset="-122"/>
                <a:cs typeface="华文仿宋" panose="02010600040101010101" charset="-122"/>
              </a:rPr>
              <a:t>各种笼牌使用，包括特殊笼牌</a:t>
            </a:r>
            <a:endParaRPr sz="2200" b="1" spc="-25" dirty="0">
              <a:latin typeface="华文仿宋" panose="02010600040101010101" charset="-122"/>
              <a:cs typeface="华文仿宋" panose="02010600040101010101" charset="-122"/>
            </a:endParaRPr>
          </a:p>
          <a:p>
            <a:pPr marL="871220" indent="-342900">
              <a:spcBef>
                <a:spcPts val="695"/>
              </a:spcBef>
              <a:buFont typeface="Wingdings" panose="05000000000000000000" pitchFamily="2" charset="2"/>
              <a:buChar char="Ø"/>
              <a:tabLst>
                <a:tab pos="1889760" algn="l"/>
                <a:tab pos="3032760" algn="l"/>
                <a:tab pos="4175760" algn="l"/>
                <a:tab pos="5319395" algn="l"/>
                <a:tab pos="7200265" algn="l"/>
              </a:tabLst>
            </a:pPr>
            <a:r>
              <a:rPr lang="zh-CN" altLang="en-US" sz="2200" b="1" spc="-25" dirty="0">
                <a:latin typeface="华文仿宋" panose="02010600040101010101" charset="-122"/>
                <a:cs typeface="华文仿宋" panose="02010600040101010101" charset="-122"/>
              </a:rPr>
              <a:t>确认</a:t>
            </a:r>
            <a:r>
              <a:rPr sz="2200" b="1" spc="-25" dirty="0" err="1">
                <a:latin typeface="华文仿宋" panose="02010600040101010101" charset="-122"/>
                <a:cs typeface="华文仿宋" panose="02010600040101010101" charset="-122"/>
              </a:rPr>
              <a:t>饲料和水瓶，离开前再次检查</a:t>
            </a:r>
            <a:endParaRPr sz="2200" b="1" spc="-25" dirty="0">
              <a:latin typeface="华文仿宋" panose="02010600040101010101" charset="-122"/>
              <a:cs typeface="华文仿宋" panose="02010600040101010101"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8916" y="113530"/>
            <a:ext cx="7986166" cy="1032519"/>
          </a:xfrm>
          <a:prstGeom prst="rect">
            <a:avLst/>
          </a:prstGeom>
        </p:spPr>
        <p:txBody>
          <a:bodyPr vert="horz" wrap="square" lIns="0" tIns="351973" rIns="0" bIns="0" rtlCol="0">
            <a:spAutoFit/>
          </a:bodyPr>
          <a:lstStyle/>
          <a:p>
            <a:pPr marL="125095">
              <a:lnSpc>
                <a:spcPct val="100000"/>
              </a:lnSpc>
            </a:pPr>
            <a:r>
              <a:rPr dirty="0">
                <a:latin typeface="微软雅黑" panose="020B0503020204020204" pitchFamily="34" charset="-122"/>
                <a:cs typeface="微软雅黑" panose="020B0503020204020204" pitchFamily="34" charset="-122"/>
              </a:rPr>
              <a:t>人员进</a:t>
            </a:r>
            <a:r>
              <a:rPr spc="-5" dirty="0">
                <a:latin typeface="微软雅黑" panose="020B0503020204020204" pitchFamily="34" charset="-122"/>
                <a:cs typeface="微软雅黑" panose="020B0503020204020204" pitchFamily="34" charset="-122"/>
              </a:rPr>
              <a:t>入—</a:t>
            </a:r>
            <a:r>
              <a:rPr spc="-10" dirty="0">
                <a:latin typeface="微软雅黑" panose="020B0503020204020204" pitchFamily="34" charset="-122"/>
                <a:cs typeface="微软雅黑" panose="020B0503020204020204" pitchFamily="34" charset="-122"/>
              </a:rPr>
              <a:t>—</a:t>
            </a:r>
            <a:r>
              <a:rPr dirty="0">
                <a:solidFill>
                  <a:srgbClr val="00B050"/>
                </a:solidFill>
                <a:latin typeface="微软雅黑" panose="020B0503020204020204" pitchFamily="34" charset="-122"/>
                <a:cs typeface="微软雅黑" panose="020B0503020204020204" pitchFamily="34" charset="-122"/>
              </a:rPr>
              <a:t>饲</a:t>
            </a:r>
            <a:r>
              <a:rPr spc="-5" dirty="0">
                <a:solidFill>
                  <a:srgbClr val="00B050"/>
                </a:solidFill>
                <a:latin typeface="微软雅黑" panose="020B0503020204020204" pitchFamily="34" charset="-122"/>
                <a:cs typeface="微软雅黑" panose="020B0503020204020204" pitchFamily="34" charset="-122"/>
              </a:rPr>
              <a:t>养</a:t>
            </a:r>
            <a:r>
              <a:rPr dirty="0">
                <a:solidFill>
                  <a:srgbClr val="00B050"/>
                </a:solidFill>
                <a:latin typeface="微软雅黑" panose="020B0503020204020204" pitchFamily="34" charset="-122"/>
                <a:cs typeface="微软雅黑" panose="020B0503020204020204" pitchFamily="34" charset="-122"/>
              </a:rPr>
              <a:t>间</a:t>
            </a:r>
          </a:p>
        </p:txBody>
      </p:sp>
      <p:sp>
        <p:nvSpPr>
          <p:cNvPr id="3" name="object 3"/>
          <p:cNvSpPr/>
          <p:nvPr/>
        </p:nvSpPr>
        <p:spPr>
          <a:xfrm>
            <a:off x="1691639" y="1953895"/>
            <a:ext cx="432434" cy="103505"/>
          </a:xfrm>
          <a:custGeom>
            <a:avLst/>
            <a:gdLst/>
            <a:ahLst/>
            <a:cxnLst/>
            <a:rect l="l" t="t" r="r" b="b"/>
            <a:pathLst>
              <a:path w="432435" h="103505">
                <a:moveTo>
                  <a:pt x="406944" y="51688"/>
                </a:moveTo>
                <a:lnTo>
                  <a:pt x="337058" y="92456"/>
                </a:lnTo>
                <a:lnTo>
                  <a:pt x="336042" y="96392"/>
                </a:lnTo>
                <a:lnTo>
                  <a:pt x="337820" y="99313"/>
                </a:lnTo>
                <a:lnTo>
                  <a:pt x="339598" y="102362"/>
                </a:lnTo>
                <a:lnTo>
                  <a:pt x="343535" y="103377"/>
                </a:lnTo>
                <a:lnTo>
                  <a:pt x="346456" y="101600"/>
                </a:lnTo>
                <a:lnTo>
                  <a:pt x="421163" y="58038"/>
                </a:lnTo>
                <a:lnTo>
                  <a:pt x="419481" y="58038"/>
                </a:lnTo>
                <a:lnTo>
                  <a:pt x="419481" y="57150"/>
                </a:lnTo>
                <a:lnTo>
                  <a:pt x="416306" y="57150"/>
                </a:lnTo>
                <a:lnTo>
                  <a:pt x="406944" y="51688"/>
                </a:lnTo>
                <a:close/>
              </a:path>
              <a:path w="432435" h="103505">
                <a:moveTo>
                  <a:pt x="396058" y="45338"/>
                </a:moveTo>
                <a:lnTo>
                  <a:pt x="0" y="45338"/>
                </a:lnTo>
                <a:lnTo>
                  <a:pt x="0" y="58038"/>
                </a:lnTo>
                <a:lnTo>
                  <a:pt x="396058" y="58038"/>
                </a:lnTo>
                <a:lnTo>
                  <a:pt x="406944" y="51688"/>
                </a:lnTo>
                <a:lnTo>
                  <a:pt x="396058" y="45338"/>
                </a:lnTo>
                <a:close/>
              </a:path>
              <a:path w="432435" h="103505">
                <a:moveTo>
                  <a:pt x="421163" y="45338"/>
                </a:moveTo>
                <a:lnTo>
                  <a:pt x="419481" y="45338"/>
                </a:lnTo>
                <a:lnTo>
                  <a:pt x="419481" y="58038"/>
                </a:lnTo>
                <a:lnTo>
                  <a:pt x="421163" y="58038"/>
                </a:lnTo>
                <a:lnTo>
                  <a:pt x="432054" y="51688"/>
                </a:lnTo>
                <a:lnTo>
                  <a:pt x="421163" y="45338"/>
                </a:lnTo>
                <a:close/>
              </a:path>
              <a:path w="432435" h="103505">
                <a:moveTo>
                  <a:pt x="416306" y="46227"/>
                </a:moveTo>
                <a:lnTo>
                  <a:pt x="406944" y="51688"/>
                </a:lnTo>
                <a:lnTo>
                  <a:pt x="416306" y="57150"/>
                </a:lnTo>
                <a:lnTo>
                  <a:pt x="416306" y="46227"/>
                </a:lnTo>
                <a:close/>
              </a:path>
              <a:path w="432435" h="103505">
                <a:moveTo>
                  <a:pt x="419481" y="46227"/>
                </a:moveTo>
                <a:lnTo>
                  <a:pt x="416306" y="46227"/>
                </a:lnTo>
                <a:lnTo>
                  <a:pt x="416306" y="57150"/>
                </a:lnTo>
                <a:lnTo>
                  <a:pt x="419481" y="57150"/>
                </a:lnTo>
                <a:lnTo>
                  <a:pt x="419481" y="46227"/>
                </a:lnTo>
                <a:close/>
              </a:path>
              <a:path w="432435" h="103505">
                <a:moveTo>
                  <a:pt x="343535" y="0"/>
                </a:moveTo>
                <a:lnTo>
                  <a:pt x="339598" y="1015"/>
                </a:lnTo>
                <a:lnTo>
                  <a:pt x="336042" y="7112"/>
                </a:lnTo>
                <a:lnTo>
                  <a:pt x="337058" y="10922"/>
                </a:lnTo>
                <a:lnTo>
                  <a:pt x="406944" y="51688"/>
                </a:lnTo>
                <a:lnTo>
                  <a:pt x="416306" y="46227"/>
                </a:lnTo>
                <a:lnTo>
                  <a:pt x="419481" y="46227"/>
                </a:lnTo>
                <a:lnTo>
                  <a:pt x="419481" y="45338"/>
                </a:lnTo>
                <a:lnTo>
                  <a:pt x="421163" y="45338"/>
                </a:lnTo>
                <a:lnTo>
                  <a:pt x="346456" y="1777"/>
                </a:lnTo>
                <a:lnTo>
                  <a:pt x="343535" y="0"/>
                </a:lnTo>
                <a:close/>
              </a:path>
            </a:pathLst>
          </a:custGeom>
          <a:solidFill>
            <a:srgbClr val="4F81BC"/>
          </a:solidFill>
        </p:spPr>
        <p:txBody>
          <a:bodyPr wrap="square" lIns="0" tIns="0" rIns="0" bIns="0" rtlCol="0"/>
          <a:lstStyle/>
          <a:p>
            <a:endParaRPr/>
          </a:p>
        </p:txBody>
      </p:sp>
      <p:sp>
        <p:nvSpPr>
          <p:cNvPr id="5" name="object 5"/>
          <p:cNvSpPr/>
          <p:nvPr/>
        </p:nvSpPr>
        <p:spPr>
          <a:xfrm>
            <a:off x="3657600" y="1953895"/>
            <a:ext cx="432434" cy="103505"/>
          </a:xfrm>
          <a:custGeom>
            <a:avLst/>
            <a:gdLst/>
            <a:ahLst/>
            <a:cxnLst/>
            <a:rect l="l" t="t" r="r" b="b"/>
            <a:pathLst>
              <a:path w="432435" h="103505">
                <a:moveTo>
                  <a:pt x="406944" y="51688"/>
                </a:moveTo>
                <a:lnTo>
                  <a:pt x="337058" y="92456"/>
                </a:lnTo>
                <a:lnTo>
                  <a:pt x="336042" y="96392"/>
                </a:lnTo>
                <a:lnTo>
                  <a:pt x="337820" y="99313"/>
                </a:lnTo>
                <a:lnTo>
                  <a:pt x="339598" y="102362"/>
                </a:lnTo>
                <a:lnTo>
                  <a:pt x="343408" y="103377"/>
                </a:lnTo>
                <a:lnTo>
                  <a:pt x="421163" y="58038"/>
                </a:lnTo>
                <a:lnTo>
                  <a:pt x="419481" y="58038"/>
                </a:lnTo>
                <a:lnTo>
                  <a:pt x="419481" y="57150"/>
                </a:lnTo>
                <a:lnTo>
                  <a:pt x="416306" y="57150"/>
                </a:lnTo>
                <a:lnTo>
                  <a:pt x="406944" y="51688"/>
                </a:lnTo>
                <a:close/>
              </a:path>
              <a:path w="432435" h="103505">
                <a:moveTo>
                  <a:pt x="396058" y="45338"/>
                </a:moveTo>
                <a:lnTo>
                  <a:pt x="0" y="45338"/>
                </a:lnTo>
                <a:lnTo>
                  <a:pt x="0" y="58038"/>
                </a:lnTo>
                <a:lnTo>
                  <a:pt x="396058" y="58038"/>
                </a:lnTo>
                <a:lnTo>
                  <a:pt x="406944" y="51688"/>
                </a:lnTo>
                <a:lnTo>
                  <a:pt x="396058" y="45338"/>
                </a:lnTo>
                <a:close/>
              </a:path>
              <a:path w="432435" h="103505">
                <a:moveTo>
                  <a:pt x="421163" y="45338"/>
                </a:moveTo>
                <a:lnTo>
                  <a:pt x="419481" y="45338"/>
                </a:lnTo>
                <a:lnTo>
                  <a:pt x="419481" y="58038"/>
                </a:lnTo>
                <a:lnTo>
                  <a:pt x="421163" y="58038"/>
                </a:lnTo>
                <a:lnTo>
                  <a:pt x="432054" y="51688"/>
                </a:lnTo>
                <a:lnTo>
                  <a:pt x="421163" y="45338"/>
                </a:lnTo>
                <a:close/>
              </a:path>
              <a:path w="432435" h="103505">
                <a:moveTo>
                  <a:pt x="416306" y="46227"/>
                </a:moveTo>
                <a:lnTo>
                  <a:pt x="406944" y="51688"/>
                </a:lnTo>
                <a:lnTo>
                  <a:pt x="416306" y="57150"/>
                </a:lnTo>
                <a:lnTo>
                  <a:pt x="416306" y="46227"/>
                </a:lnTo>
                <a:close/>
              </a:path>
              <a:path w="432435" h="103505">
                <a:moveTo>
                  <a:pt x="419481" y="46227"/>
                </a:moveTo>
                <a:lnTo>
                  <a:pt x="416306" y="46227"/>
                </a:lnTo>
                <a:lnTo>
                  <a:pt x="416306" y="57150"/>
                </a:lnTo>
                <a:lnTo>
                  <a:pt x="419481" y="57150"/>
                </a:lnTo>
                <a:lnTo>
                  <a:pt x="419481" y="46227"/>
                </a:lnTo>
                <a:close/>
              </a:path>
              <a:path w="432435" h="103505">
                <a:moveTo>
                  <a:pt x="343408" y="0"/>
                </a:moveTo>
                <a:lnTo>
                  <a:pt x="339598" y="1015"/>
                </a:lnTo>
                <a:lnTo>
                  <a:pt x="336042" y="7112"/>
                </a:lnTo>
                <a:lnTo>
                  <a:pt x="337058" y="10922"/>
                </a:lnTo>
                <a:lnTo>
                  <a:pt x="406944" y="51688"/>
                </a:lnTo>
                <a:lnTo>
                  <a:pt x="416306" y="46227"/>
                </a:lnTo>
                <a:lnTo>
                  <a:pt x="419481" y="46227"/>
                </a:lnTo>
                <a:lnTo>
                  <a:pt x="419481" y="45338"/>
                </a:lnTo>
                <a:lnTo>
                  <a:pt x="421163" y="45338"/>
                </a:lnTo>
                <a:lnTo>
                  <a:pt x="343408" y="0"/>
                </a:lnTo>
                <a:close/>
              </a:path>
            </a:pathLst>
          </a:custGeom>
          <a:solidFill>
            <a:srgbClr val="4F81BC"/>
          </a:solidFill>
        </p:spPr>
        <p:txBody>
          <a:bodyPr wrap="square" lIns="0" tIns="0" rIns="0" bIns="0" rtlCol="0"/>
          <a:lstStyle/>
          <a:p>
            <a:endParaRPr/>
          </a:p>
        </p:txBody>
      </p:sp>
      <p:sp>
        <p:nvSpPr>
          <p:cNvPr id="8" name="object 8"/>
          <p:cNvSpPr txBox="1"/>
          <p:nvPr/>
        </p:nvSpPr>
        <p:spPr>
          <a:xfrm>
            <a:off x="152400" y="1447800"/>
            <a:ext cx="8616950" cy="2482731"/>
          </a:xfrm>
          <a:prstGeom prst="rect">
            <a:avLst/>
          </a:prstGeom>
        </p:spPr>
        <p:txBody>
          <a:bodyPr vert="horz" wrap="square" lIns="0" tIns="0" rIns="0" bIns="0" rtlCol="0">
            <a:spAutoFit/>
          </a:bodyPr>
          <a:lstStyle/>
          <a:p>
            <a:pPr>
              <a:lnSpc>
                <a:spcPct val="100000"/>
              </a:lnSpc>
              <a:spcBef>
                <a:spcPts val="40"/>
              </a:spcBef>
            </a:pPr>
            <a:endParaRPr lang="en-US" sz="1050" dirty="0">
              <a:latin typeface="Times New Roman" panose="02020603050405020304"/>
              <a:cs typeface="Times New Roman" panose="02020603050405020304"/>
            </a:endParaRPr>
          </a:p>
          <a:p>
            <a:pPr>
              <a:lnSpc>
                <a:spcPct val="100000"/>
              </a:lnSpc>
              <a:spcBef>
                <a:spcPts val="40"/>
              </a:spcBef>
            </a:pPr>
            <a:endParaRPr sz="1050" dirty="0">
              <a:latin typeface="Times New Roman" panose="02020603050405020304"/>
              <a:cs typeface="Times New Roman" panose="02020603050405020304"/>
            </a:endParaRPr>
          </a:p>
          <a:p>
            <a:pPr marL="528320">
              <a:lnSpc>
                <a:spcPct val="100000"/>
              </a:lnSpc>
              <a:tabLst>
                <a:tab pos="1889760" algn="l"/>
                <a:tab pos="3032760" algn="l"/>
                <a:tab pos="4175760" algn="l"/>
                <a:tab pos="5319395" algn="l"/>
                <a:tab pos="7200265" algn="l"/>
              </a:tabLst>
            </a:pPr>
            <a:r>
              <a:rPr sz="1700" b="1" spc="30" dirty="0">
                <a:solidFill>
                  <a:srgbClr val="C0504D"/>
                </a:solidFill>
                <a:latin typeface="Wingdings" panose="05000000000000000000"/>
                <a:cs typeface="Wingdings" panose="05000000000000000000"/>
              </a:rPr>
              <a:t></a:t>
            </a:r>
            <a:r>
              <a:rPr sz="1700" b="1" spc="30" dirty="0">
                <a:solidFill>
                  <a:srgbClr val="C0504D"/>
                </a:solidFill>
                <a:latin typeface="Times New Roman" panose="02020603050405020304"/>
                <a:cs typeface="Times New Roman" panose="02020603050405020304"/>
              </a:rPr>
              <a:t> </a:t>
            </a:r>
            <a:r>
              <a:rPr sz="1700" b="1" spc="120" dirty="0">
                <a:solidFill>
                  <a:srgbClr val="C0504D"/>
                </a:solidFill>
                <a:latin typeface="Times New Roman" panose="02020603050405020304"/>
                <a:cs typeface="Times New Roman" panose="02020603050405020304"/>
              </a:rPr>
              <a:t> </a:t>
            </a:r>
            <a:r>
              <a:rPr sz="2900" b="1" dirty="0" err="1">
                <a:latin typeface="华文仿宋" panose="02010600040101010101" charset="-122"/>
                <a:cs typeface="华文仿宋" panose="02010600040101010101" charset="-122"/>
              </a:rPr>
              <a:t>清理</a:t>
            </a:r>
            <a:r>
              <a:rPr sz="2900" b="1" dirty="0">
                <a:latin typeface="华文仿宋" panose="02010600040101010101" charset="-122"/>
                <a:cs typeface="华文仿宋" panose="02010600040101010101" charset="-122"/>
              </a:rPr>
              <a:t>	</a:t>
            </a:r>
            <a:r>
              <a:rPr lang="en-US" sz="2900" b="1" dirty="0">
                <a:latin typeface="华文仿宋" panose="02010600040101010101" charset="-122"/>
                <a:cs typeface="华文仿宋" panose="02010600040101010101" charset="-122"/>
              </a:rPr>
              <a:t> </a:t>
            </a:r>
            <a:r>
              <a:rPr sz="2900" b="1" dirty="0" err="1">
                <a:latin typeface="华文仿宋" panose="02010600040101010101" charset="-122"/>
                <a:cs typeface="华文仿宋" panose="02010600040101010101" charset="-122"/>
              </a:rPr>
              <a:t>废</a:t>
            </a:r>
            <a:r>
              <a:rPr sz="2900" b="1" spc="-5" dirty="0" err="1">
                <a:latin typeface="华文仿宋" panose="02010600040101010101" charset="-122"/>
                <a:cs typeface="华文仿宋" panose="02010600040101010101" charset="-122"/>
              </a:rPr>
              <a:t>物</a:t>
            </a:r>
            <a:r>
              <a:rPr sz="2900" b="1" dirty="0" err="1">
                <a:latin typeface="华文仿宋" panose="02010600040101010101" charset="-122"/>
                <a:cs typeface="华文仿宋" panose="02010600040101010101" charset="-122"/>
              </a:rPr>
              <a:t>带出</a:t>
            </a:r>
            <a:r>
              <a:rPr sz="2900" b="1" dirty="0">
                <a:latin typeface="华文仿宋" panose="02010600040101010101" charset="-122"/>
                <a:cs typeface="华文仿宋" panose="02010600040101010101" charset="-122"/>
              </a:rPr>
              <a:t>	离开</a:t>
            </a:r>
          </a:p>
          <a:p>
            <a:pPr marL="1226820" indent="-342900">
              <a:lnSpc>
                <a:spcPct val="100000"/>
              </a:lnSpc>
              <a:spcBef>
                <a:spcPts val="695"/>
              </a:spcBef>
              <a:buFont typeface="Wingdings" panose="05000000000000000000" pitchFamily="2" charset="2"/>
              <a:buChar char="Ø"/>
              <a:tabLst>
                <a:tab pos="1333500" algn="l"/>
              </a:tabLst>
            </a:pPr>
            <a:r>
              <a:rPr sz="2200" b="1" spc="-25" dirty="0" err="1">
                <a:latin typeface="华文仿宋" panose="02010600040101010101" charset="-122"/>
                <a:cs typeface="华文仿宋" panose="02010600040101010101" charset="-122"/>
              </a:rPr>
              <a:t>清洁地</a:t>
            </a:r>
            <a:r>
              <a:rPr sz="2200" b="1" spc="-15" dirty="0" err="1">
                <a:latin typeface="华文仿宋" panose="02010600040101010101" charset="-122"/>
                <a:cs typeface="华文仿宋" panose="02010600040101010101" charset="-122"/>
              </a:rPr>
              <a:t>面，</a:t>
            </a:r>
            <a:r>
              <a:rPr sz="2200" b="1" spc="-25" dirty="0" err="1">
                <a:latin typeface="华文仿宋" panose="02010600040101010101" charset="-122"/>
                <a:cs typeface="华文仿宋" panose="02010600040101010101" charset="-122"/>
              </a:rPr>
              <a:t>清洁</a:t>
            </a:r>
            <a:r>
              <a:rPr lang="zh-CN" altLang="en-US" sz="2200" b="1" spc="-25" dirty="0">
                <a:latin typeface="华文仿宋" panose="02010600040101010101" charset="-122"/>
                <a:ea typeface="华文仿宋" panose="02010600040101010101" charset="-122"/>
                <a:cs typeface="华文仿宋" panose="02010600040101010101" charset="-122"/>
              </a:rPr>
              <a:t>和</a:t>
            </a:r>
            <a:r>
              <a:rPr sz="2200" b="1" spc="-15" dirty="0" err="1">
                <a:latin typeface="华文仿宋" panose="02010600040101010101" charset="-122"/>
                <a:cs typeface="华文仿宋" panose="02010600040101010101" charset="-122"/>
              </a:rPr>
              <a:t>消毒</a:t>
            </a:r>
            <a:r>
              <a:rPr sz="2200" b="1" spc="-25" dirty="0" err="1">
                <a:latin typeface="华文仿宋" panose="02010600040101010101" charset="-122"/>
                <a:cs typeface="华文仿宋" panose="02010600040101010101" charset="-122"/>
              </a:rPr>
              <a:t>台面</a:t>
            </a:r>
            <a:r>
              <a:rPr sz="2200" b="1" spc="-25" dirty="0">
                <a:latin typeface="华文仿宋" panose="02010600040101010101" charset="-122"/>
                <a:cs typeface="华文仿宋" panose="02010600040101010101" charset="-122"/>
              </a:rPr>
              <a:t>，</a:t>
            </a:r>
            <a:endParaRPr lang="en-US" sz="2200" b="1" spc="-25" dirty="0">
              <a:latin typeface="华文仿宋" panose="02010600040101010101" charset="-122"/>
              <a:cs typeface="华文仿宋" panose="02010600040101010101" charset="-122"/>
            </a:endParaRPr>
          </a:p>
          <a:p>
            <a:pPr marL="1226820" indent="-342900">
              <a:lnSpc>
                <a:spcPct val="100000"/>
              </a:lnSpc>
              <a:spcBef>
                <a:spcPts val="695"/>
              </a:spcBef>
              <a:buFont typeface="Wingdings" panose="05000000000000000000" pitchFamily="2" charset="2"/>
              <a:buChar char="Ø"/>
              <a:tabLst>
                <a:tab pos="1333500" algn="l"/>
              </a:tabLst>
            </a:pPr>
            <a:r>
              <a:rPr sz="2200" b="1" spc="-15" dirty="0" err="1">
                <a:latin typeface="华文仿宋" panose="02010600040101010101" charset="-122"/>
                <a:cs typeface="华文仿宋" panose="02010600040101010101" charset="-122"/>
              </a:rPr>
              <a:t>脏笼</a:t>
            </a:r>
            <a:r>
              <a:rPr sz="2200" b="1" spc="-25" dirty="0" err="1">
                <a:latin typeface="华文仿宋" panose="02010600040101010101" charset="-122"/>
                <a:cs typeface="华文仿宋" panose="02010600040101010101" charset="-122"/>
              </a:rPr>
              <a:t>盒带出</a:t>
            </a:r>
            <a:r>
              <a:rPr sz="2200" b="1" spc="-15" dirty="0" err="1">
                <a:latin typeface="华文仿宋" panose="02010600040101010101" charset="-122"/>
                <a:cs typeface="华文仿宋" panose="02010600040101010101" charset="-122"/>
              </a:rPr>
              <a:t>屏障</a:t>
            </a:r>
            <a:r>
              <a:rPr sz="2200" b="1" spc="-25" dirty="0">
                <a:latin typeface="华文仿宋" panose="02010600040101010101" charset="-122"/>
                <a:cs typeface="华文仿宋" panose="02010600040101010101" charset="-122"/>
              </a:rPr>
              <a:t>； </a:t>
            </a:r>
            <a:r>
              <a:rPr sz="2200" b="1" spc="-25" dirty="0" err="1">
                <a:latin typeface="华文仿宋" panose="02010600040101010101" charset="-122"/>
                <a:cs typeface="华文仿宋" panose="02010600040101010101" charset="-122"/>
              </a:rPr>
              <a:t>动物尸体用自封袋</a:t>
            </a:r>
            <a:r>
              <a:rPr sz="2200" b="1" spc="-45" dirty="0" err="1">
                <a:latin typeface="华文仿宋" panose="02010600040101010101" charset="-122"/>
                <a:cs typeface="华文仿宋" panose="02010600040101010101" charset="-122"/>
              </a:rPr>
              <a:t>装</a:t>
            </a:r>
            <a:r>
              <a:rPr sz="2200" b="1" spc="-25" dirty="0" err="1">
                <a:latin typeface="华文仿宋" panose="02010600040101010101" charset="-122"/>
                <a:cs typeface="华文仿宋" panose="02010600040101010101" charset="-122"/>
              </a:rPr>
              <a:t>好</a:t>
            </a:r>
            <a:r>
              <a:rPr sz="2200" b="1" spc="-25" dirty="0">
                <a:latin typeface="华文仿宋" panose="02010600040101010101" charset="-122"/>
                <a:cs typeface="华文仿宋" panose="02010600040101010101" charset="-122"/>
              </a:rPr>
              <a:t>；</a:t>
            </a:r>
            <a:endParaRPr lang="en-US" sz="2200" b="1" spc="-25" dirty="0">
              <a:latin typeface="华文仿宋" panose="02010600040101010101" charset="-122"/>
              <a:cs typeface="华文仿宋" panose="02010600040101010101" charset="-122"/>
            </a:endParaRPr>
          </a:p>
          <a:p>
            <a:pPr marL="1226820" indent="-342900">
              <a:lnSpc>
                <a:spcPct val="100000"/>
              </a:lnSpc>
              <a:spcBef>
                <a:spcPts val="695"/>
              </a:spcBef>
              <a:buFont typeface="Wingdings" panose="05000000000000000000" pitchFamily="2" charset="2"/>
              <a:buChar char="Ø"/>
              <a:tabLst>
                <a:tab pos="1333500" algn="l"/>
              </a:tabLst>
            </a:pPr>
            <a:r>
              <a:rPr sz="2200" b="1" spc="-25" dirty="0" err="1">
                <a:latin typeface="华文仿宋" panose="02010600040101010101" charset="-122"/>
                <a:cs typeface="华文仿宋" panose="02010600040101010101" charset="-122"/>
              </a:rPr>
              <a:t>淘汰动</a:t>
            </a:r>
            <a:r>
              <a:rPr sz="2200" b="1" spc="-35" dirty="0" err="1">
                <a:latin typeface="华文仿宋" panose="02010600040101010101" charset="-122"/>
                <a:cs typeface="华文仿宋" panose="02010600040101010101" charset="-122"/>
              </a:rPr>
              <a:t>物</a:t>
            </a:r>
            <a:r>
              <a:rPr sz="2200" b="1" spc="-15" dirty="0" err="1">
                <a:latin typeface="华文仿宋" panose="02010600040101010101" charset="-122"/>
                <a:cs typeface="华文仿宋" panose="02010600040101010101" charset="-122"/>
              </a:rPr>
              <a:t>盖</a:t>
            </a:r>
            <a:r>
              <a:rPr sz="2200" b="1" spc="-25" dirty="0" err="1">
                <a:latin typeface="华文仿宋" panose="02010600040101010101" charset="-122"/>
                <a:cs typeface="华文仿宋" panose="02010600040101010101" charset="-122"/>
              </a:rPr>
              <a:t>网格</a:t>
            </a:r>
            <a:r>
              <a:rPr sz="2200" b="1" spc="-20" dirty="0" err="1">
                <a:latin typeface="Tw Cen MT" panose="020B0602020104020603"/>
                <a:cs typeface="Tw Cen MT" panose="020B0602020104020603"/>
              </a:rPr>
              <a:t>+</a:t>
            </a:r>
            <a:r>
              <a:rPr sz="2200" b="1" spc="-15" dirty="0" err="1">
                <a:latin typeface="华文仿宋" panose="02010600040101010101" charset="-122"/>
                <a:cs typeface="华文仿宋" panose="02010600040101010101" charset="-122"/>
              </a:rPr>
              <a:t>膜</a:t>
            </a:r>
            <a:r>
              <a:rPr sz="2200" b="1" spc="-25" dirty="0" err="1">
                <a:latin typeface="华文仿宋" panose="02010600040101010101" charset="-122"/>
                <a:cs typeface="华文仿宋" panose="02010600040101010101" charset="-122"/>
              </a:rPr>
              <a:t>盖，</a:t>
            </a:r>
            <a:r>
              <a:rPr sz="2200" b="1" spc="-15" dirty="0" err="1">
                <a:latin typeface="华文仿宋" panose="02010600040101010101" charset="-122"/>
                <a:cs typeface="华文仿宋" panose="02010600040101010101" charset="-122"/>
              </a:rPr>
              <a:t>标</a:t>
            </a:r>
            <a:r>
              <a:rPr sz="2200" b="1" spc="-30" dirty="0" err="1">
                <a:latin typeface="华文仿宋" panose="02010600040101010101" charset="-122"/>
                <a:cs typeface="华文仿宋" panose="02010600040101010101" charset="-122"/>
              </a:rPr>
              <a:t>记</a:t>
            </a:r>
            <a:r>
              <a:rPr sz="2200" b="1" spc="-25" dirty="0" err="1">
                <a:latin typeface="华文仿宋" panose="02010600040101010101" charset="-122"/>
                <a:cs typeface="华文仿宋" panose="02010600040101010101" charset="-122"/>
              </a:rPr>
              <a:t>笼牌</a:t>
            </a:r>
            <a:endParaRPr lang="en-US" sz="2200" b="1" spc="-25" dirty="0">
              <a:latin typeface="华文仿宋" panose="02010600040101010101" charset="-122"/>
              <a:cs typeface="华文仿宋" panose="02010600040101010101" charset="-122"/>
            </a:endParaRPr>
          </a:p>
          <a:p>
            <a:pPr marL="1226820" indent="-342900">
              <a:lnSpc>
                <a:spcPct val="100000"/>
              </a:lnSpc>
              <a:spcBef>
                <a:spcPts val="695"/>
              </a:spcBef>
              <a:buFont typeface="Wingdings" panose="05000000000000000000" pitchFamily="2" charset="2"/>
              <a:buChar char="Ø"/>
              <a:tabLst>
                <a:tab pos="1333500" algn="l"/>
              </a:tabLst>
            </a:pPr>
            <a:r>
              <a:rPr lang="zh-CN" altLang="en-US" sz="2200" b="1" spc="-25" dirty="0">
                <a:latin typeface="华文仿宋" panose="02010600040101010101" charset="-122"/>
                <a:cs typeface="华文仿宋" panose="02010600040101010101" charset="-122"/>
              </a:rPr>
              <a:t>关工作照明</a:t>
            </a:r>
            <a:endParaRPr sz="2200" b="1" spc="-25" dirty="0">
              <a:latin typeface="华文仿宋" panose="02010600040101010101" charset="-122"/>
              <a:cs typeface="华文仿宋" panose="02010600040101010101" charset="-122"/>
            </a:endParaRPr>
          </a:p>
        </p:txBody>
      </p:sp>
      <p:sp>
        <p:nvSpPr>
          <p:cNvPr id="9" name="object 9"/>
          <p:cNvSpPr txBox="1"/>
          <p:nvPr/>
        </p:nvSpPr>
        <p:spPr>
          <a:xfrm>
            <a:off x="539552" y="4038600"/>
            <a:ext cx="8003610" cy="2118144"/>
          </a:xfrm>
          <a:prstGeom prst="rect">
            <a:avLst/>
          </a:prstGeom>
        </p:spPr>
        <p:txBody>
          <a:bodyPr vert="horz" wrap="square" lIns="0" tIns="0" rIns="0" bIns="0" rtlCol="0">
            <a:spAutoFit/>
          </a:bodyPr>
          <a:lstStyle/>
          <a:p>
            <a:pPr>
              <a:lnSpc>
                <a:spcPct val="150000"/>
              </a:lnSpc>
              <a:spcBef>
                <a:spcPts val="695"/>
              </a:spcBef>
              <a:tabLst>
                <a:tab pos="1333500" algn="l"/>
              </a:tabLst>
            </a:pPr>
            <a:r>
              <a:rPr sz="2200" b="1" dirty="0" err="1">
                <a:solidFill>
                  <a:srgbClr val="FF0000"/>
                </a:solidFill>
                <a:latin typeface="黑体" panose="02010609060101010101" charset="-122"/>
                <a:cs typeface="黑体" panose="02010609060101010101" charset="-122"/>
              </a:rPr>
              <a:t>注</a:t>
            </a:r>
            <a:r>
              <a:rPr sz="2200" b="1" spc="-20" dirty="0" err="1">
                <a:solidFill>
                  <a:srgbClr val="FF0000"/>
                </a:solidFill>
                <a:latin typeface="黑体" panose="02010609060101010101" charset="-122"/>
                <a:cs typeface="黑体" panose="02010609060101010101" charset="-122"/>
              </a:rPr>
              <a:t>意</a:t>
            </a:r>
            <a:r>
              <a:rPr sz="2200" b="1" spc="-15" dirty="0" err="1">
                <a:solidFill>
                  <a:srgbClr val="FF0000"/>
                </a:solidFill>
                <a:latin typeface="黑体" panose="02010609060101010101" charset="-122"/>
                <a:cs typeface="黑体" panose="02010609060101010101" charset="-122"/>
              </a:rPr>
              <a:t>事</a:t>
            </a:r>
            <a:r>
              <a:rPr sz="2200" b="1" spc="-5" dirty="0" err="1">
                <a:solidFill>
                  <a:srgbClr val="FF0000"/>
                </a:solidFill>
                <a:latin typeface="黑体" panose="02010609060101010101" charset="-122"/>
                <a:cs typeface="黑体" panose="02010609060101010101" charset="-122"/>
              </a:rPr>
              <a:t>项</a:t>
            </a:r>
            <a:r>
              <a:rPr sz="2200" b="1" spc="-15" dirty="0">
                <a:solidFill>
                  <a:srgbClr val="FF0000"/>
                </a:solidFill>
                <a:latin typeface="黑体" panose="02010609060101010101" charset="-122"/>
                <a:cs typeface="黑体" panose="02010609060101010101" charset="-122"/>
              </a:rPr>
              <a:t>：</a:t>
            </a:r>
            <a:endParaRPr lang="en-US" altLang="zh-CN" sz="2200" b="1" spc="-15" dirty="0">
              <a:solidFill>
                <a:srgbClr val="FF0000"/>
              </a:solidFill>
              <a:latin typeface="黑体" panose="02010609060101010101" charset="-122"/>
              <a:cs typeface="黑体" panose="02010609060101010101" charset="-122"/>
            </a:endParaRPr>
          </a:p>
          <a:p>
            <a:pPr marL="342900" indent="342900">
              <a:lnSpc>
                <a:spcPct val="150000"/>
              </a:lnSpc>
              <a:spcBef>
                <a:spcPts val="695"/>
              </a:spcBef>
              <a:buFont typeface="Wingdings" panose="05000000000000000000" pitchFamily="2" charset="2"/>
              <a:buChar char="l"/>
              <a:tabLst>
                <a:tab pos="1333500" algn="l"/>
              </a:tabLst>
            </a:pPr>
            <a:r>
              <a:rPr sz="2000" b="1" spc="-5" dirty="0" err="1">
                <a:solidFill>
                  <a:srgbClr val="C00000"/>
                </a:solidFill>
                <a:latin typeface="华文楷体" panose="02010600040101010101" charset="-122"/>
                <a:ea typeface="华文楷体" panose="02010600040101010101" charset="-122"/>
                <a:cs typeface="黑体" panose="02010609060101010101" charset="-122"/>
              </a:rPr>
              <a:t>允</a:t>
            </a:r>
            <a:r>
              <a:rPr sz="2000" b="1" spc="-15" dirty="0" err="1">
                <a:solidFill>
                  <a:srgbClr val="C00000"/>
                </a:solidFill>
                <a:latin typeface="华文楷体" panose="02010600040101010101" charset="-122"/>
                <a:ea typeface="华文楷体" panose="02010600040101010101" charset="-122"/>
                <a:cs typeface="黑体" panose="02010609060101010101" charset="-122"/>
              </a:rPr>
              <a:t>许</a:t>
            </a:r>
            <a:r>
              <a:rPr sz="2000" spc="-15" dirty="0" err="1">
                <a:latin typeface="华文楷体" panose="02010600040101010101" charset="-122"/>
                <a:ea typeface="华文楷体" panose="02010600040101010101" charset="-122"/>
                <a:cs typeface="黑体" panose="02010609060101010101" charset="-122"/>
              </a:rPr>
              <a:t>分</a:t>
            </a:r>
            <a:r>
              <a:rPr sz="2000" spc="-5" dirty="0" err="1">
                <a:latin typeface="华文楷体" panose="02010600040101010101" charset="-122"/>
                <a:ea typeface="华文楷体" panose="02010600040101010101" charset="-122"/>
                <a:cs typeface="黑体" panose="02010609060101010101" charset="-122"/>
              </a:rPr>
              <a:t>笼</a:t>
            </a:r>
            <a:r>
              <a:rPr sz="2000" spc="-15" dirty="0" err="1">
                <a:latin typeface="华文楷体" panose="02010600040101010101" charset="-122"/>
                <a:ea typeface="华文楷体" panose="02010600040101010101" charset="-122"/>
                <a:cs typeface="黑体" panose="02010609060101010101" charset="-122"/>
              </a:rPr>
              <a:t>，</a:t>
            </a:r>
            <a:r>
              <a:rPr sz="2000" b="1" spc="-5" dirty="0" err="1">
                <a:solidFill>
                  <a:srgbClr val="FF0000"/>
                </a:solidFill>
                <a:latin typeface="华文楷体" panose="02010600040101010101" charset="-122"/>
                <a:ea typeface="华文楷体" panose="02010600040101010101" charset="-122"/>
                <a:cs typeface="黑体" panose="02010609060101010101" charset="-122"/>
              </a:rPr>
              <a:t>禁</a:t>
            </a:r>
            <a:r>
              <a:rPr sz="2000" b="1" spc="-15" dirty="0" err="1">
                <a:solidFill>
                  <a:srgbClr val="FF0000"/>
                </a:solidFill>
                <a:latin typeface="华文楷体" panose="02010600040101010101" charset="-122"/>
                <a:ea typeface="华文楷体" panose="02010600040101010101" charset="-122"/>
                <a:cs typeface="黑体" panose="02010609060101010101" charset="-122"/>
              </a:rPr>
              <a:t>止</a:t>
            </a:r>
            <a:r>
              <a:rPr sz="2000" b="1" spc="-15" dirty="0" err="1">
                <a:latin typeface="华文楷体" panose="02010600040101010101" charset="-122"/>
                <a:ea typeface="华文楷体" panose="02010600040101010101" charset="-122"/>
                <a:cs typeface="黑体" panose="02010609060101010101" charset="-122"/>
              </a:rPr>
              <a:t>换</a:t>
            </a:r>
            <a:r>
              <a:rPr sz="2000" b="1" spc="-5" dirty="0" err="1">
                <a:latin typeface="华文楷体" panose="02010600040101010101" charset="-122"/>
                <a:ea typeface="华文楷体" panose="02010600040101010101" charset="-122"/>
                <a:cs typeface="黑体" panose="02010609060101010101" charset="-122"/>
              </a:rPr>
              <a:t>笼</a:t>
            </a:r>
            <a:r>
              <a:rPr sz="2000" spc="-25" dirty="0">
                <a:latin typeface="华文楷体" panose="02010600040101010101" charset="-122"/>
                <a:ea typeface="华文楷体" panose="02010600040101010101" charset="-122"/>
                <a:cs typeface="黑体" panose="02010609060101010101" charset="-122"/>
              </a:rPr>
              <a:t>！</a:t>
            </a:r>
            <a:endParaRPr lang="en-US" sz="2000" spc="-25" dirty="0">
              <a:latin typeface="华文楷体" panose="02010600040101010101" charset="-122"/>
              <a:ea typeface="华文楷体" panose="02010600040101010101" charset="-122"/>
              <a:cs typeface="黑体" panose="02010609060101010101" charset="-122"/>
            </a:endParaRPr>
          </a:p>
          <a:p>
            <a:pPr marL="342900" indent="342900">
              <a:lnSpc>
                <a:spcPct val="150000"/>
              </a:lnSpc>
              <a:spcBef>
                <a:spcPts val="695"/>
              </a:spcBef>
              <a:buFont typeface="Wingdings" panose="05000000000000000000" pitchFamily="2" charset="2"/>
              <a:buChar char="l"/>
              <a:tabLst>
                <a:tab pos="1333500" algn="l"/>
              </a:tabLst>
            </a:pPr>
            <a:r>
              <a:rPr lang="zh-CN" altLang="en-US" sz="2000" spc="-15" dirty="0">
                <a:latin typeface="华文楷体" panose="02010600040101010101" charset="-122"/>
                <a:ea typeface="华文楷体" panose="02010600040101010101" charset="-122"/>
                <a:cs typeface="华文仿宋" panose="02010600040101010101" charset="-122"/>
              </a:rPr>
              <a:t>动物设施内</a:t>
            </a:r>
            <a:r>
              <a:rPr lang="zh-CN" altLang="en-US" sz="2000" b="1" spc="-25" dirty="0">
                <a:solidFill>
                  <a:srgbClr val="FF0000"/>
                </a:solidFill>
                <a:latin typeface="华文楷体" panose="02010600040101010101" charset="-122"/>
                <a:ea typeface="华文楷体" panose="02010600040101010101" charset="-122"/>
                <a:cs typeface="华文仿宋" panose="02010600040101010101" charset="-122"/>
              </a:rPr>
              <a:t>禁</a:t>
            </a:r>
            <a:r>
              <a:rPr lang="zh-CN" altLang="en-US" sz="2000" b="1" spc="-10" dirty="0">
                <a:solidFill>
                  <a:srgbClr val="FF0000"/>
                </a:solidFill>
                <a:latin typeface="华文楷体" panose="02010600040101010101" charset="-122"/>
                <a:ea typeface="华文楷体" panose="02010600040101010101" charset="-122"/>
                <a:cs typeface="华文仿宋" panose="02010600040101010101" charset="-122"/>
              </a:rPr>
              <a:t>止</a:t>
            </a:r>
            <a:r>
              <a:rPr lang="zh-CN" altLang="en-US" sz="2000" b="1" spc="-25" dirty="0">
                <a:latin typeface="华文楷体" panose="02010600040101010101" charset="-122"/>
                <a:ea typeface="华文楷体" panose="02010600040101010101" charset="-122"/>
                <a:cs typeface="华文仿宋" panose="02010600040101010101" charset="-122"/>
              </a:rPr>
              <a:t>剖检</a:t>
            </a:r>
            <a:r>
              <a:rPr lang="zh-CN" altLang="en-US" sz="2000" b="1" spc="-15" dirty="0">
                <a:latin typeface="华文楷体" panose="02010600040101010101" charset="-122"/>
                <a:ea typeface="华文楷体" panose="02010600040101010101" charset="-122"/>
                <a:cs typeface="华文仿宋" panose="02010600040101010101" charset="-122"/>
              </a:rPr>
              <a:t>动物</a:t>
            </a:r>
            <a:endParaRPr lang="en-US" altLang="zh-CN" sz="2000" b="1" spc="-15" dirty="0">
              <a:latin typeface="华文楷体" panose="02010600040101010101" charset="-122"/>
              <a:ea typeface="华文楷体" panose="02010600040101010101" charset="-122"/>
              <a:cs typeface="华文仿宋" panose="02010600040101010101" charset="-122"/>
            </a:endParaRPr>
          </a:p>
          <a:p>
            <a:pPr marL="342900" indent="342900">
              <a:lnSpc>
                <a:spcPct val="150000"/>
              </a:lnSpc>
              <a:spcBef>
                <a:spcPts val="695"/>
              </a:spcBef>
              <a:buFont typeface="Wingdings" panose="05000000000000000000" pitchFamily="2" charset="2"/>
              <a:buChar char="l"/>
              <a:tabLst>
                <a:tab pos="1333500" algn="l"/>
              </a:tabLst>
            </a:pPr>
            <a:r>
              <a:rPr lang="zh-CN" altLang="en-US" sz="2000" spc="-25" dirty="0">
                <a:latin typeface="华文楷体" panose="02010600040101010101" charset="-122"/>
                <a:ea typeface="华文楷体" panose="02010600040101010101" charset="-122"/>
                <a:cs typeface="华文仿宋" panose="02010600040101010101" charset="-122"/>
              </a:rPr>
              <a:t>动</a:t>
            </a:r>
            <a:r>
              <a:rPr lang="zh-CN" altLang="en-US" sz="2000" spc="-30" dirty="0">
                <a:latin typeface="华文楷体" panose="02010600040101010101" charset="-122"/>
                <a:ea typeface="华文楷体" panose="02010600040101010101" charset="-122"/>
                <a:cs typeface="华文仿宋" panose="02010600040101010101" charset="-122"/>
              </a:rPr>
              <a:t>物</a:t>
            </a:r>
            <a:r>
              <a:rPr lang="zh-CN" altLang="en-US" sz="2000" b="1" spc="-15" dirty="0">
                <a:latin typeface="华文楷体" panose="02010600040101010101" charset="-122"/>
                <a:ea typeface="华文楷体" panose="02010600040101010101" charset="-122"/>
                <a:cs typeface="华文仿宋" panose="02010600040101010101" charset="-122"/>
              </a:rPr>
              <a:t>创伤性实</a:t>
            </a:r>
            <a:r>
              <a:rPr lang="zh-CN" altLang="en-US" sz="2000" b="1" spc="-20" dirty="0">
                <a:latin typeface="华文楷体" panose="02010600040101010101" charset="-122"/>
                <a:ea typeface="华文楷体" panose="02010600040101010101" charset="-122"/>
                <a:cs typeface="华文仿宋" panose="02010600040101010101" charset="-122"/>
              </a:rPr>
              <a:t>验</a:t>
            </a:r>
            <a:r>
              <a:rPr lang="zh-CN" altLang="en-US" sz="2000" spc="-25" dirty="0">
                <a:latin typeface="华文楷体" panose="02010600040101010101" charset="-122"/>
                <a:ea typeface="华文楷体" panose="02010600040101010101" charset="-122"/>
                <a:cs typeface="华文仿宋" panose="02010600040101010101" charset="-122"/>
              </a:rPr>
              <a:t>在实验操作</a:t>
            </a:r>
            <a:r>
              <a:rPr lang="zh-CN" altLang="en-US" sz="2000" spc="-35" dirty="0">
                <a:latin typeface="华文楷体" panose="02010600040101010101" charset="-122"/>
                <a:ea typeface="华文楷体" panose="02010600040101010101" charset="-122"/>
                <a:cs typeface="华文仿宋" panose="02010600040101010101" charset="-122"/>
              </a:rPr>
              <a:t>间</a:t>
            </a:r>
            <a:r>
              <a:rPr lang="zh-CN" altLang="en-US" sz="2000" spc="-25" dirty="0">
                <a:latin typeface="华文楷体" panose="02010600040101010101" charset="-122"/>
                <a:ea typeface="华文楷体" panose="02010600040101010101" charset="-122"/>
                <a:cs typeface="华文仿宋" panose="02010600040101010101" charset="-122"/>
              </a:rPr>
              <a:t>进行     </a:t>
            </a:r>
            <a:endParaRPr lang="zh-CN" altLang="en-US" sz="2000" dirty="0">
              <a:latin typeface="华文楷体" panose="02010600040101010101" charset="-122"/>
              <a:ea typeface="华文楷体" panose="02010600040101010101" charset="-122"/>
              <a:cs typeface="黑体" panose="02010609060101010101"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779912" y="1600170"/>
            <a:ext cx="1901531" cy="307777"/>
          </a:xfrm>
          <a:prstGeom prst="rect">
            <a:avLst/>
          </a:prstGeom>
        </p:spPr>
        <p:txBody>
          <a:bodyPr vert="horz" wrap="square" lIns="0" tIns="0" rIns="0" bIns="0" rtlCol="0">
            <a:spAutoFit/>
          </a:bodyPr>
          <a:lstStyle/>
          <a:p>
            <a:pPr marR="5080" algn="r">
              <a:lnSpc>
                <a:spcPts val="2380"/>
              </a:lnSpc>
              <a:spcBef>
                <a:spcPts val="740"/>
              </a:spcBef>
            </a:pPr>
            <a:r>
              <a:rPr sz="2000" b="1" spc="-15" dirty="0" err="1">
                <a:latin typeface="宋体" panose="02010600030101010101" pitchFamily="2" charset="-122"/>
                <a:cs typeface="宋体" panose="02010600030101010101" pitchFamily="2" charset="-122"/>
              </a:rPr>
              <a:t>动物死亡记录表</a:t>
            </a:r>
            <a:endParaRPr sz="2000" dirty="0">
              <a:latin typeface="宋体" panose="02010600030101010101" pitchFamily="2" charset="-122"/>
              <a:cs typeface="宋体" panose="02010600030101010101" pitchFamily="2" charset="-122"/>
            </a:endParaRPr>
          </a:p>
        </p:txBody>
      </p:sp>
      <p:sp>
        <p:nvSpPr>
          <p:cNvPr id="6" name="object 6"/>
          <p:cNvSpPr txBox="1"/>
          <p:nvPr/>
        </p:nvSpPr>
        <p:spPr>
          <a:xfrm>
            <a:off x="3497094" y="3098371"/>
            <a:ext cx="2332990" cy="280035"/>
          </a:xfrm>
          <a:prstGeom prst="rect">
            <a:avLst/>
          </a:prstGeom>
        </p:spPr>
        <p:txBody>
          <a:bodyPr vert="horz" wrap="square" lIns="0" tIns="0" rIns="0" bIns="0" rtlCol="0">
            <a:spAutoFit/>
          </a:bodyPr>
          <a:lstStyle/>
          <a:p>
            <a:pPr marL="12700">
              <a:lnSpc>
                <a:spcPts val="2380"/>
              </a:lnSpc>
            </a:pPr>
            <a:r>
              <a:rPr sz="2000" b="1" spc="-10" dirty="0">
                <a:latin typeface="宋体" panose="02010600030101010101" pitchFamily="2" charset="-122"/>
                <a:cs typeface="宋体" panose="02010600030101010101" pitchFamily="2" charset="-122"/>
              </a:rPr>
              <a:t>动物异常状态记录表</a:t>
            </a:r>
            <a:endParaRPr sz="2000" dirty="0">
              <a:latin typeface="宋体" panose="02010600030101010101" pitchFamily="2" charset="-122"/>
              <a:cs typeface="宋体" panose="02010600030101010101" pitchFamily="2" charset="-122"/>
            </a:endParaRPr>
          </a:p>
        </p:txBody>
      </p:sp>
      <p:sp>
        <p:nvSpPr>
          <p:cNvPr id="10" name="object 10"/>
          <p:cNvSpPr txBox="1"/>
          <p:nvPr/>
        </p:nvSpPr>
        <p:spPr>
          <a:xfrm>
            <a:off x="2987824" y="4581128"/>
            <a:ext cx="2842260" cy="280035"/>
          </a:xfrm>
          <a:prstGeom prst="rect">
            <a:avLst/>
          </a:prstGeom>
        </p:spPr>
        <p:txBody>
          <a:bodyPr vert="horz" wrap="square" lIns="0" tIns="0" rIns="0" bIns="0" rtlCol="0">
            <a:spAutoFit/>
          </a:bodyPr>
          <a:lstStyle/>
          <a:p>
            <a:pPr marL="12700">
              <a:lnSpc>
                <a:spcPts val="2380"/>
              </a:lnSpc>
            </a:pPr>
            <a:r>
              <a:rPr sz="2000" b="1" spc="-10" dirty="0">
                <a:latin typeface="宋体" panose="02010600030101010101" pitchFamily="2" charset="-122"/>
                <a:cs typeface="宋体" panose="02010600030101010101" pitchFamily="2" charset="-122"/>
              </a:rPr>
              <a:t>动物离开屏障设施记录表</a:t>
            </a:r>
            <a:endParaRPr sz="2000" dirty="0">
              <a:latin typeface="宋体" panose="02010600030101010101" pitchFamily="2" charset="-122"/>
              <a:cs typeface="宋体" panose="02010600030101010101" pitchFamily="2" charset="-122"/>
            </a:endParaRPr>
          </a:p>
        </p:txBody>
      </p:sp>
      <p:graphicFrame>
        <p:nvGraphicFramePr>
          <p:cNvPr id="3" name="object 3"/>
          <p:cNvGraphicFramePr>
            <a:graphicFrameLocks noGrp="1"/>
          </p:cNvGraphicFramePr>
          <p:nvPr/>
        </p:nvGraphicFramePr>
        <p:xfrm>
          <a:off x="467544" y="1990173"/>
          <a:ext cx="8317492" cy="804587"/>
        </p:xfrm>
        <a:graphic>
          <a:graphicData uri="http://schemas.openxmlformats.org/drawingml/2006/table">
            <a:tbl>
              <a:tblPr firstRow="1" bandRow="1">
                <a:tableStyleId>{BDBED569-4797-4DF1-A0F4-6AAB3CD982D8}</a:tableStyleId>
              </a:tblPr>
              <a:tblGrid>
                <a:gridCol w="648072">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757838">
                  <a:extLst>
                    <a:ext uri="{9D8B030D-6E8A-4147-A177-3AD203B41FA5}">
                      <a16:colId xmlns:a16="http://schemas.microsoft.com/office/drawing/2014/main" val="20002"/>
                    </a:ext>
                  </a:extLst>
                </a:gridCol>
                <a:gridCol w="718820">
                  <a:extLst>
                    <a:ext uri="{9D8B030D-6E8A-4147-A177-3AD203B41FA5}">
                      <a16:colId xmlns:a16="http://schemas.microsoft.com/office/drawing/2014/main" val="20003"/>
                    </a:ext>
                  </a:extLst>
                </a:gridCol>
                <a:gridCol w="432053">
                  <a:extLst>
                    <a:ext uri="{9D8B030D-6E8A-4147-A177-3AD203B41FA5}">
                      <a16:colId xmlns:a16="http://schemas.microsoft.com/office/drawing/2014/main" val="20004"/>
                    </a:ext>
                  </a:extLst>
                </a:gridCol>
                <a:gridCol w="2019681">
                  <a:extLst>
                    <a:ext uri="{9D8B030D-6E8A-4147-A177-3AD203B41FA5}">
                      <a16:colId xmlns:a16="http://schemas.microsoft.com/office/drawing/2014/main" val="20005"/>
                    </a:ext>
                  </a:extLst>
                </a:gridCol>
                <a:gridCol w="3020948">
                  <a:extLst>
                    <a:ext uri="{9D8B030D-6E8A-4147-A177-3AD203B41FA5}">
                      <a16:colId xmlns:a16="http://schemas.microsoft.com/office/drawing/2014/main" val="20006"/>
                    </a:ext>
                  </a:extLst>
                </a:gridCol>
              </a:tblGrid>
              <a:tr h="502723">
                <a:tc>
                  <a:txBody>
                    <a:bodyPr/>
                    <a:lstStyle/>
                    <a:p>
                      <a:pPr marL="62230" marR="107315" algn="ctr">
                        <a:lnSpc>
                          <a:spcPct val="101000"/>
                        </a:lnSpc>
                      </a:pPr>
                      <a:r>
                        <a:rPr sz="1600" dirty="0"/>
                        <a:t>日 期</a:t>
                      </a:r>
                      <a:endParaRPr sz="1600" dirty="0">
                        <a:latin typeface="华文仿宋" panose="02010600040101010101" charset="-122"/>
                        <a:cs typeface="华文仿宋" panose="02010600040101010101" charset="-122"/>
                      </a:endParaRPr>
                    </a:p>
                  </a:txBody>
                  <a:tcPr marL="0" marR="0" marT="0" marB="0"/>
                </a:tc>
                <a:tc>
                  <a:txBody>
                    <a:bodyPr/>
                    <a:lstStyle/>
                    <a:p>
                      <a:pPr marL="62230" algn="ctr">
                        <a:lnSpc>
                          <a:spcPct val="100000"/>
                        </a:lnSpc>
                      </a:pPr>
                      <a:r>
                        <a:rPr sz="1600" spc="-5" dirty="0"/>
                        <a:t>品系名</a:t>
                      </a:r>
                      <a:endParaRPr sz="1600" dirty="0">
                        <a:latin typeface="华文仿宋" panose="02010600040101010101" charset="-122"/>
                        <a:cs typeface="华文仿宋" panose="02010600040101010101" charset="-122"/>
                      </a:endParaRPr>
                    </a:p>
                  </a:txBody>
                  <a:tcPr marL="0" marR="0" marT="0" marB="0"/>
                </a:tc>
                <a:tc>
                  <a:txBody>
                    <a:bodyPr/>
                    <a:lstStyle/>
                    <a:p>
                      <a:pPr marL="62230" algn="ctr">
                        <a:lnSpc>
                          <a:spcPct val="100000"/>
                        </a:lnSpc>
                      </a:pPr>
                      <a:r>
                        <a:rPr sz="1600" spc="-5" dirty="0"/>
                        <a:t>笼位号</a:t>
                      </a:r>
                      <a:endParaRPr sz="1600" dirty="0">
                        <a:latin typeface="华文仿宋" panose="02010600040101010101" charset="-122"/>
                        <a:cs typeface="华文仿宋" panose="02010600040101010101" charset="-122"/>
                      </a:endParaRPr>
                    </a:p>
                  </a:txBody>
                  <a:tcPr marL="0" marR="0" marT="0" marB="0"/>
                </a:tc>
                <a:tc>
                  <a:txBody>
                    <a:bodyPr/>
                    <a:lstStyle/>
                    <a:p>
                      <a:pPr marL="62230" algn="ctr">
                        <a:lnSpc>
                          <a:spcPct val="100000"/>
                        </a:lnSpc>
                      </a:pPr>
                      <a:r>
                        <a:rPr sz="1600" spc="-5" dirty="0"/>
                        <a:t>学生</a:t>
                      </a:r>
                      <a:endParaRPr sz="1600" dirty="0">
                        <a:latin typeface="华文仿宋" panose="02010600040101010101" charset="-122"/>
                        <a:cs typeface="华文仿宋" panose="02010600040101010101" charset="-122"/>
                      </a:endParaRPr>
                    </a:p>
                  </a:txBody>
                  <a:tcPr marL="0" marR="0" marT="0" marB="0"/>
                </a:tc>
                <a:tc>
                  <a:txBody>
                    <a:bodyPr/>
                    <a:lstStyle/>
                    <a:p>
                      <a:pPr marL="62230" algn="ctr">
                        <a:lnSpc>
                          <a:spcPct val="100000"/>
                        </a:lnSpc>
                      </a:pPr>
                      <a:r>
                        <a:rPr sz="1600" spc="-5" dirty="0"/>
                        <a:t>PI</a:t>
                      </a:r>
                      <a:endParaRPr sz="1600" dirty="0">
                        <a:latin typeface="Tw Cen MT" panose="020B0602020104020603"/>
                        <a:cs typeface="Tw Cen MT" panose="020B0602020104020603"/>
                      </a:endParaRPr>
                    </a:p>
                  </a:txBody>
                  <a:tcPr marL="0" marR="0" marT="0" marB="0"/>
                </a:tc>
                <a:tc>
                  <a:txBody>
                    <a:bodyPr/>
                    <a:lstStyle/>
                    <a:p>
                      <a:pPr marL="62230" algn="ctr">
                        <a:lnSpc>
                          <a:spcPct val="100000"/>
                        </a:lnSpc>
                      </a:pPr>
                      <a:r>
                        <a:rPr sz="1600" dirty="0"/>
                        <a:t>是否告知学生本人</a:t>
                      </a:r>
                      <a:endParaRPr sz="1600" dirty="0">
                        <a:latin typeface="华文仿宋" panose="02010600040101010101" charset="-122"/>
                        <a:cs typeface="华文仿宋" panose="02010600040101010101" charset="-122"/>
                      </a:endParaRPr>
                    </a:p>
                  </a:txBody>
                  <a:tcPr marL="0" marR="0" marT="0" marB="0"/>
                </a:tc>
                <a:tc>
                  <a:txBody>
                    <a:bodyPr/>
                    <a:lstStyle/>
                    <a:p>
                      <a:pPr marL="62865" marR="193675" algn="ctr">
                        <a:lnSpc>
                          <a:spcPct val="150000"/>
                        </a:lnSpc>
                      </a:pPr>
                      <a:r>
                        <a:rPr sz="1100" dirty="0" err="1"/>
                        <a:t>尸体处理</a:t>
                      </a:r>
                      <a:endParaRPr lang="en-US" sz="1100" dirty="0"/>
                    </a:p>
                    <a:p>
                      <a:pPr marL="62865" marR="193675" algn="ctr">
                        <a:lnSpc>
                          <a:spcPct val="150000"/>
                        </a:lnSpc>
                      </a:pPr>
                      <a:r>
                        <a:rPr sz="1100" dirty="0"/>
                        <a:t>（是否需帮助处理 或交给学生拿走）</a:t>
                      </a:r>
                      <a:endParaRPr sz="1100" dirty="0">
                        <a:latin typeface="华文仿宋" panose="02010600040101010101" charset="-122"/>
                        <a:cs typeface="华文仿宋" panose="02010600040101010101" charset="-122"/>
                      </a:endParaRPr>
                    </a:p>
                  </a:txBody>
                  <a:tcPr marL="0" marR="0" marT="0" marB="0"/>
                </a:tc>
                <a:extLst>
                  <a:ext uri="{0D108BD9-81ED-4DB2-BD59-A6C34878D82A}">
                    <a16:rowId xmlns:a16="http://schemas.microsoft.com/office/drawing/2014/main" val="10000"/>
                  </a:ext>
                </a:extLst>
              </a:tr>
              <a:tr h="301864">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dirty="0">
                        <a:latin typeface="华文仿宋" panose="02010600040101010101" charset="-122"/>
                        <a:cs typeface="华文仿宋" panose="02010600040101010101" charset="-122"/>
                      </a:endParaRPr>
                    </a:p>
                  </a:txBody>
                  <a:tcPr marL="0" marR="0" marT="0" marB="0"/>
                </a:tc>
                <a:tc>
                  <a:txBody>
                    <a:bodyPr/>
                    <a:lstStyle/>
                    <a:p>
                      <a:endParaRPr sz="1800" dirty="0">
                        <a:latin typeface="华文仿宋" panose="02010600040101010101" charset="-122"/>
                        <a:cs typeface="华文仿宋" panose="02010600040101010101" charset="-122"/>
                      </a:endParaRPr>
                    </a:p>
                  </a:txBody>
                  <a:tcPr marL="0" marR="0" marT="0" marB="0"/>
                </a:tc>
                <a:extLst>
                  <a:ext uri="{0D108BD9-81ED-4DB2-BD59-A6C34878D82A}">
                    <a16:rowId xmlns:a16="http://schemas.microsoft.com/office/drawing/2014/main" val="10001"/>
                  </a:ext>
                </a:extLst>
              </a:tr>
            </a:tbl>
          </a:graphicData>
        </a:graphic>
      </p:graphicFrame>
      <p:graphicFrame>
        <p:nvGraphicFramePr>
          <p:cNvPr id="5" name="object 5"/>
          <p:cNvGraphicFramePr>
            <a:graphicFrameLocks noGrp="1"/>
          </p:cNvGraphicFramePr>
          <p:nvPr/>
        </p:nvGraphicFramePr>
        <p:xfrm>
          <a:off x="467544" y="3573016"/>
          <a:ext cx="8352952" cy="583202"/>
        </p:xfrm>
        <a:graphic>
          <a:graphicData uri="http://schemas.openxmlformats.org/drawingml/2006/table">
            <a:tbl>
              <a:tblPr firstRow="1" bandRow="1">
                <a:tableStyleId>{BDBED569-4797-4DF1-A0F4-6AAB3CD982D8}</a:tableStyleId>
              </a:tblPr>
              <a:tblGrid>
                <a:gridCol w="930567">
                  <a:extLst>
                    <a:ext uri="{9D8B030D-6E8A-4147-A177-3AD203B41FA5}">
                      <a16:colId xmlns:a16="http://schemas.microsoft.com/office/drawing/2014/main" val="20000"/>
                    </a:ext>
                  </a:extLst>
                </a:gridCol>
                <a:gridCol w="1356487">
                  <a:extLst>
                    <a:ext uri="{9D8B030D-6E8A-4147-A177-3AD203B41FA5}">
                      <a16:colId xmlns:a16="http://schemas.microsoft.com/office/drawing/2014/main" val="20001"/>
                    </a:ext>
                  </a:extLst>
                </a:gridCol>
                <a:gridCol w="1068450">
                  <a:extLst>
                    <a:ext uri="{9D8B030D-6E8A-4147-A177-3AD203B41FA5}">
                      <a16:colId xmlns:a16="http://schemas.microsoft.com/office/drawing/2014/main" val="20002"/>
                    </a:ext>
                  </a:extLst>
                </a:gridCol>
                <a:gridCol w="1561084">
                  <a:extLst>
                    <a:ext uri="{9D8B030D-6E8A-4147-A177-3AD203B41FA5}">
                      <a16:colId xmlns:a16="http://schemas.microsoft.com/office/drawing/2014/main" val="20003"/>
                    </a:ext>
                  </a:extLst>
                </a:gridCol>
                <a:gridCol w="1297939">
                  <a:extLst>
                    <a:ext uri="{9D8B030D-6E8A-4147-A177-3AD203B41FA5}">
                      <a16:colId xmlns:a16="http://schemas.microsoft.com/office/drawing/2014/main" val="20004"/>
                    </a:ext>
                  </a:extLst>
                </a:gridCol>
                <a:gridCol w="977392">
                  <a:extLst>
                    <a:ext uri="{9D8B030D-6E8A-4147-A177-3AD203B41FA5}">
                      <a16:colId xmlns:a16="http://schemas.microsoft.com/office/drawing/2014/main" val="20005"/>
                    </a:ext>
                  </a:extLst>
                </a:gridCol>
                <a:gridCol w="1161033">
                  <a:extLst>
                    <a:ext uri="{9D8B030D-6E8A-4147-A177-3AD203B41FA5}">
                      <a16:colId xmlns:a16="http://schemas.microsoft.com/office/drawing/2014/main" val="20006"/>
                    </a:ext>
                  </a:extLst>
                </a:gridCol>
              </a:tblGrid>
              <a:tr h="288032">
                <a:tc>
                  <a:txBody>
                    <a:bodyPr/>
                    <a:lstStyle/>
                    <a:p>
                      <a:pPr marL="229870">
                        <a:lnSpc>
                          <a:spcPct val="100000"/>
                        </a:lnSpc>
                      </a:pPr>
                      <a:r>
                        <a:rPr sz="1400" dirty="0"/>
                        <a:t>日期</a:t>
                      </a:r>
                      <a:endParaRPr sz="1400" dirty="0">
                        <a:latin typeface="华文仿宋" panose="02010600040101010101" charset="-122"/>
                        <a:cs typeface="华文仿宋" panose="02010600040101010101" charset="-122"/>
                      </a:endParaRPr>
                    </a:p>
                  </a:txBody>
                  <a:tcPr marL="0" marR="0" marT="0" marB="0"/>
                </a:tc>
                <a:tc>
                  <a:txBody>
                    <a:bodyPr/>
                    <a:lstStyle/>
                    <a:p>
                      <a:pPr marL="328930">
                        <a:lnSpc>
                          <a:spcPct val="100000"/>
                        </a:lnSpc>
                      </a:pPr>
                      <a:r>
                        <a:rPr sz="1400" dirty="0"/>
                        <a:t>品系名</a:t>
                      </a:r>
                      <a:endParaRPr sz="1400" dirty="0">
                        <a:latin typeface="华文仿宋" panose="02010600040101010101" charset="-122"/>
                        <a:cs typeface="华文仿宋" panose="02010600040101010101" charset="-122"/>
                      </a:endParaRPr>
                    </a:p>
                  </a:txBody>
                  <a:tcPr marL="0" marR="0" marT="0" marB="0"/>
                </a:tc>
                <a:tc>
                  <a:txBody>
                    <a:bodyPr/>
                    <a:lstStyle/>
                    <a:p>
                      <a:pPr marL="184785">
                        <a:lnSpc>
                          <a:spcPct val="100000"/>
                        </a:lnSpc>
                      </a:pPr>
                      <a:r>
                        <a:rPr sz="1400" dirty="0"/>
                        <a:t>笼位号</a:t>
                      </a:r>
                      <a:endParaRPr sz="1400" dirty="0">
                        <a:latin typeface="华文仿宋" panose="02010600040101010101" charset="-122"/>
                        <a:cs typeface="华文仿宋" panose="02010600040101010101" charset="-122"/>
                      </a:endParaRPr>
                    </a:p>
                  </a:txBody>
                  <a:tcPr marL="0" marR="0" marT="0" marB="0"/>
                </a:tc>
                <a:tc>
                  <a:txBody>
                    <a:bodyPr/>
                    <a:lstStyle/>
                    <a:p>
                      <a:pPr marL="87630">
                        <a:lnSpc>
                          <a:spcPct val="100000"/>
                        </a:lnSpc>
                      </a:pPr>
                      <a:r>
                        <a:rPr sz="1400" dirty="0"/>
                        <a:t>异常详细症状</a:t>
                      </a:r>
                      <a:endParaRPr sz="1400" dirty="0">
                        <a:latin typeface="华文仿宋" panose="02010600040101010101" charset="-122"/>
                        <a:cs typeface="华文仿宋" panose="02010600040101010101" charset="-122"/>
                      </a:endParaRPr>
                    </a:p>
                  </a:txBody>
                  <a:tcPr marL="0" marR="0" marT="0" marB="0"/>
                </a:tc>
                <a:tc>
                  <a:txBody>
                    <a:bodyPr/>
                    <a:lstStyle/>
                    <a:p>
                      <a:pPr marL="186055">
                        <a:lnSpc>
                          <a:spcPct val="100000"/>
                        </a:lnSpc>
                      </a:pPr>
                      <a:r>
                        <a:rPr sz="1400" dirty="0"/>
                        <a:t>所属学生</a:t>
                      </a:r>
                      <a:endParaRPr sz="1400" dirty="0">
                        <a:latin typeface="华文仿宋" panose="02010600040101010101" charset="-122"/>
                        <a:cs typeface="华文仿宋" panose="02010600040101010101" charset="-122"/>
                      </a:endParaRPr>
                    </a:p>
                  </a:txBody>
                  <a:tcPr marL="0" marR="0" marT="0" marB="0"/>
                </a:tc>
                <a:tc>
                  <a:txBody>
                    <a:bodyPr/>
                    <a:lstStyle/>
                    <a:p>
                      <a:pPr marL="171450">
                        <a:lnSpc>
                          <a:spcPct val="100000"/>
                        </a:lnSpc>
                      </a:pPr>
                      <a:r>
                        <a:rPr sz="1400" dirty="0"/>
                        <a:t>所属PI</a:t>
                      </a:r>
                      <a:endParaRPr sz="1400" dirty="0">
                        <a:latin typeface="Tw Cen MT" panose="020B0602020104020603"/>
                        <a:cs typeface="Tw Cen MT" panose="020B0602020104020603"/>
                      </a:endParaRPr>
                    </a:p>
                  </a:txBody>
                  <a:tcPr marL="0" marR="0" marT="0" marB="0"/>
                </a:tc>
                <a:tc>
                  <a:txBody>
                    <a:bodyPr/>
                    <a:lstStyle/>
                    <a:p>
                      <a:pPr marL="117475">
                        <a:lnSpc>
                          <a:spcPct val="100000"/>
                        </a:lnSpc>
                      </a:pPr>
                      <a:r>
                        <a:rPr sz="1400" dirty="0"/>
                        <a:t>送检日期</a:t>
                      </a:r>
                      <a:endParaRPr sz="1400" dirty="0">
                        <a:latin typeface="华文仿宋" panose="02010600040101010101" charset="-122"/>
                        <a:cs typeface="华文仿宋" panose="02010600040101010101" charset="-122"/>
                      </a:endParaRPr>
                    </a:p>
                  </a:txBody>
                  <a:tcPr marL="0" marR="0" marT="0" marB="0"/>
                </a:tc>
                <a:extLst>
                  <a:ext uri="{0D108BD9-81ED-4DB2-BD59-A6C34878D82A}">
                    <a16:rowId xmlns:a16="http://schemas.microsoft.com/office/drawing/2014/main" val="10000"/>
                  </a:ext>
                </a:extLst>
              </a:tr>
              <a:tr h="295170">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dirty="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dirty="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dirty="0">
                        <a:latin typeface="华文仿宋" panose="02010600040101010101" charset="-122"/>
                        <a:cs typeface="华文仿宋" panose="02010600040101010101" charset="-122"/>
                      </a:endParaRPr>
                    </a:p>
                  </a:txBody>
                  <a:tcPr marL="0" marR="0" marT="0" marB="0"/>
                </a:tc>
                <a:extLst>
                  <a:ext uri="{0D108BD9-81ED-4DB2-BD59-A6C34878D82A}">
                    <a16:rowId xmlns:a16="http://schemas.microsoft.com/office/drawing/2014/main" val="10001"/>
                  </a:ext>
                </a:extLst>
              </a:tr>
            </a:tbl>
          </a:graphicData>
        </a:graphic>
      </p:graphicFrame>
      <p:graphicFrame>
        <p:nvGraphicFramePr>
          <p:cNvPr id="9" name="object 9"/>
          <p:cNvGraphicFramePr>
            <a:graphicFrameLocks noGrp="1"/>
          </p:cNvGraphicFramePr>
          <p:nvPr/>
        </p:nvGraphicFramePr>
        <p:xfrm>
          <a:off x="462402" y="5013176"/>
          <a:ext cx="8358070" cy="720080"/>
        </p:xfrm>
        <a:graphic>
          <a:graphicData uri="http://schemas.openxmlformats.org/drawingml/2006/table">
            <a:tbl>
              <a:tblPr firstRow="1" bandRow="1">
                <a:tableStyleId>{BDBED569-4797-4DF1-A0F4-6AAB3CD982D8}</a:tableStyleId>
              </a:tblPr>
              <a:tblGrid>
                <a:gridCol w="536954">
                  <a:extLst>
                    <a:ext uri="{9D8B030D-6E8A-4147-A177-3AD203B41FA5}">
                      <a16:colId xmlns:a16="http://schemas.microsoft.com/office/drawing/2014/main" val="20000"/>
                    </a:ext>
                  </a:extLst>
                </a:gridCol>
                <a:gridCol w="683398">
                  <a:extLst>
                    <a:ext uri="{9D8B030D-6E8A-4147-A177-3AD203B41FA5}">
                      <a16:colId xmlns:a16="http://schemas.microsoft.com/office/drawing/2014/main" val="20001"/>
                    </a:ext>
                  </a:extLst>
                </a:gridCol>
                <a:gridCol w="835265">
                  <a:extLst>
                    <a:ext uri="{9D8B030D-6E8A-4147-A177-3AD203B41FA5}">
                      <a16:colId xmlns:a16="http://schemas.microsoft.com/office/drawing/2014/main" val="20002"/>
                    </a:ext>
                  </a:extLst>
                </a:gridCol>
                <a:gridCol w="835265">
                  <a:extLst>
                    <a:ext uri="{9D8B030D-6E8A-4147-A177-3AD203B41FA5}">
                      <a16:colId xmlns:a16="http://schemas.microsoft.com/office/drawing/2014/main" val="20003"/>
                    </a:ext>
                  </a:extLst>
                </a:gridCol>
                <a:gridCol w="835265">
                  <a:extLst>
                    <a:ext uri="{9D8B030D-6E8A-4147-A177-3AD203B41FA5}">
                      <a16:colId xmlns:a16="http://schemas.microsoft.com/office/drawing/2014/main" val="20004"/>
                    </a:ext>
                  </a:extLst>
                </a:gridCol>
                <a:gridCol w="911198">
                  <a:extLst>
                    <a:ext uri="{9D8B030D-6E8A-4147-A177-3AD203B41FA5}">
                      <a16:colId xmlns:a16="http://schemas.microsoft.com/office/drawing/2014/main" val="20005"/>
                    </a:ext>
                  </a:extLst>
                </a:gridCol>
                <a:gridCol w="531532">
                  <a:extLst>
                    <a:ext uri="{9D8B030D-6E8A-4147-A177-3AD203B41FA5}">
                      <a16:colId xmlns:a16="http://schemas.microsoft.com/office/drawing/2014/main" val="20006"/>
                    </a:ext>
                  </a:extLst>
                </a:gridCol>
                <a:gridCol w="911198">
                  <a:extLst>
                    <a:ext uri="{9D8B030D-6E8A-4147-A177-3AD203B41FA5}">
                      <a16:colId xmlns:a16="http://schemas.microsoft.com/office/drawing/2014/main" val="20007"/>
                    </a:ext>
                  </a:extLst>
                </a:gridCol>
                <a:gridCol w="531532">
                  <a:extLst>
                    <a:ext uri="{9D8B030D-6E8A-4147-A177-3AD203B41FA5}">
                      <a16:colId xmlns:a16="http://schemas.microsoft.com/office/drawing/2014/main" val="20008"/>
                    </a:ext>
                  </a:extLst>
                </a:gridCol>
                <a:gridCol w="835265">
                  <a:extLst>
                    <a:ext uri="{9D8B030D-6E8A-4147-A177-3AD203B41FA5}">
                      <a16:colId xmlns:a16="http://schemas.microsoft.com/office/drawing/2014/main" val="20009"/>
                    </a:ext>
                  </a:extLst>
                </a:gridCol>
                <a:gridCol w="911198">
                  <a:extLst>
                    <a:ext uri="{9D8B030D-6E8A-4147-A177-3AD203B41FA5}">
                      <a16:colId xmlns:a16="http://schemas.microsoft.com/office/drawing/2014/main" val="20010"/>
                    </a:ext>
                  </a:extLst>
                </a:gridCol>
              </a:tblGrid>
              <a:tr h="360040">
                <a:tc>
                  <a:txBody>
                    <a:bodyPr/>
                    <a:lstStyle/>
                    <a:p>
                      <a:pPr marL="70485">
                        <a:lnSpc>
                          <a:spcPct val="100000"/>
                        </a:lnSpc>
                      </a:pPr>
                      <a:r>
                        <a:rPr sz="1200" dirty="0"/>
                        <a:t>日期</a:t>
                      </a:r>
                      <a:endParaRPr sz="1200" dirty="0">
                        <a:latin typeface="华文仿宋" panose="02010600040101010101" charset="-122"/>
                        <a:cs typeface="华文仿宋" panose="02010600040101010101" charset="-122"/>
                      </a:endParaRPr>
                    </a:p>
                  </a:txBody>
                  <a:tcPr marL="0" marR="0" marT="0" marB="0"/>
                </a:tc>
                <a:tc>
                  <a:txBody>
                    <a:bodyPr/>
                    <a:lstStyle/>
                    <a:p>
                      <a:pPr marL="160020">
                        <a:lnSpc>
                          <a:spcPct val="100000"/>
                        </a:lnSpc>
                      </a:pPr>
                      <a:r>
                        <a:rPr sz="1200" dirty="0"/>
                        <a:t>部门</a:t>
                      </a:r>
                      <a:endParaRPr sz="1200" dirty="0">
                        <a:latin typeface="华文仿宋" panose="02010600040101010101" charset="-122"/>
                        <a:cs typeface="华文仿宋" panose="02010600040101010101" charset="-122"/>
                      </a:endParaRPr>
                    </a:p>
                  </a:txBody>
                  <a:tcPr marL="0" marR="0" marT="0" marB="0"/>
                </a:tc>
                <a:tc>
                  <a:txBody>
                    <a:bodyPr/>
                    <a:lstStyle/>
                    <a:p>
                      <a:pPr marL="118110">
                        <a:lnSpc>
                          <a:spcPct val="100000"/>
                        </a:lnSpc>
                      </a:pPr>
                      <a:r>
                        <a:rPr sz="1200" dirty="0"/>
                        <a:t>课题组</a:t>
                      </a:r>
                      <a:endParaRPr sz="1200" dirty="0">
                        <a:latin typeface="华文仿宋" panose="02010600040101010101" charset="-122"/>
                        <a:cs typeface="华文仿宋" panose="02010600040101010101" charset="-122"/>
                      </a:endParaRPr>
                    </a:p>
                  </a:txBody>
                  <a:tcPr marL="0" marR="0" marT="0" marB="0"/>
                </a:tc>
                <a:tc>
                  <a:txBody>
                    <a:bodyPr/>
                    <a:lstStyle/>
                    <a:p>
                      <a:pPr marL="85725">
                        <a:lnSpc>
                          <a:spcPct val="100000"/>
                        </a:lnSpc>
                      </a:pPr>
                      <a:r>
                        <a:rPr sz="1200" dirty="0"/>
                        <a:t>存放位置</a:t>
                      </a:r>
                      <a:endParaRPr sz="1200" dirty="0">
                        <a:latin typeface="华文仿宋" panose="02010600040101010101" charset="-122"/>
                        <a:cs typeface="华文仿宋" panose="02010600040101010101" charset="-122"/>
                      </a:endParaRPr>
                    </a:p>
                  </a:txBody>
                  <a:tcPr marL="0" marR="0" marT="0" marB="0"/>
                </a:tc>
                <a:tc>
                  <a:txBody>
                    <a:bodyPr/>
                    <a:lstStyle/>
                    <a:p>
                      <a:pPr algn="ctr">
                        <a:lnSpc>
                          <a:spcPct val="100000"/>
                        </a:lnSpc>
                      </a:pPr>
                      <a:r>
                        <a:rPr sz="1200" dirty="0" err="1"/>
                        <a:t>实验人员</a:t>
                      </a:r>
                      <a:endParaRPr sz="1200" dirty="0">
                        <a:latin typeface="华文仿宋" panose="02010600040101010101" charset="-122"/>
                        <a:cs typeface="华文仿宋" panose="02010600040101010101" charset="-122"/>
                      </a:endParaRPr>
                    </a:p>
                  </a:txBody>
                  <a:tcPr marL="0" marR="0" marT="0" marB="0"/>
                </a:tc>
                <a:tc>
                  <a:txBody>
                    <a:bodyPr/>
                    <a:lstStyle/>
                    <a:p>
                      <a:pPr marL="1270" algn="ctr">
                        <a:lnSpc>
                          <a:spcPct val="100000"/>
                        </a:lnSpc>
                      </a:pPr>
                      <a:r>
                        <a:rPr sz="1200" dirty="0" err="1"/>
                        <a:t>取出原因</a:t>
                      </a:r>
                      <a:endParaRPr sz="1200" dirty="0">
                        <a:latin typeface="华文仿宋" panose="02010600040101010101" charset="-122"/>
                        <a:cs typeface="华文仿宋" panose="02010600040101010101" charset="-122"/>
                      </a:endParaRPr>
                    </a:p>
                  </a:txBody>
                  <a:tcPr marL="0" marR="0" marT="0" marB="0"/>
                </a:tc>
                <a:tc>
                  <a:txBody>
                    <a:bodyPr/>
                    <a:lstStyle/>
                    <a:p>
                      <a:pPr marL="66675">
                        <a:lnSpc>
                          <a:spcPct val="100000"/>
                        </a:lnSpc>
                      </a:pPr>
                      <a:r>
                        <a:rPr sz="1200" dirty="0"/>
                        <a:t>去向</a:t>
                      </a:r>
                      <a:endParaRPr sz="1200" dirty="0">
                        <a:latin typeface="华文仿宋" panose="02010600040101010101" charset="-122"/>
                        <a:cs typeface="华文仿宋" panose="02010600040101010101" charset="-122"/>
                      </a:endParaRPr>
                    </a:p>
                  </a:txBody>
                  <a:tcPr marL="0" marR="0" marT="0" marB="0"/>
                </a:tc>
                <a:tc>
                  <a:txBody>
                    <a:bodyPr/>
                    <a:lstStyle/>
                    <a:p>
                      <a:pPr marL="133350">
                        <a:lnSpc>
                          <a:spcPct val="100000"/>
                        </a:lnSpc>
                      </a:pPr>
                      <a:r>
                        <a:rPr sz="1200" spc="-5" dirty="0" err="1"/>
                        <a:t>处理</a:t>
                      </a:r>
                      <a:r>
                        <a:rPr sz="1200" dirty="0" err="1"/>
                        <a:t>方式</a:t>
                      </a:r>
                      <a:endParaRPr sz="1200" dirty="0">
                        <a:latin typeface="华文仿宋" panose="02010600040101010101" charset="-122"/>
                        <a:cs typeface="华文仿宋" panose="02010600040101010101" charset="-122"/>
                      </a:endParaRPr>
                    </a:p>
                  </a:txBody>
                  <a:tcPr marL="0" marR="0" marT="0" marB="0"/>
                </a:tc>
                <a:tc>
                  <a:txBody>
                    <a:bodyPr/>
                    <a:lstStyle/>
                    <a:p>
                      <a:pPr marL="125730">
                        <a:lnSpc>
                          <a:spcPct val="100000"/>
                        </a:lnSpc>
                      </a:pPr>
                      <a:r>
                        <a:rPr sz="1200" dirty="0" err="1"/>
                        <a:t>数量</a:t>
                      </a:r>
                      <a:endParaRPr sz="1200" dirty="0">
                        <a:latin typeface="华文仿宋" panose="02010600040101010101" charset="-122"/>
                        <a:cs typeface="华文仿宋" panose="02010600040101010101" charset="-122"/>
                      </a:endParaRPr>
                    </a:p>
                  </a:txBody>
                  <a:tcPr marL="0" marR="0" marT="0" marB="0"/>
                </a:tc>
                <a:tc>
                  <a:txBody>
                    <a:bodyPr/>
                    <a:lstStyle/>
                    <a:p>
                      <a:pPr marL="167640" marR="157480" algn="just">
                        <a:lnSpc>
                          <a:spcPct val="100000"/>
                        </a:lnSpc>
                      </a:pPr>
                      <a:r>
                        <a:rPr sz="1200" dirty="0" err="1"/>
                        <a:t>笼盒数</a:t>
                      </a:r>
                      <a:endParaRPr sz="1200" dirty="0">
                        <a:latin typeface="华文仿宋" panose="02010600040101010101" charset="-122"/>
                        <a:cs typeface="华文仿宋" panose="02010600040101010101" charset="-122"/>
                      </a:endParaRPr>
                    </a:p>
                  </a:txBody>
                  <a:tcPr marL="0" marR="0" marT="0" marB="0"/>
                </a:tc>
                <a:tc>
                  <a:txBody>
                    <a:bodyPr/>
                    <a:lstStyle/>
                    <a:p>
                      <a:pPr marL="135255">
                        <a:lnSpc>
                          <a:spcPct val="100000"/>
                        </a:lnSpc>
                      </a:pPr>
                      <a:r>
                        <a:rPr sz="1200" spc="-5" dirty="0" err="1"/>
                        <a:t>工作</a:t>
                      </a:r>
                      <a:r>
                        <a:rPr sz="1200" dirty="0" err="1"/>
                        <a:t>人员</a:t>
                      </a:r>
                      <a:endParaRPr sz="1200" dirty="0">
                        <a:latin typeface="华文仿宋" panose="02010600040101010101" charset="-122"/>
                        <a:cs typeface="华文仿宋" panose="02010600040101010101" charset="-122"/>
                      </a:endParaRPr>
                    </a:p>
                  </a:txBody>
                  <a:tcPr marL="0" marR="0" marT="0" marB="0"/>
                </a:tc>
                <a:extLst>
                  <a:ext uri="{0D108BD9-81ED-4DB2-BD59-A6C34878D82A}">
                    <a16:rowId xmlns:a16="http://schemas.microsoft.com/office/drawing/2014/main" val="10000"/>
                  </a:ext>
                </a:extLst>
              </a:tr>
              <a:tr h="360040">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dirty="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dirty="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dirty="0">
                        <a:latin typeface="华文仿宋" panose="02010600040101010101" charset="-122"/>
                        <a:cs typeface="华文仿宋" panose="02010600040101010101" charset="-122"/>
                      </a:endParaRPr>
                    </a:p>
                  </a:txBody>
                  <a:tcPr marL="0" marR="0" marT="0" marB="0"/>
                </a:tc>
                <a:extLst>
                  <a:ext uri="{0D108BD9-81ED-4DB2-BD59-A6C34878D82A}">
                    <a16:rowId xmlns:a16="http://schemas.microsoft.com/office/drawing/2014/main" val="10001"/>
                  </a:ext>
                </a:extLst>
              </a:tr>
            </a:tbl>
          </a:graphicData>
        </a:graphic>
      </p:graphicFrame>
      <p:sp>
        <p:nvSpPr>
          <p:cNvPr id="11" name="object 2"/>
          <p:cNvSpPr txBox="1">
            <a:spLocks noGrp="1"/>
          </p:cNvSpPr>
          <p:nvPr>
            <p:ph type="title"/>
          </p:nvPr>
        </p:nvSpPr>
        <p:spPr>
          <a:xfrm>
            <a:off x="467544" y="116632"/>
            <a:ext cx="7986166" cy="1032519"/>
          </a:xfrm>
          <a:prstGeom prst="rect">
            <a:avLst/>
          </a:prstGeom>
        </p:spPr>
        <p:txBody>
          <a:bodyPr vert="horz" wrap="square" lIns="0" tIns="351973" rIns="0" bIns="0" rtlCol="0">
            <a:spAutoFit/>
          </a:bodyPr>
          <a:lstStyle/>
          <a:p>
            <a:pPr marL="125095">
              <a:lnSpc>
                <a:spcPct val="100000"/>
              </a:lnSpc>
            </a:pPr>
            <a:r>
              <a:rPr dirty="0">
                <a:latin typeface="微软雅黑" panose="020B0503020204020204" pitchFamily="34" charset="-122"/>
                <a:cs typeface="微软雅黑" panose="020B0503020204020204" pitchFamily="34" charset="-122"/>
              </a:rPr>
              <a:t>人员进</a:t>
            </a:r>
            <a:r>
              <a:rPr spc="-5" dirty="0">
                <a:latin typeface="微软雅黑" panose="020B0503020204020204" pitchFamily="34" charset="-122"/>
                <a:cs typeface="微软雅黑" panose="020B0503020204020204" pitchFamily="34" charset="-122"/>
              </a:rPr>
              <a:t>入—</a:t>
            </a:r>
            <a:r>
              <a:rPr spc="-10" dirty="0">
                <a:latin typeface="微软雅黑" panose="020B0503020204020204" pitchFamily="34" charset="-122"/>
                <a:cs typeface="微软雅黑" panose="020B0503020204020204" pitchFamily="34" charset="-122"/>
              </a:rPr>
              <a:t>—</a:t>
            </a:r>
            <a:r>
              <a:rPr dirty="0">
                <a:solidFill>
                  <a:srgbClr val="00B050"/>
                </a:solidFill>
                <a:latin typeface="微软雅黑" panose="020B0503020204020204" pitchFamily="34" charset="-122"/>
                <a:cs typeface="微软雅黑" panose="020B0503020204020204" pitchFamily="34" charset="-122"/>
              </a:rPr>
              <a:t>饲</a:t>
            </a:r>
            <a:r>
              <a:rPr spc="-5" dirty="0">
                <a:solidFill>
                  <a:srgbClr val="00B050"/>
                </a:solidFill>
                <a:latin typeface="微软雅黑" panose="020B0503020204020204" pitchFamily="34" charset="-122"/>
                <a:cs typeface="微软雅黑" panose="020B0503020204020204" pitchFamily="34" charset="-122"/>
              </a:rPr>
              <a:t>养</a:t>
            </a:r>
            <a:r>
              <a:rPr dirty="0">
                <a:solidFill>
                  <a:srgbClr val="00B050"/>
                </a:solidFill>
                <a:latin typeface="微软雅黑" panose="020B0503020204020204" pitchFamily="34" charset="-122"/>
                <a:cs typeface="微软雅黑" panose="020B0503020204020204" pitchFamily="34" charset="-122"/>
              </a:rPr>
              <a:t>间</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屏障内</a:t>
            </a: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noFill/>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no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solidFill>
              <a:schemeClr val="accent3">
                <a:lumMod val="40000"/>
                <a:lumOff val="60000"/>
              </a:schemeClr>
            </a:solid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5850624" y="197105"/>
            <a:ext cx="2945463" cy="1015663"/>
          </a:xfrm>
          <a:prstGeom prst="rect">
            <a:avLst/>
          </a:prstGeom>
          <a:noFill/>
        </p:spPr>
        <p:txBody>
          <a:bodyPr wrap="square" rtlCol="0">
            <a:spAutoFit/>
          </a:bodyPr>
          <a:lstStyle/>
          <a:p>
            <a:r>
              <a:rPr lang="zh-CN" altLang="en-US" sz="2000" b="1" dirty="0">
                <a:latin typeface="宋体" panose="02010600030101010101" pitchFamily="2" charset="-122"/>
                <a:cs typeface="宋体" panose="02010600030101010101" pitchFamily="2" charset="-122"/>
              </a:rPr>
              <a:t>脱下清洁区域专用拖鞋，置于回收桶内</a:t>
            </a:r>
          </a:p>
          <a:p>
            <a:endParaRPr lang="zh-CN" altLang="en-US" sz="2000" b="1" dirty="0">
              <a:solidFill>
                <a:schemeClr val="tx1">
                  <a:lumMod val="95000"/>
                  <a:lumOff val="5000"/>
                </a:schemeClr>
              </a:solidFill>
            </a:endParaRP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5850625" y="160782"/>
            <a:ext cx="2897840" cy="856413"/>
          </a:xfrm>
          <a:prstGeom prst="wedgeRoundRectCallout">
            <a:avLst>
              <a:gd name="adj1" fmla="val 6740"/>
              <a:gd name="adj2" fmla="val 448742"/>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下箭头 40"/>
          <p:cNvSpPr/>
          <p:nvPr/>
        </p:nvSpPr>
        <p:spPr>
          <a:xfrm>
            <a:off x="4572000" y="3645024"/>
            <a:ext cx="73184" cy="576064"/>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42" name="下箭头 41"/>
          <p:cNvSpPr/>
          <p:nvPr/>
        </p:nvSpPr>
        <p:spPr>
          <a:xfrm>
            <a:off x="4355976" y="3645024"/>
            <a:ext cx="72008" cy="576064"/>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2" name="右箭头 1"/>
          <p:cNvSpPr/>
          <p:nvPr/>
        </p:nvSpPr>
        <p:spPr>
          <a:xfrm>
            <a:off x="5194145" y="4389209"/>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5" name="笑脸 44"/>
          <p:cNvSpPr/>
          <p:nvPr/>
        </p:nvSpPr>
        <p:spPr>
          <a:xfrm>
            <a:off x="7192507" y="4378709"/>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右箭头 46"/>
          <p:cNvSpPr/>
          <p:nvPr/>
        </p:nvSpPr>
        <p:spPr>
          <a:xfrm>
            <a:off x="6330049" y="4415467"/>
            <a:ext cx="217200" cy="108421"/>
          </a:xfrm>
          <a:prstGeom prst="rightArrow">
            <a:avLst/>
          </a:prstGeom>
          <a:solidFill>
            <a:srgbClr val="C00000"/>
          </a:solidFill>
        </p:spPr>
        <p:txBody>
          <a:bodyPr wrap="square" lIns="0" tIns="0" rIns="0" bIns="0" rtlCol="0" anchor="ctr"/>
          <a:lstStyle/>
          <a:p>
            <a:pPr algn="ctr"/>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屏障内</a:t>
            </a: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noFill/>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no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no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chemeClr val="accent3">
                <a:lumMod val="40000"/>
                <a:lumOff val="60000"/>
              </a:schemeClr>
            </a:solid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5850624" y="197105"/>
            <a:ext cx="2945463" cy="943079"/>
          </a:xfrm>
          <a:prstGeom prst="rect">
            <a:avLst/>
          </a:prstGeom>
          <a:noFill/>
        </p:spPr>
        <p:txBody>
          <a:bodyPr wrap="square" rtlCol="0">
            <a:spAutoFit/>
          </a:bodyPr>
          <a:lstStyle/>
          <a:p>
            <a:pPr marL="12700" marR="5080" algn="just">
              <a:lnSpc>
                <a:spcPct val="98000"/>
              </a:lnSpc>
            </a:pPr>
            <a:r>
              <a:rPr lang="zh-CN" altLang="en-US" b="1" dirty="0">
                <a:latin typeface="宋体" panose="02010600030101010101" pitchFamily="2" charset="-122"/>
                <a:cs typeface="宋体" panose="02010600030101010101" pitchFamily="2" charset="-122"/>
              </a:rPr>
              <a:t>关内侧门，喷雾消毒，开外侧门，人出，关外侧门</a:t>
            </a:r>
          </a:p>
          <a:p>
            <a:endParaRPr lang="zh-CN" altLang="en-US" sz="2000" b="1" dirty="0">
              <a:solidFill>
                <a:schemeClr val="tx1">
                  <a:lumMod val="95000"/>
                  <a:lumOff val="5000"/>
                </a:schemeClr>
              </a:solidFill>
            </a:endParaRP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5850625" y="160782"/>
            <a:ext cx="2897840" cy="856413"/>
          </a:xfrm>
          <a:prstGeom prst="wedgeRoundRectCallout">
            <a:avLst>
              <a:gd name="adj1" fmla="val 17380"/>
              <a:gd name="adj2" fmla="val 453708"/>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下箭头 40"/>
          <p:cNvSpPr/>
          <p:nvPr/>
        </p:nvSpPr>
        <p:spPr>
          <a:xfrm>
            <a:off x="4572000" y="3645024"/>
            <a:ext cx="73184" cy="576064"/>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42" name="下箭头 41"/>
          <p:cNvSpPr/>
          <p:nvPr/>
        </p:nvSpPr>
        <p:spPr>
          <a:xfrm>
            <a:off x="4355976" y="3645024"/>
            <a:ext cx="72008" cy="576064"/>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2" name="右箭头 1"/>
          <p:cNvSpPr/>
          <p:nvPr/>
        </p:nvSpPr>
        <p:spPr>
          <a:xfrm>
            <a:off x="5194145" y="4389209"/>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7" name="右箭头 46"/>
          <p:cNvSpPr/>
          <p:nvPr/>
        </p:nvSpPr>
        <p:spPr>
          <a:xfrm>
            <a:off x="6330049" y="4415467"/>
            <a:ext cx="217200" cy="108421"/>
          </a:xfrm>
          <a:prstGeom prst="rightArrow">
            <a:avLst/>
          </a:prstGeom>
          <a:solidFill>
            <a:srgbClr val="C00000"/>
          </a:solidFill>
        </p:spPr>
        <p:txBody>
          <a:bodyPr wrap="square" lIns="0" tIns="0" rIns="0" bIns="0" rtlCol="0" anchor="ctr"/>
          <a:lstStyle/>
          <a:p>
            <a:pPr algn="ctr"/>
            <a:endParaRPr lang="zh-CN" altLang="en-US"/>
          </a:p>
        </p:txBody>
      </p:sp>
      <p:sp>
        <p:nvSpPr>
          <p:cNvPr id="48" name="右箭头 47"/>
          <p:cNvSpPr/>
          <p:nvPr/>
        </p:nvSpPr>
        <p:spPr>
          <a:xfrm>
            <a:off x="7235120" y="4437112"/>
            <a:ext cx="217200" cy="108421"/>
          </a:xfrm>
          <a:prstGeom prst="rightArrow">
            <a:avLst/>
          </a:prstGeom>
          <a:solidFill>
            <a:srgbClr val="C00000"/>
          </a:solidFill>
        </p:spPr>
        <p:txBody>
          <a:bodyPr wrap="square" lIns="0" tIns="0" rIns="0" bIns="0" rtlCol="0" anchor="ctr"/>
          <a:lstStyle/>
          <a:p>
            <a:pPr algn="ct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p:nvPr/>
        </p:nvSpPr>
        <p:spPr>
          <a:xfrm>
            <a:off x="51432" y="116662"/>
            <a:ext cx="1136192" cy="1094282"/>
          </a:xfrm>
          <a:prstGeom prst="rect">
            <a:avLst/>
          </a:prstGeom>
          <a:blipFill>
            <a:blip r:embed="rId2" cstate="print"/>
            <a:stretch>
              <a:fillRect/>
            </a:stretch>
          </a:blipFill>
        </p:spPr>
        <p:txBody>
          <a:bodyPr wrap="square" lIns="0" tIns="0" rIns="0" bIns="0" rtlCol="0"/>
          <a:lstStyle/>
          <a:p>
            <a:endParaRPr/>
          </a:p>
        </p:txBody>
      </p:sp>
      <p:sp>
        <p:nvSpPr>
          <p:cNvPr id="7" name="object 3"/>
          <p:cNvSpPr txBox="1">
            <a:spLocks noGrp="1"/>
          </p:cNvSpPr>
          <p:nvPr>
            <p:ph type="title"/>
          </p:nvPr>
        </p:nvSpPr>
        <p:spPr>
          <a:xfrm>
            <a:off x="539552" y="116662"/>
            <a:ext cx="8457580" cy="938136"/>
          </a:xfrm>
          <a:prstGeom prst="rect">
            <a:avLst/>
          </a:prstGeom>
        </p:spPr>
        <p:txBody>
          <a:bodyPr vert="horz" wrap="square" lIns="0" tIns="319463" rIns="0" bIns="0" rtlCol="0">
            <a:spAutoFit/>
          </a:bodyPr>
          <a:lstStyle/>
          <a:p>
            <a:pPr marL="648335">
              <a:lnSpc>
                <a:spcPct val="100000"/>
              </a:lnSpc>
            </a:pPr>
            <a:r>
              <a:rPr lang="zh-CN" altLang="en-US" sz="4000" spc="-40" dirty="0">
                <a:solidFill>
                  <a:srgbClr val="000000"/>
                </a:solidFill>
                <a:latin typeface="微软雅黑" panose="020B0503020204020204" pitchFamily="34" charset="-122"/>
                <a:cs typeface="微软雅黑" panose="020B0503020204020204" pitchFamily="34" charset="-122"/>
              </a:rPr>
              <a:t>实验动物</a:t>
            </a:r>
            <a:r>
              <a:rPr lang="zh-CN" altLang="en-US" sz="4000" spc="-45" dirty="0">
                <a:solidFill>
                  <a:srgbClr val="000000"/>
                </a:solidFill>
                <a:latin typeface="微软雅黑" panose="020B0503020204020204" pitchFamily="34" charset="-122"/>
                <a:cs typeface="微软雅黑" panose="020B0503020204020204" pitchFamily="34" charset="-122"/>
              </a:rPr>
              <a:t>设施</a:t>
            </a:r>
            <a:endParaRPr sz="4000" dirty="0">
              <a:latin typeface="微软雅黑" panose="020B0503020204020204" pitchFamily="34" charset="-122"/>
              <a:cs typeface="微软雅黑" panose="020B0503020204020204" pitchFamily="34" charset="-122"/>
            </a:endParaRPr>
          </a:p>
        </p:txBody>
      </p:sp>
      <p:sp>
        <p:nvSpPr>
          <p:cNvPr id="8" name="文本框 7"/>
          <p:cNvSpPr txBox="1"/>
          <p:nvPr/>
        </p:nvSpPr>
        <p:spPr>
          <a:xfrm>
            <a:off x="1043608" y="2204864"/>
            <a:ext cx="4668266" cy="2677656"/>
          </a:xfrm>
          <a:prstGeom prst="rect">
            <a:avLst/>
          </a:prstGeom>
          <a:noFill/>
        </p:spPr>
        <p:txBody>
          <a:bodyPr wrap="none" rtlCol="0">
            <a:spAutoFit/>
          </a:bodyPr>
          <a:lstStyle/>
          <a:p>
            <a:pPr marL="285750" indent="-285750">
              <a:lnSpc>
                <a:spcPct val="150000"/>
              </a:lnSpc>
              <a:buClr>
                <a:srgbClr val="FFC000"/>
              </a:buClr>
              <a:buFont typeface="Wingdings" panose="05000000000000000000" pitchFamily="2" charset="2"/>
              <a:buChar char="u"/>
            </a:pPr>
            <a:r>
              <a:rPr lang="zh-CN" altLang="en-US" sz="2800" dirty="0">
                <a:latin typeface="黑体" panose="02010609060101010101" charset="-122"/>
                <a:ea typeface="黑体" panose="02010609060101010101" charset="-122"/>
              </a:rPr>
              <a:t> 按微生物控制程度分类：</a:t>
            </a:r>
            <a:endParaRPr lang="en-US" altLang="zh-CN" sz="2800" dirty="0">
              <a:latin typeface="黑体" panose="02010609060101010101" charset="-122"/>
              <a:ea typeface="黑体" panose="02010609060101010101" charset="-122"/>
            </a:endParaRPr>
          </a:p>
          <a:p>
            <a:pPr>
              <a:lnSpc>
                <a:spcPct val="150000"/>
              </a:lnSpc>
            </a:pPr>
            <a:r>
              <a:rPr lang="en-US" altLang="zh-CN" sz="2800" dirty="0">
                <a:latin typeface="黑体" panose="02010609060101010101" charset="-122"/>
                <a:ea typeface="黑体" panose="02010609060101010101" charset="-122"/>
              </a:rPr>
              <a:t>  </a:t>
            </a:r>
            <a:r>
              <a:rPr lang="zh-CN" altLang="en-US" sz="2800" dirty="0">
                <a:latin typeface="黑体" panose="02010609060101010101" charset="-122"/>
                <a:ea typeface="黑体" panose="02010609060101010101" charset="-122"/>
              </a:rPr>
              <a:t>普通环境；</a:t>
            </a:r>
            <a:endParaRPr lang="en-US" altLang="zh-CN" sz="2800" dirty="0">
              <a:latin typeface="黑体" panose="02010609060101010101" charset="-122"/>
              <a:ea typeface="黑体" panose="02010609060101010101" charset="-122"/>
            </a:endParaRPr>
          </a:p>
          <a:p>
            <a:pPr>
              <a:lnSpc>
                <a:spcPct val="150000"/>
              </a:lnSpc>
            </a:pPr>
            <a:r>
              <a:rPr lang="en-US" altLang="zh-CN" sz="2800" dirty="0">
                <a:solidFill>
                  <a:srgbClr val="FF0000"/>
                </a:solidFill>
                <a:latin typeface="黑体" panose="02010609060101010101" charset="-122"/>
                <a:ea typeface="黑体" panose="02010609060101010101" charset="-122"/>
              </a:rPr>
              <a:t>  </a:t>
            </a:r>
            <a:r>
              <a:rPr lang="zh-CN" altLang="en-US" sz="2800" dirty="0">
                <a:solidFill>
                  <a:srgbClr val="FF0000"/>
                </a:solidFill>
                <a:latin typeface="黑体" panose="02010609060101010101" charset="-122"/>
                <a:ea typeface="黑体" panose="02010609060101010101" charset="-122"/>
              </a:rPr>
              <a:t>屏障环境</a:t>
            </a:r>
            <a:r>
              <a:rPr lang="zh-CN" altLang="en-US" sz="2800" dirty="0">
                <a:latin typeface="黑体" panose="02010609060101010101" charset="-122"/>
                <a:ea typeface="黑体" panose="02010609060101010101" charset="-122"/>
              </a:rPr>
              <a:t>；</a:t>
            </a:r>
            <a:endParaRPr lang="en-US" altLang="zh-CN" sz="2800" dirty="0">
              <a:latin typeface="黑体" panose="02010609060101010101" charset="-122"/>
              <a:ea typeface="黑体" panose="02010609060101010101" charset="-122"/>
            </a:endParaRPr>
          </a:p>
          <a:p>
            <a:pPr>
              <a:lnSpc>
                <a:spcPct val="150000"/>
              </a:lnSpc>
            </a:pPr>
            <a:r>
              <a:rPr lang="en-US" altLang="zh-CN" sz="2800" dirty="0">
                <a:latin typeface="黑体" panose="02010609060101010101" charset="-122"/>
                <a:ea typeface="黑体" panose="02010609060101010101" charset="-122"/>
              </a:rPr>
              <a:t>  </a:t>
            </a:r>
            <a:r>
              <a:rPr lang="zh-CN" altLang="en-US" sz="2800" dirty="0">
                <a:latin typeface="黑体" panose="02010609060101010101" charset="-122"/>
                <a:ea typeface="黑体" panose="02010609060101010101" charset="-122"/>
              </a:rPr>
              <a:t>隔离环境。</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屏障外</a:t>
            </a:r>
            <a:endParaRPr lang="zh-CN" altLang="en-US"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noFill/>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no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no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chemeClr val="accent3">
                <a:lumMod val="40000"/>
                <a:lumOff val="60000"/>
              </a:schemeClr>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6343956" y="332655"/>
            <a:ext cx="2466038" cy="682238"/>
          </a:xfrm>
          <a:prstGeom prst="rect">
            <a:avLst/>
          </a:prstGeom>
          <a:noFill/>
        </p:spPr>
        <p:txBody>
          <a:bodyPr wrap="square" rtlCol="0">
            <a:spAutoFit/>
          </a:bodyPr>
          <a:lstStyle/>
          <a:p>
            <a:pPr marL="12700">
              <a:lnSpc>
                <a:spcPts val="2155"/>
              </a:lnSpc>
            </a:pPr>
            <a:r>
              <a:rPr lang="zh-CN" altLang="en-US" b="1" dirty="0">
                <a:latin typeface="宋体" panose="02010600030101010101" pitchFamily="2" charset="-122"/>
                <a:cs typeface="宋体" panose="02010600030101010101" pitchFamily="2" charset="-122"/>
              </a:rPr>
              <a:t>换屏障外专用拖鞋</a:t>
            </a:r>
          </a:p>
          <a:p>
            <a:endParaRPr lang="zh-CN" altLang="en-US" sz="2000" b="1" dirty="0">
              <a:solidFill>
                <a:schemeClr val="tx1">
                  <a:lumMod val="95000"/>
                  <a:lumOff val="5000"/>
                </a:schemeClr>
              </a:solidFill>
            </a:endParaRP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6330049" y="160782"/>
            <a:ext cx="2418416" cy="856413"/>
          </a:xfrm>
          <a:prstGeom prst="wedgeRoundRectCallout">
            <a:avLst>
              <a:gd name="adj1" fmla="val 19882"/>
              <a:gd name="adj2" fmla="val 448741"/>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下箭头 40"/>
          <p:cNvSpPr/>
          <p:nvPr/>
        </p:nvSpPr>
        <p:spPr>
          <a:xfrm>
            <a:off x="4572000" y="3645024"/>
            <a:ext cx="73184" cy="576064"/>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42" name="下箭头 41"/>
          <p:cNvSpPr/>
          <p:nvPr/>
        </p:nvSpPr>
        <p:spPr>
          <a:xfrm>
            <a:off x="4355976" y="3645024"/>
            <a:ext cx="72008" cy="576064"/>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2" name="右箭头 1"/>
          <p:cNvSpPr/>
          <p:nvPr/>
        </p:nvSpPr>
        <p:spPr>
          <a:xfrm>
            <a:off x="5194145" y="4389209"/>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7" name="右箭头 46"/>
          <p:cNvSpPr/>
          <p:nvPr/>
        </p:nvSpPr>
        <p:spPr>
          <a:xfrm>
            <a:off x="6330049" y="4415467"/>
            <a:ext cx="217200" cy="108421"/>
          </a:xfrm>
          <a:prstGeom prst="rightArrow">
            <a:avLst/>
          </a:prstGeom>
          <a:solidFill>
            <a:srgbClr val="C00000"/>
          </a:solidFill>
        </p:spPr>
        <p:txBody>
          <a:bodyPr wrap="square" lIns="0" tIns="0" rIns="0" bIns="0" rtlCol="0" anchor="ctr"/>
          <a:lstStyle/>
          <a:p>
            <a:pPr algn="ctr"/>
            <a:endParaRPr lang="zh-CN" altLang="en-US"/>
          </a:p>
        </p:txBody>
      </p:sp>
      <p:sp>
        <p:nvSpPr>
          <p:cNvPr id="48" name="右箭头 47"/>
          <p:cNvSpPr/>
          <p:nvPr/>
        </p:nvSpPr>
        <p:spPr>
          <a:xfrm>
            <a:off x="7235120" y="4437112"/>
            <a:ext cx="217200" cy="108421"/>
          </a:xfrm>
          <a:prstGeom prst="rightArrow">
            <a:avLst/>
          </a:prstGeom>
          <a:solidFill>
            <a:srgbClr val="C00000"/>
          </a:solidFill>
        </p:spPr>
        <p:txBody>
          <a:bodyPr wrap="square" lIns="0" tIns="0" rIns="0" bIns="0" rtlCol="0" anchor="ctr"/>
          <a:lstStyle/>
          <a:p>
            <a:pPr algn="ctr"/>
            <a:endParaRPr lang="zh-CN" altLang="en-US"/>
          </a:p>
        </p:txBody>
      </p:sp>
      <p:sp>
        <p:nvSpPr>
          <p:cNvPr id="45" name="笑脸 44"/>
          <p:cNvSpPr/>
          <p:nvPr/>
        </p:nvSpPr>
        <p:spPr>
          <a:xfrm>
            <a:off x="7985693" y="4430482"/>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屏障外</a:t>
            </a:r>
            <a:endParaRPr lang="zh-CN" altLang="en-US"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noFill/>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no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no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chemeClr val="accent3">
                <a:lumMod val="40000"/>
                <a:lumOff val="60000"/>
              </a:schemeClr>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6159005" y="673774"/>
            <a:ext cx="2466038" cy="682238"/>
          </a:xfrm>
          <a:prstGeom prst="rect">
            <a:avLst/>
          </a:prstGeom>
          <a:noFill/>
        </p:spPr>
        <p:txBody>
          <a:bodyPr wrap="square" rtlCol="0">
            <a:spAutoFit/>
          </a:bodyPr>
          <a:lstStyle/>
          <a:p>
            <a:pPr marL="12700">
              <a:lnSpc>
                <a:spcPts val="2155"/>
              </a:lnSpc>
            </a:pPr>
            <a:r>
              <a:rPr lang="zh-CN" altLang="en-US" b="1" dirty="0">
                <a:latin typeface="宋体" panose="02010600030101010101" pitchFamily="2" charset="-122"/>
                <a:cs typeface="宋体" panose="02010600030101010101" pitchFamily="2" charset="-122"/>
              </a:rPr>
              <a:t>洗刷区，脱隔离服</a:t>
            </a:r>
          </a:p>
          <a:p>
            <a:endParaRPr lang="zh-CN" altLang="en-US" sz="2000" b="1" dirty="0">
              <a:solidFill>
                <a:schemeClr val="tx1">
                  <a:lumMod val="95000"/>
                  <a:lumOff val="5000"/>
                </a:schemeClr>
              </a:solidFill>
            </a:endParaRP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6159005" y="673774"/>
            <a:ext cx="2589459" cy="343421"/>
          </a:xfrm>
          <a:prstGeom prst="wedgeRoundRectCallout">
            <a:avLst>
              <a:gd name="adj1" fmla="val -26938"/>
              <a:gd name="adj2" fmla="val 534324"/>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下箭头 40"/>
          <p:cNvSpPr/>
          <p:nvPr/>
        </p:nvSpPr>
        <p:spPr>
          <a:xfrm>
            <a:off x="4572000" y="3645024"/>
            <a:ext cx="73184" cy="576064"/>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42" name="下箭头 41"/>
          <p:cNvSpPr/>
          <p:nvPr/>
        </p:nvSpPr>
        <p:spPr>
          <a:xfrm>
            <a:off x="4355976" y="3645024"/>
            <a:ext cx="72008" cy="576064"/>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2" name="右箭头 1"/>
          <p:cNvSpPr/>
          <p:nvPr/>
        </p:nvSpPr>
        <p:spPr>
          <a:xfrm>
            <a:off x="5194145" y="4389209"/>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7" name="右箭头 46"/>
          <p:cNvSpPr/>
          <p:nvPr/>
        </p:nvSpPr>
        <p:spPr>
          <a:xfrm>
            <a:off x="6330049" y="4415467"/>
            <a:ext cx="217200" cy="108421"/>
          </a:xfrm>
          <a:prstGeom prst="rightArrow">
            <a:avLst/>
          </a:prstGeom>
          <a:solidFill>
            <a:srgbClr val="C00000"/>
          </a:solidFill>
        </p:spPr>
        <p:txBody>
          <a:bodyPr wrap="square" lIns="0" tIns="0" rIns="0" bIns="0" rtlCol="0" anchor="ctr"/>
          <a:lstStyle/>
          <a:p>
            <a:pPr algn="ctr"/>
            <a:endParaRPr lang="zh-CN" altLang="en-US"/>
          </a:p>
        </p:txBody>
      </p:sp>
      <p:sp>
        <p:nvSpPr>
          <p:cNvPr id="48" name="右箭头 47"/>
          <p:cNvSpPr/>
          <p:nvPr/>
        </p:nvSpPr>
        <p:spPr>
          <a:xfrm>
            <a:off x="7235120" y="4437112"/>
            <a:ext cx="217200" cy="108421"/>
          </a:xfrm>
          <a:prstGeom prst="rightArrow">
            <a:avLst/>
          </a:prstGeom>
          <a:solidFill>
            <a:srgbClr val="C00000"/>
          </a:solidFill>
        </p:spPr>
        <p:txBody>
          <a:bodyPr wrap="square" lIns="0" tIns="0" rIns="0" bIns="0" rtlCol="0" anchor="ctr"/>
          <a:lstStyle/>
          <a:p>
            <a:pPr algn="ctr"/>
            <a:endParaRPr lang="zh-CN" altLang="en-US"/>
          </a:p>
        </p:txBody>
      </p:sp>
      <p:sp>
        <p:nvSpPr>
          <p:cNvPr id="45" name="笑脸 44"/>
          <p:cNvSpPr/>
          <p:nvPr/>
        </p:nvSpPr>
        <p:spPr>
          <a:xfrm>
            <a:off x="6457681" y="2852936"/>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屏障外</a:t>
            </a:r>
            <a:endParaRPr lang="zh-CN" altLang="en-US"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noFill/>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no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no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chemeClr val="accent3">
                <a:lumMod val="40000"/>
                <a:lumOff val="60000"/>
              </a:schemeClr>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6159006" y="332655"/>
            <a:ext cx="2466038" cy="360355"/>
          </a:xfrm>
          <a:prstGeom prst="rect">
            <a:avLst/>
          </a:prstGeom>
          <a:noFill/>
        </p:spPr>
        <p:txBody>
          <a:bodyPr wrap="square" rtlCol="0">
            <a:spAutoFit/>
          </a:bodyPr>
          <a:lstStyle/>
          <a:p>
            <a:pPr marL="12700">
              <a:lnSpc>
                <a:spcPts val="2155"/>
              </a:lnSpc>
            </a:pPr>
            <a:r>
              <a:rPr lang="zh-CN" altLang="en-US" b="1" dirty="0">
                <a:latin typeface="宋体" panose="02010600030101010101" pitchFamily="2" charset="-122"/>
                <a:cs typeface="宋体" panose="02010600030101010101" pitchFamily="2" charset="-122"/>
              </a:rPr>
              <a:t>带齐个人物品</a:t>
            </a:r>
            <a:r>
              <a:rPr lang="zh-CN" altLang="en-US" b="1" spc="-5" dirty="0">
                <a:latin typeface="宋体" panose="02010600030101010101" pitchFamily="2" charset="-122"/>
                <a:cs typeface="宋体" panose="02010600030101010101" pitchFamily="2" charset="-122"/>
              </a:rPr>
              <a:t>离开</a:t>
            </a:r>
            <a:endParaRPr lang="zh-CN" altLang="en-US" sz="2000" b="1" dirty="0">
              <a:solidFill>
                <a:schemeClr val="tx1">
                  <a:lumMod val="95000"/>
                  <a:lumOff val="5000"/>
                </a:schemeClr>
              </a:solidFill>
            </a:endParaRP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10574"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5850625" y="160782"/>
            <a:ext cx="2897840" cy="856413"/>
          </a:xfrm>
          <a:prstGeom prst="wedgeRoundRectCallout">
            <a:avLst>
              <a:gd name="adj1" fmla="val -177818"/>
              <a:gd name="adj2" fmla="val 298517"/>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下箭头 40"/>
          <p:cNvSpPr/>
          <p:nvPr/>
        </p:nvSpPr>
        <p:spPr>
          <a:xfrm>
            <a:off x="4572000" y="3645024"/>
            <a:ext cx="73184" cy="576064"/>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42" name="下箭头 41"/>
          <p:cNvSpPr/>
          <p:nvPr/>
        </p:nvSpPr>
        <p:spPr>
          <a:xfrm>
            <a:off x="4355976" y="3645024"/>
            <a:ext cx="72008" cy="576064"/>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2" name="右箭头 1"/>
          <p:cNvSpPr/>
          <p:nvPr/>
        </p:nvSpPr>
        <p:spPr>
          <a:xfrm>
            <a:off x="5194145" y="4389209"/>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7" name="右箭头 46"/>
          <p:cNvSpPr/>
          <p:nvPr/>
        </p:nvSpPr>
        <p:spPr>
          <a:xfrm>
            <a:off x="6330049" y="4415467"/>
            <a:ext cx="217200" cy="108421"/>
          </a:xfrm>
          <a:prstGeom prst="rightArrow">
            <a:avLst/>
          </a:prstGeom>
          <a:solidFill>
            <a:srgbClr val="C00000"/>
          </a:solidFill>
          <a:ln>
            <a:solidFill>
              <a:srgbClr val="C00000"/>
            </a:solidFill>
          </a:ln>
        </p:spPr>
        <p:txBody>
          <a:bodyPr wrap="square" lIns="0" tIns="0" rIns="0" bIns="0" rtlCol="0" anchor="ctr"/>
          <a:lstStyle/>
          <a:p>
            <a:pPr algn="ctr"/>
            <a:endParaRPr lang="zh-CN" altLang="en-US"/>
          </a:p>
        </p:txBody>
      </p:sp>
      <p:sp>
        <p:nvSpPr>
          <p:cNvPr id="48" name="右箭头 47"/>
          <p:cNvSpPr/>
          <p:nvPr/>
        </p:nvSpPr>
        <p:spPr>
          <a:xfrm>
            <a:off x="7235120" y="4437112"/>
            <a:ext cx="217200" cy="108421"/>
          </a:xfrm>
          <a:prstGeom prst="rightArrow">
            <a:avLst/>
          </a:prstGeom>
          <a:solidFill>
            <a:srgbClr val="C00000"/>
          </a:solidFill>
        </p:spPr>
        <p:txBody>
          <a:bodyPr wrap="square" lIns="0" tIns="0" rIns="0" bIns="0" rtlCol="0" anchor="ctr"/>
          <a:lstStyle/>
          <a:p>
            <a:pPr algn="ctr"/>
            <a:endParaRPr lang="zh-CN" altLang="en-US"/>
          </a:p>
        </p:txBody>
      </p:sp>
      <p:sp>
        <p:nvSpPr>
          <p:cNvPr id="45" name="笑脸 44"/>
          <p:cNvSpPr/>
          <p:nvPr/>
        </p:nvSpPr>
        <p:spPr>
          <a:xfrm>
            <a:off x="2207216" y="3152591"/>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屏障外</a:t>
            </a:r>
            <a:endParaRPr lang="zh-CN" altLang="en-US"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noFill/>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no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no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chemeClr val="accent3">
                <a:lumMod val="40000"/>
                <a:lumOff val="60000"/>
              </a:schemeClr>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5947017" y="332655"/>
            <a:ext cx="2678027" cy="635302"/>
          </a:xfrm>
          <a:prstGeom prst="rect">
            <a:avLst/>
          </a:prstGeom>
          <a:noFill/>
        </p:spPr>
        <p:txBody>
          <a:bodyPr wrap="square" rtlCol="0">
            <a:spAutoFit/>
          </a:bodyPr>
          <a:lstStyle/>
          <a:p>
            <a:pPr marL="12700" marR="5080" algn="just">
              <a:lnSpc>
                <a:spcPct val="98000"/>
              </a:lnSpc>
            </a:pPr>
            <a:r>
              <a:rPr lang="zh-CN" altLang="en-US" b="1" dirty="0">
                <a:latin typeface="宋体" panose="02010600030101010101" pitchFamily="2" charset="-122"/>
                <a:cs typeface="宋体" panose="02010600030101010101" pitchFamily="2" charset="-122"/>
              </a:rPr>
              <a:t>填写</a:t>
            </a:r>
            <a:r>
              <a:rPr lang="en-US" altLang="zh-CN" b="1" dirty="0">
                <a:latin typeface="宋体" panose="02010600030101010101" pitchFamily="2" charset="-122"/>
                <a:cs typeface="宋体" panose="02010600030101010101" pitchFamily="2" charset="-122"/>
              </a:rPr>
              <a:t>《</a:t>
            </a:r>
            <a:r>
              <a:rPr lang="zh-CN" altLang="en-US" b="1" dirty="0">
                <a:latin typeface="宋体" panose="02010600030101010101" pitchFamily="2" charset="-122"/>
                <a:cs typeface="宋体" panose="02010600030101010101" pitchFamily="2" charset="-122"/>
              </a:rPr>
              <a:t>实验人员进出屏障设施登 记表</a:t>
            </a:r>
            <a:r>
              <a:rPr lang="en-US" altLang="zh-CN" b="1" dirty="0">
                <a:latin typeface="宋体" panose="02010600030101010101" pitchFamily="2" charset="-122"/>
                <a:cs typeface="宋体" panose="02010600030101010101" pitchFamily="2" charset="-122"/>
              </a:rPr>
              <a:t>》</a:t>
            </a:r>
            <a:endParaRPr lang="zh-CN" altLang="en-US" b="1" dirty="0">
              <a:latin typeface="宋体" panose="02010600030101010101" pitchFamily="2" charset="-122"/>
              <a:cs typeface="宋体" panose="02010600030101010101" pitchFamily="2" charset="-122"/>
            </a:endParaRP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10574"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5850625" y="160782"/>
            <a:ext cx="2897840" cy="856413"/>
          </a:xfrm>
          <a:prstGeom prst="wedgeRoundRectCallout">
            <a:avLst>
              <a:gd name="adj1" fmla="val -185156"/>
              <a:gd name="adj2" fmla="val 211610"/>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下箭头 40"/>
          <p:cNvSpPr/>
          <p:nvPr/>
        </p:nvSpPr>
        <p:spPr>
          <a:xfrm>
            <a:off x="4572000" y="3645024"/>
            <a:ext cx="73184" cy="576064"/>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42" name="下箭头 41"/>
          <p:cNvSpPr/>
          <p:nvPr/>
        </p:nvSpPr>
        <p:spPr>
          <a:xfrm>
            <a:off x="4355976" y="3645024"/>
            <a:ext cx="72008" cy="576064"/>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2" name="右箭头 1"/>
          <p:cNvSpPr/>
          <p:nvPr/>
        </p:nvSpPr>
        <p:spPr>
          <a:xfrm>
            <a:off x="5194145" y="4389209"/>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7" name="右箭头 46"/>
          <p:cNvSpPr/>
          <p:nvPr/>
        </p:nvSpPr>
        <p:spPr>
          <a:xfrm>
            <a:off x="6330049" y="4415467"/>
            <a:ext cx="217200" cy="108421"/>
          </a:xfrm>
          <a:prstGeom prst="rightArrow">
            <a:avLst/>
          </a:prstGeom>
          <a:solidFill>
            <a:srgbClr val="C00000"/>
          </a:solidFill>
          <a:ln>
            <a:solidFill>
              <a:srgbClr val="C00000"/>
            </a:solidFill>
          </a:ln>
        </p:spPr>
        <p:txBody>
          <a:bodyPr wrap="square" lIns="0" tIns="0" rIns="0" bIns="0" rtlCol="0" anchor="ctr"/>
          <a:lstStyle/>
          <a:p>
            <a:pPr algn="ctr"/>
            <a:endParaRPr lang="zh-CN" altLang="en-US"/>
          </a:p>
        </p:txBody>
      </p:sp>
      <p:sp>
        <p:nvSpPr>
          <p:cNvPr id="48" name="右箭头 47"/>
          <p:cNvSpPr/>
          <p:nvPr/>
        </p:nvSpPr>
        <p:spPr>
          <a:xfrm>
            <a:off x="7235120" y="4437112"/>
            <a:ext cx="217200" cy="108421"/>
          </a:xfrm>
          <a:prstGeom prst="rightArrow">
            <a:avLst/>
          </a:prstGeom>
          <a:solidFill>
            <a:srgbClr val="C00000"/>
          </a:solidFill>
          <a:ln>
            <a:solidFill>
              <a:srgbClr val="C00000"/>
            </a:solidFill>
          </a:ln>
        </p:spPr>
        <p:txBody>
          <a:bodyPr wrap="square" lIns="0" tIns="0" rIns="0" bIns="0" rtlCol="0" anchor="ctr"/>
          <a:lstStyle/>
          <a:p>
            <a:pPr algn="ctr"/>
            <a:endParaRPr lang="zh-CN" altLang="en-US"/>
          </a:p>
        </p:txBody>
      </p:sp>
      <p:sp>
        <p:nvSpPr>
          <p:cNvPr id="45" name="笑脸 44"/>
          <p:cNvSpPr/>
          <p:nvPr/>
        </p:nvSpPr>
        <p:spPr>
          <a:xfrm>
            <a:off x="1928196" y="2463571"/>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屏障外</a:t>
            </a:r>
            <a:endParaRPr lang="zh-CN" altLang="en-US"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noFill/>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no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no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chemeClr val="accent3">
                <a:lumMod val="40000"/>
                <a:lumOff val="60000"/>
              </a:schemeClr>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5947017" y="271337"/>
            <a:ext cx="2678027" cy="635302"/>
          </a:xfrm>
          <a:prstGeom prst="rect">
            <a:avLst/>
          </a:prstGeom>
          <a:noFill/>
        </p:spPr>
        <p:txBody>
          <a:bodyPr wrap="square" rtlCol="0">
            <a:spAutoFit/>
          </a:bodyPr>
          <a:lstStyle/>
          <a:p>
            <a:pPr marL="12700" marR="5080" algn="just">
              <a:lnSpc>
                <a:spcPct val="98000"/>
              </a:lnSpc>
            </a:pPr>
            <a:r>
              <a:rPr lang="zh-CN" altLang="en-US" b="1" dirty="0">
                <a:latin typeface="宋体" panose="02010600030101010101" pitchFamily="2" charset="-122"/>
                <a:cs typeface="宋体" panose="02010600030101010101" pitchFamily="2" charset="-122"/>
              </a:rPr>
              <a:t>脱下屏障外拖鞋，换上自己的鞋子离开</a:t>
            </a: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5850625" y="160782"/>
            <a:ext cx="2897840" cy="856413"/>
          </a:xfrm>
          <a:prstGeom prst="wedgeRoundRectCallout">
            <a:avLst>
              <a:gd name="adj1" fmla="val -203502"/>
              <a:gd name="adj2" fmla="val 238923"/>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下箭头 40"/>
          <p:cNvSpPr/>
          <p:nvPr/>
        </p:nvSpPr>
        <p:spPr>
          <a:xfrm>
            <a:off x="4572000" y="3645024"/>
            <a:ext cx="73184" cy="576064"/>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42" name="下箭头 41"/>
          <p:cNvSpPr/>
          <p:nvPr/>
        </p:nvSpPr>
        <p:spPr>
          <a:xfrm>
            <a:off x="4355976" y="3645024"/>
            <a:ext cx="72008" cy="576064"/>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2" name="右箭头 1"/>
          <p:cNvSpPr/>
          <p:nvPr/>
        </p:nvSpPr>
        <p:spPr>
          <a:xfrm>
            <a:off x="5194145" y="4389209"/>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7" name="右箭头 46"/>
          <p:cNvSpPr/>
          <p:nvPr/>
        </p:nvSpPr>
        <p:spPr>
          <a:xfrm>
            <a:off x="6330049" y="4415467"/>
            <a:ext cx="217200" cy="108421"/>
          </a:xfrm>
          <a:prstGeom prst="rightArrow">
            <a:avLst/>
          </a:prstGeom>
          <a:solidFill>
            <a:srgbClr val="C00000"/>
          </a:solidFill>
          <a:ln>
            <a:solidFill>
              <a:srgbClr val="C00000"/>
            </a:solidFill>
          </a:ln>
        </p:spPr>
        <p:txBody>
          <a:bodyPr wrap="square" lIns="0" tIns="0" rIns="0" bIns="0" rtlCol="0" anchor="ctr"/>
          <a:lstStyle/>
          <a:p>
            <a:pPr algn="ctr"/>
            <a:endParaRPr lang="zh-CN" altLang="en-US"/>
          </a:p>
        </p:txBody>
      </p:sp>
      <p:sp>
        <p:nvSpPr>
          <p:cNvPr id="48" name="右箭头 47"/>
          <p:cNvSpPr/>
          <p:nvPr/>
        </p:nvSpPr>
        <p:spPr>
          <a:xfrm>
            <a:off x="7235120" y="4437112"/>
            <a:ext cx="217200" cy="108421"/>
          </a:xfrm>
          <a:prstGeom prst="rightArrow">
            <a:avLst/>
          </a:prstGeom>
          <a:solidFill>
            <a:srgbClr val="C00000"/>
          </a:solidFill>
        </p:spPr>
        <p:txBody>
          <a:bodyPr wrap="square" lIns="0" tIns="0" rIns="0" bIns="0" rtlCol="0" anchor="ctr"/>
          <a:lstStyle/>
          <a:p>
            <a:pPr algn="ctr"/>
            <a:endParaRPr lang="zh-CN" altLang="en-US"/>
          </a:p>
        </p:txBody>
      </p:sp>
      <p:sp>
        <p:nvSpPr>
          <p:cNvPr id="45" name="笑脸 44"/>
          <p:cNvSpPr/>
          <p:nvPr/>
        </p:nvSpPr>
        <p:spPr>
          <a:xfrm>
            <a:off x="1359204" y="2457794"/>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C</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区</a:t>
            </a:r>
            <a:endParaRPr lang="zh-CN" altLang="en-US"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noFill/>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no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no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chemeClr val="accent3">
                <a:lumMod val="40000"/>
                <a:lumOff val="60000"/>
              </a:schemeClr>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 name="矩形 48"/>
          <p:cNvSpPr/>
          <p:nvPr/>
        </p:nvSpPr>
        <p:spPr>
          <a:xfrm>
            <a:off x="3273161" y="1988840"/>
            <a:ext cx="2577464" cy="74182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右箭头 1"/>
          <p:cNvSpPr/>
          <p:nvPr/>
        </p:nvSpPr>
        <p:spPr>
          <a:xfrm>
            <a:off x="3476923" y="2852936"/>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7" name="右箭头 46"/>
          <p:cNvSpPr/>
          <p:nvPr/>
        </p:nvSpPr>
        <p:spPr>
          <a:xfrm>
            <a:off x="4536584" y="2802060"/>
            <a:ext cx="217200" cy="108421"/>
          </a:xfrm>
          <a:prstGeom prst="rightArrow">
            <a:avLst/>
          </a:prstGeom>
          <a:solidFill>
            <a:srgbClr val="C00000"/>
          </a:solidFill>
        </p:spPr>
        <p:txBody>
          <a:bodyPr wrap="square" lIns="0" tIns="0" rIns="0" bIns="0" rtlCol="0" anchor="ctr"/>
          <a:lstStyle/>
          <a:p>
            <a:pPr algn="ctr"/>
            <a:endParaRPr lang="zh-CN" altLang="en-US"/>
          </a:p>
        </p:txBody>
      </p:sp>
      <p:sp>
        <p:nvSpPr>
          <p:cNvPr id="48" name="右箭头 47"/>
          <p:cNvSpPr/>
          <p:nvPr/>
        </p:nvSpPr>
        <p:spPr>
          <a:xfrm>
            <a:off x="5464214" y="2824373"/>
            <a:ext cx="217200" cy="108421"/>
          </a:xfrm>
          <a:prstGeom prst="rightArrow">
            <a:avLst/>
          </a:prstGeom>
          <a:solidFill>
            <a:srgbClr val="C00000"/>
          </a:solidFill>
        </p:spPr>
        <p:txBody>
          <a:bodyPr wrap="square" lIns="0" tIns="0" rIns="0" bIns="0" rtlCol="0" anchor="ctr"/>
          <a:lstStyle/>
          <a:p>
            <a:pPr algn="ctr"/>
            <a:endParaRPr lang="zh-CN" altLang="en-US"/>
          </a:p>
        </p:txBody>
      </p:sp>
      <p:sp>
        <p:nvSpPr>
          <p:cNvPr id="53" name="右箭头 52"/>
          <p:cNvSpPr/>
          <p:nvPr/>
        </p:nvSpPr>
        <p:spPr>
          <a:xfrm>
            <a:off x="2771621" y="3113757"/>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56" name="矩形 55"/>
          <p:cNvSpPr/>
          <p:nvPr/>
        </p:nvSpPr>
        <p:spPr>
          <a:xfrm>
            <a:off x="2627873" y="3461021"/>
            <a:ext cx="5328504" cy="213885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2258621" y="1988840"/>
            <a:ext cx="1004631" cy="36004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笑脸 57"/>
          <p:cNvSpPr/>
          <p:nvPr/>
        </p:nvSpPr>
        <p:spPr>
          <a:xfrm>
            <a:off x="2400796" y="3083856"/>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D</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区</a:t>
            </a:r>
            <a:endParaRPr lang="zh-CN" altLang="en-US"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noFill/>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no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no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chemeClr val="accent3">
                <a:lumMod val="40000"/>
                <a:lumOff val="60000"/>
              </a:schemeClr>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 name="矩形 48"/>
          <p:cNvSpPr/>
          <p:nvPr/>
        </p:nvSpPr>
        <p:spPr>
          <a:xfrm>
            <a:off x="3325261" y="2780928"/>
            <a:ext cx="2473862" cy="49908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右箭头 1"/>
          <p:cNvSpPr/>
          <p:nvPr/>
        </p:nvSpPr>
        <p:spPr>
          <a:xfrm>
            <a:off x="3273257" y="2060848"/>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7" name="右箭头 46"/>
          <p:cNvSpPr/>
          <p:nvPr/>
        </p:nvSpPr>
        <p:spPr>
          <a:xfrm>
            <a:off x="4171392" y="2056961"/>
            <a:ext cx="217200" cy="108421"/>
          </a:xfrm>
          <a:prstGeom prst="rightArrow">
            <a:avLst/>
          </a:prstGeom>
          <a:solidFill>
            <a:srgbClr val="C00000"/>
          </a:solidFill>
        </p:spPr>
        <p:txBody>
          <a:bodyPr wrap="square" lIns="0" tIns="0" rIns="0" bIns="0" rtlCol="0" anchor="ctr"/>
          <a:lstStyle/>
          <a:p>
            <a:pPr algn="ctr"/>
            <a:endParaRPr lang="zh-CN" altLang="en-US"/>
          </a:p>
        </p:txBody>
      </p:sp>
      <p:sp>
        <p:nvSpPr>
          <p:cNvPr id="48" name="右箭头 47"/>
          <p:cNvSpPr/>
          <p:nvPr/>
        </p:nvSpPr>
        <p:spPr>
          <a:xfrm>
            <a:off x="5837102" y="2046358"/>
            <a:ext cx="217200" cy="108421"/>
          </a:xfrm>
          <a:prstGeom prst="rightArrow">
            <a:avLst/>
          </a:prstGeom>
          <a:solidFill>
            <a:srgbClr val="C00000"/>
          </a:solidFill>
        </p:spPr>
        <p:txBody>
          <a:bodyPr wrap="square" lIns="0" tIns="0" rIns="0" bIns="0" rtlCol="0" anchor="ctr"/>
          <a:lstStyle/>
          <a:p>
            <a:pPr algn="ctr"/>
            <a:endParaRPr lang="zh-CN" altLang="en-US"/>
          </a:p>
        </p:txBody>
      </p:sp>
      <p:sp>
        <p:nvSpPr>
          <p:cNvPr id="53" name="右箭头 52"/>
          <p:cNvSpPr/>
          <p:nvPr/>
        </p:nvSpPr>
        <p:spPr>
          <a:xfrm>
            <a:off x="2497189" y="2060848"/>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56" name="矩形 55"/>
          <p:cNvSpPr/>
          <p:nvPr/>
        </p:nvSpPr>
        <p:spPr>
          <a:xfrm>
            <a:off x="2627873" y="3461021"/>
            <a:ext cx="5328504" cy="213885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笑脸 57"/>
          <p:cNvSpPr/>
          <p:nvPr/>
        </p:nvSpPr>
        <p:spPr>
          <a:xfrm>
            <a:off x="2221661" y="2457794"/>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右箭头 44"/>
          <p:cNvSpPr/>
          <p:nvPr/>
        </p:nvSpPr>
        <p:spPr>
          <a:xfrm>
            <a:off x="2540989" y="2213247"/>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55" name="右箭头 54"/>
          <p:cNvSpPr/>
          <p:nvPr/>
        </p:nvSpPr>
        <p:spPr>
          <a:xfrm>
            <a:off x="3765181" y="2067114"/>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59" name="右箭头 58"/>
          <p:cNvSpPr/>
          <p:nvPr/>
        </p:nvSpPr>
        <p:spPr>
          <a:xfrm>
            <a:off x="4886062" y="2019169"/>
            <a:ext cx="217200" cy="108421"/>
          </a:xfrm>
          <a:prstGeom prst="rightArrow">
            <a:avLst/>
          </a:prstGeom>
          <a:solidFill>
            <a:srgbClr val="C00000"/>
          </a:solidFill>
        </p:spPr>
        <p:txBody>
          <a:bodyPr wrap="square" lIns="0" tIns="0" rIns="0" bIns="0" rtlCol="0" anchor="ctr"/>
          <a:lstStyle/>
          <a:p>
            <a:pPr algn="ctr"/>
            <a:endParaRPr lang="zh-CN"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E</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区</a:t>
            </a: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noFill/>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   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   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    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pic>
        <p:nvPicPr>
          <p:cNvPr id="3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495" t="26559" r="4323" b="24146"/>
          <a:stretch>
            <a:fillRect/>
          </a:stretch>
        </p:blipFill>
        <p:spPr bwMode="auto">
          <a:xfrm>
            <a:off x="675985" y="2018612"/>
            <a:ext cx="7894867" cy="34789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 name="笑脸 48"/>
          <p:cNvSpPr/>
          <p:nvPr/>
        </p:nvSpPr>
        <p:spPr>
          <a:xfrm>
            <a:off x="1155308" y="4027037"/>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笑脸 51"/>
          <p:cNvSpPr/>
          <p:nvPr/>
        </p:nvSpPr>
        <p:spPr>
          <a:xfrm>
            <a:off x="5391803" y="2636912"/>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笑脸 52"/>
          <p:cNvSpPr/>
          <p:nvPr/>
        </p:nvSpPr>
        <p:spPr>
          <a:xfrm>
            <a:off x="3953460" y="4375926"/>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笑脸 60"/>
          <p:cNvSpPr/>
          <p:nvPr/>
        </p:nvSpPr>
        <p:spPr>
          <a:xfrm>
            <a:off x="8055065" y="3659885"/>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8534388" y="3551419"/>
            <a:ext cx="718132" cy="369332"/>
          </a:xfrm>
          <a:prstGeom prst="rect">
            <a:avLst/>
          </a:prstGeom>
          <a:noFill/>
        </p:spPr>
        <p:txBody>
          <a:bodyPr wrap="square" rtlCol="0">
            <a:spAutoFit/>
          </a:bodyPr>
          <a:lstStyle/>
          <a:p>
            <a:r>
              <a:rPr lang="zh-CN" altLang="en-US" dirty="0">
                <a:solidFill>
                  <a:srgbClr val="C00000"/>
                </a:solidFill>
              </a:rPr>
              <a:t>出口</a:t>
            </a:r>
          </a:p>
        </p:txBody>
      </p:sp>
      <p:sp>
        <p:nvSpPr>
          <p:cNvPr id="41" name="TextBox 40"/>
          <p:cNvSpPr txBox="1"/>
          <p:nvPr/>
        </p:nvSpPr>
        <p:spPr>
          <a:xfrm>
            <a:off x="0" y="3456906"/>
            <a:ext cx="718132" cy="646331"/>
          </a:xfrm>
          <a:prstGeom prst="rect">
            <a:avLst/>
          </a:prstGeom>
          <a:noFill/>
        </p:spPr>
        <p:txBody>
          <a:bodyPr wrap="square" rtlCol="0">
            <a:spAutoFit/>
          </a:bodyPr>
          <a:lstStyle/>
          <a:p>
            <a:pPr algn="ctr"/>
            <a:r>
              <a:rPr lang="zh-CN" altLang="en-US" dirty="0">
                <a:solidFill>
                  <a:srgbClr val="C00000"/>
                </a:solidFill>
              </a:rPr>
              <a:t>入口</a:t>
            </a:r>
            <a:endParaRPr lang="en-US" altLang="zh-CN" dirty="0">
              <a:solidFill>
                <a:srgbClr val="C00000"/>
              </a:solidFill>
            </a:endParaRPr>
          </a:p>
          <a:p>
            <a:pPr algn="ctr"/>
            <a:r>
              <a:rPr lang="en-US" altLang="zh-CN" dirty="0">
                <a:solidFill>
                  <a:srgbClr val="C00000"/>
                </a:solidFill>
              </a:rPr>
              <a:t>118</a:t>
            </a:r>
            <a:endParaRPr lang="zh-CN" altLang="en-US" dirty="0">
              <a:solidFill>
                <a:srgbClr val="C00000"/>
              </a:solidFill>
            </a:endParaRPr>
          </a:p>
        </p:txBody>
      </p:sp>
      <p:sp>
        <p:nvSpPr>
          <p:cNvPr id="42" name="右箭头 41"/>
          <p:cNvSpPr/>
          <p:nvPr/>
        </p:nvSpPr>
        <p:spPr>
          <a:xfrm>
            <a:off x="3273256" y="3703865"/>
            <a:ext cx="680203" cy="123548"/>
          </a:xfrm>
          <a:prstGeom prst="rightArrow">
            <a:avLst/>
          </a:prstGeom>
          <a:solidFill>
            <a:srgbClr val="00B050"/>
          </a:solidFill>
        </p:spPr>
        <p:txBody>
          <a:bodyPr wrap="square" lIns="0" tIns="0" rIns="0" bIns="0" rtlCol="0" anchor="ctr"/>
          <a:lstStyle/>
          <a:p>
            <a:pPr algn="ctr"/>
            <a:endParaRPr lang="zh-CN" altLang="en-US"/>
          </a:p>
        </p:txBody>
      </p:sp>
      <p:sp>
        <p:nvSpPr>
          <p:cNvPr id="44" name="右箭头 43"/>
          <p:cNvSpPr/>
          <p:nvPr/>
        </p:nvSpPr>
        <p:spPr>
          <a:xfrm>
            <a:off x="1697395" y="4084482"/>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5" name="右箭头 44"/>
          <p:cNvSpPr/>
          <p:nvPr/>
        </p:nvSpPr>
        <p:spPr>
          <a:xfrm>
            <a:off x="6713082" y="3721556"/>
            <a:ext cx="526064" cy="90729"/>
          </a:xfrm>
          <a:prstGeom prst="rightArrow">
            <a:avLst/>
          </a:prstGeom>
          <a:solidFill>
            <a:srgbClr val="C00000"/>
          </a:solidFill>
        </p:spPr>
        <p:txBody>
          <a:bodyPr wrap="square" lIns="0" tIns="0" rIns="0" bIns="0" rtlCol="0" anchor="ctr"/>
          <a:lstStyle/>
          <a:p>
            <a:pPr algn="ctr"/>
            <a:endParaRPr lang="zh-CN" altLang="en-US"/>
          </a:p>
        </p:txBody>
      </p:sp>
      <p:sp>
        <p:nvSpPr>
          <p:cNvPr id="46" name="右箭头 45"/>
          <p:cNvSpPr/>
          <p:nvPr/>
        </p:nvSpPr>
        <p:spPr>
          <a:xfrm rot="-5400000">
            <a:off x="2202786" y="3994891"/>
            <a:ext cx="292013" cy="104011"/>
          </a:xfrm>
          <a:prstGeom prst="rightArrow">
            <a:avLst/>
          </a:prstGeom>
          <a:solidFill>
            <a:srgbClr val="00B050"/>
          </a:solidFill>
        </p:spPr>
        <p:txBody>
          <a:bodyPr wrap="square" lIns="0" tIns="0" rIns="0" bIns="0" rtlCol="0" anchor="ctr"/>
          <a:lstStyle/>
          <a:p>
            <a:pPr algn="ctr"/>
            <a:endParaRPr lang="zh-CN" altLang="en-US"/>
          </a:p>
        </p:txBody>
      </p:sp>
      <p:sp>
        <p:nvSpPr>
          <p:cNvPr id="48" name="右箭头 47"/>
          <p:cNvSpPr/>
          <p:nvPr/>
        </p:nvSpPr>
        <p:spPr>
          <a:xfrm>
            <a:off x="5002991" y="3675992"/>
            <a:ext cx="473349" cy="120186"/>
          </a:xfrm>
          <a:prstGeom prst="rightArrow">
            <a:avLst/>
          </a:prstGeom>
          <a:solidFill>
            <a:srgbClr val="C00000"/>
          </a:solidFill>
          <a:ln>
            <a:solidFill>
              <a:srgbClr val="C00000"/>
            </a:solidFill>
          </a:ln>
        </p:spPr>
        <p:txBody>
          <a:bodyPr wrap="square" lIns="0" tIns="0" rIns="0" bIns="0" rtlCol="0" anchor="ctr"/>
          <a:lstStyle/>
          <a:p>
            <a:pPr algn="ctr"/>
            <a:endParaRPr lang="zh-CN" altLang="en-US"/>
          </a:p>
        </p:txBody>
      </p:sp>
      <p:sp>
        <p:nvSpPr>
          <p:cNvPr id="2" name="右箭头 43"/>
          <p:cNvSpPr/>
          <p:nvPr/>
        </p:nvSpPr>
        <p:spPr>
          <a:xfrm>
            <a:off x="1656689" y="4402234"/>
            <a:ext cx="217200" cy="108421"/>
          </a:xfrm>
          <a:prstGeom prst="rightArrow">
            <a:avLst/>
          </a:prstGeom>
          <a:solidFill>
            <a:srgbClr val="00B050"/>
          </a:solidFill>
        </p:spPr>
        <p:txBody>
          <a:bodyPr wrap="square" lIns="0" tIns="0" rIns="0" bIns="0" rtlCol="0" anchor="ctr"/>
          <a:lstStyle/>
          <a:p>
            <a:pPr algn="ctr"/>
            <a:endParaRPr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09806" y="134276"/>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F</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区</a:t>
            </a:r>
          </a:p>
        </p:txBody>
      </p:sp>
      <p:grpSp>
        <p:nvGrpSpPr>
          <p:cNvPr id="8" name="组合 7"/>
          <p:cNvGrpSpPr/>
          <p:nvPr/>
        </p:nvGrpSpPr>
        <p:grpSpPr>
          <a:xfrm>
            <a:off x="689535" y="6222614"/>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noFill/>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   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   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    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pic>
        <p:nvPicPr>
          <p:cNvPr id="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744" t="24472" r="37160" b="13631"/>
          <a:stretch>
            <a:fillRect/>
          </a:stretch>
        </p:blipFill>
        <p:spPr bwMode="auto">
          <a:xfrm>
            <a:off x="2342133" y="1561752"/>
            <a:ext cx="3359638" cy="438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笑脸 66"/>
          <p:cNvSpPr/>
          <p:nvPr/>
        </p:nvSpPr>
        <p:spPr>
          <a:xfrm>
            <a:off x="3162358" y="5876429"/>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笑脸 69"/>
          <p:cNvSpPr/>
          <p:nvPr/>
        </p:nvSpPr>
        <p:spPr>
          <a:xfrm>
            <a:off x="4343677" y="3660696"/>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笑脸 72"/>
          <p:cNvSpPr/>
          <p:nvPr/>
        </p:nvSpPr>
        <p:spPr>
          <a:xfrm>
            <a:off x="4464873" y="1628800"/>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3206277" y="5767963"/>
            <a:ext cx="1099853" cy="369332"/>
          </a:xfrm>
          <a:prstGeom prst="rect">
            <a:avLst/>
          </a:prstGeom>
          <a:noFill/>
        </p:spPr>
        <p:txBody>
          <a:bodyPr wrap="square" rtlCol="0">
            <a:spAutoFit/>
          </a:bodyPr>
          <a:lstStyle/>
          <a:p>
            <a:r>
              <a:rPr lang="zh-CN" altLang="en-US" b="1" dirty="0">
                <a:solidFill>
                  <a:srgbClr val="C00000"/>
                </a:solidFill>
              </a:rPr>
              <a:t>入口</a:t>
            </a:r>
            <a:r>
              <a:rPr lang="en-US" altLang="zh-CN" dirty="0">
                <a:solidFill>
                  <a:srgbClr val="C00000"/>
                </a:solidFill>
              </a:rPr>
              <a:t>131</a:t>
            </a:r>
            <a:endParaRPr lang="zh-CN" altLang="en-US" dirty="0">
              <a:solidFill>
                <a:srgbClr val="C00000"/>
              </a:solidFill>
            </a:endParaRPr>
          </a:p>
        </p:txBody>
      </p:sp>
      <p:sp>
        <p:nvSpPr>
          <p:cNvPr id="40" name="TextBox 39"/>
          <p:cNvSpPr txBox="1"/>
          <p:nvPr/>
        </p:nvSpPr>
        <p:spPr>
          <a:xfrm>
            <a:off x="5935871" y="1543132"/>
            <a:ext cx="815660" cy="369332"/>
          </a:xfrm>
          <a:prstGeom prst="rect">
            <a:avLst/>
          </a:prstGeom>
          <a:noFill/>
        </p:spPr>
        <p:txBody>
          <a:bodyPr wrap="square" rtlCol="0">
            <a:spAutoFit/>
          </a:bodyPr>
          <a:lstStyle/>
          <a:p>
            <a:r>
              <a:rPr lang="zh-CN" altLang="en-US" b="1" dirty="0">
                <a:solidFill>
                  <a:srgbClr val="C00000"/>
                </a:solidFill>
              </a:rPr>
              <a:t>出口</a:t>
            </a:r>
          </a:p>
        </p:txBody>
      </p:sp>
      <p:sp>
        <p:nvSpPr>
          <p:cNvPr id="41" name="笑脸 40"/>
          <p:cNvSpPr/>
          <p:nvPr/>
        </p:nvSpPr>
        <p:spPr>
          <a:xfrm>
            <a:off x="2983315" y="4250391"/>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右箭头 41"/>
          <p:cNvSpPr/>
          <p:nvPr/>
        </p:nvSpPr>
        <p:spPr>
          <a:xfrm>
            <a:off x="3376879" y="4941168"/>
            <a:ext cx="473349" cy="120186"/>
          </a:xfrm>
          <a:prstGeom prst="rightArrow">
            <a:avLst/>
          </a:prstGeom>
          <a:solidFill>
            <a:srgbClr val="00B050"/>
          </a:solidFill>
        </p:spPr>
        <p:txBody>
          <a:bodyPr wrap="square" lIns="0" tIns="0" rIns="0" bIns="0" rtlCol="0" anchor="ctr"/>
          <a:lstStyle/>
          <a:p>
            <a:pPr algn="ctr"/>
            <a:endParaRPr lang="zh-CN" altLang="en-US"/>
          </a:p>
        </p:txBody>
      </p:sp>
      <p:sp>
        <p:nvSpPr>
          <p:cNvPr id="43" name="右箭头 42"/>
          <p:cNvSpPr/>
          <p:nvPr/>
        </p:nvSpPr>
        <p:spPr>
          <a:xfrm rot="-5400000">
            <a:off x="3447768" y="5319220"/>
            <a:ext cx="292013" cy="104011"/>
          </a:xfrm>
          <a:prstGeom prst="rightArrow">
            <a:avLst/>
          </a:prstGeom>
          <a:solidFill>
            <a:srgbClr val="00B050"/>
          </a:solidFill>
        </p:spPr>
        <p:txBody>
          <a:bodyPr wrap="square" lIns="0" tIns="0" rIns="0" bIns="0" rtlCol="0" anchor="ctr"/>
          <a:lstStyle/>
          <a:p>
            <a:pPr algn="ctr"/>
            <a:endParaRPr lang="zh-CN" altLang="en-US"/>
          </a:p>
        </p:txBody>
      </p:sp>
      <p:sp>
        <p:nvSpPr>
          <p:cNvPr id="44" name="右箭头 43"/>
          <p:cNvSpPr/>
          <p:nvPr/>
        </p:nvSpPr>
        <p:spPr>
          <a:xfrm rot="-5400000">
            <a:off x="3126422" y="5319219"/>
            <a:ext cx="292013" cy="104011"/>
          </a:xfrm>
          <a:prstGeom prst="rightArrow">
            <a:avLst/>
          </a:prstGeom>
          <a:solidFill>
            <a:srgbClr val="00B050"/>
          </a:solidFill>
        </p:spPr>
        <p:txBody>
          <a:bodyPr wrap="square" lIns="0" tIns="0" rIns="0" bIns="0" rtlCol="0" anchor="ctr"/>
          <a:lstStyle/>
          <a:p>
            <a:pPr algn="ctr"/>
            <a:endParaRPr lang="zh-CN" altLang="en-US"/>
          </a:p>
        </p:txBody>
      </p:sp>
      <p:sp>
        <p:nvSpPr>
          <p:cNvPr id="45" name="右箭头 44"/>
          <p:cNvSpPr/>
          <p:nvPr/>
        </p:nvSpPr>
        <p:spPr>
          <a:xfrm rot="-5400000">
            <a:off x="3757920" y="4027057"/>
            <a:ext cx="292013" cy="104011"/>
          </a:xfrm>
          <a:prstGeom prst="rightArrow">
            <a:avLst/>
          </a:prstGeom>
          <a:solidFill>
            <a:srgbClr val="C00000"/>
          </a:solidFill>
        </p:spPr>
        <p:txBody>
          <a:bodyPr wrap="square" lIns="0" tIns="0" rIns="0" bIns="0" rtlCol="0" anchor="ctr"/>
          <a:lstStyle/>
          <a:p>
            <a:pPr algn="ctr"/>
            <a:endParaRPr lang="zh-CN" altLang="en-US"/>
          </a:p>
        </p:txBody>
      </p:sp>
      <p:sp>
        <p:nvSpPr>
          <p:cNvPr id="46" name="右箭头 45"/>
          <p:cNvSpPr/>
          <p:nvPr/>
        </p:nvSpPr>
        <p:spPr>
          <a:xfrm rot="-5400000">
            <a:off x="3725915" y="2586897"/>
            <a:ext cx="292013" cy="104011"/>
          </a:xfrm>
          <a:prstGeom prst="rightArrow">
            <a:avLst/>
          </a:prstGeom>
          <a:solidFill>
            <a:srgbClr val="C00000"/>
          </a:solidFill>
        </p:spPr>
        <p:txBody>
          <a:bodyPr wrap="square" lIns="0" tIns="0" rIns="0" bIns="0" rtlCol="0" anchor="ctr"/>
          <a:lstStyle/>
          <a:p>
            <a:pPr algn="ctr"/>
            <a:endParaRPr lang="zh-CN" altLang="en-US"/>
          </a:p>
        </p:txBody>
      </p:sp>
      <p:sp>
        <p:nvSpPr>
          <p:cNvPr id="47" name="右箭头 46"/>
          <p:cNvSpPr/>
          <p:nvPr/>
        </p:nvSpPr>
        <p:spPr>
          <a:xfrm>
            <a:off x="3819915" y="1652630"/>
            <a:ext cx="473349" cy="120186"/>
          </a:xfrm>
          <a:prstGeom prst="rightArrow">
            <a:avLst/>
          </a:prstGeom>
          <a:solidFill>
            <a:srgbClr val="C00000"/>
          </a:solidFill>
          <a:ln>
            <a:solidFill>
              <a:srgbClr val="C00000"/>
            </a:solidFill>
          </a:ln>
        </p:spPr>
        <p:txBody>
          <a:bodyPr wrap="square" lIns="0" tIns="0" rIns="0" bIns="0" rtlCol="0" anchor="ctr"/>
          <a:lstStyle/>
          <a:p>
            <a:pPr algn="ctr"/>
            <a:endParaRPr lang="zh-CN"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2"/>
          <p:cNvSpPr txBox="1"/>
          <p:nvPr/>
        </p:nvSpPr>
        <p:spPr>
          <a:xfrm>
            <a:off x="209806" y="134276"/>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pc="-45"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五台校区</a:t>
            </a:r>
            <a:endPar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636005" y="1606586"/>
            <a:ext cx="6480720" cy="4846750"/>
          </a:xfrm>
          <a:prstGeom prst="rect">
            <a:avLst/>
          </a:prstGeom>
        </p:spPr>
      </p:pic>
      <p:sp>
        <p:nvSpPr>
          <p:cNvPr id="3" name="文本框 2"/>
          <p:cNvSpPr txBox="1"/>
          <p:nvPr/>
        </p:nvSpPr>
        <p:spPr>
          <a:xfrm>
            <a:off x="755576" y="3307917"/>
            <a:ext cx="576064" cy="1200329"/>
          </a:xfrm>
          <a:prstGeom prst="rect">
            <a:avLst/>
          </a:prstGeom>
          <a:noFill/>
        </p:spPr>
        <p:txBody>
          <a:bodyPr wrap="square" rtlCol="0">
            <a:spAutoFit/>
          </a:bodyPr>
          <a:lstStyle/>
          <a:p>
            <a:r>
              <a:rPr lang="zh-CN" altLang="en-US" b="1" dirty="0"/>
              <a:t>五台校区</a:t>
            </a:r>
          </a:p>
        </p:txBody>
      </p:sp>
      <p:sp>
        <p:nvSpPr>
          <p:cNvPr id="9" name="右箭头 45"/>
          <p:cNvSpPr/>
          <p:nvPr/>
        </p:nvSpPr>
        <p:spPr>
          <a:xfrm rot="-5400000" flipH="1">
            <a:off x="5337217" y="3617941"/>
            <a:ext cx="292011" cy="104011"/>
          </a:xfrm>
          <a:prstGeom prst="rightArrow">
            <a:avLst/>
          </a:prstGeom>
          <a:solidFill>
            <a:srgbClr val="C00000"/>
          </a:solidFill>
        </p:spPr>
        <p:txBody>
          <a:bodyPr wrap="square" lIns="0" tIns="0" rIns="0" bIns="0" rtlCol="0" anchor="ctr"/>
          <a:lstStyle/>
          <a:p>
            <a:pPr algn="ctr"/>
            <a:endParaRPr lang="zh-CN" altLang="en-US"/>
          </a:p>
        </p:txBody>
      </p:sp>
      <p:sp>
        <p:nvSpPr>
          <p:cNvPr id="10" name="右箭头 45"/>
          <p:cNvSpPr/>
          <p:nvPr/>
        </p:nvSpPr>
        <p:spPr>
          <a:xfrm rot="-5400000">
            <a:off x="3042433" y="5151667"/>
            <a:ext cx="292013" cy="104011"/>
          </a:xfrm>
          <a:prstGeom prst="right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11" name="笑脸 10"/>
          <p:cNvSpPr/>
          <p:nvPr/>
        </p:nvSpPr>
        <p:spPr>
          <a:xfrm>
            <a:off x="3042382" y="5941160"/>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右箭头 45"/>
          <p:cNvSpPr/>
          <p:nvPr/>
        </p:nvSpPr>
        <p:spPr>
          <a:xfrm flipH="1">
            <a:off x="3969064" y="4456240"/>
            <a:ext cx="292013" cy="104011"/>
          </a:xfrm>
          <a:prstGeom prst="rightArrow">
            <a:avLst/>
          </a:prstGeom>
          <a:solidFill>
            <a:srgbClr val="C00000"/>
          </a:solidFill>
        </p:spPr>
        <p:txBody>
          <a:bodyPr wrap="square" lIns="0" tIns="0" rIns="0" bIns="0" rtlCol="0" anchor="ctr"/>
          <a:lstStyle/>
          <a:p>
            <a:pPr algn="ctr"/>
            <a:endParaRPr lang="zh-CN" altLang="en-US"/>
          </a:p>
        </p:txBody>
      </p:sp>
      <p:sp>
        <p:nvSpPr>
          <p:cNvPr id="13" name="右箭头 45"/>
          <p:cNvSpPr/>
          <p:nvPr/>
        </p:nvSpPr>
        <p:spPr>
          <a:xfrm>
            <a:off x="5191924" y="4456240"/>
            <a:ext cx="292013" cy="104011"/>
          </a:xfrm>
          <a:prstGeom prst="rightArrow">
            <a:avLst/>
          </a:prstGeom>
          <a:solidFill>
            <a:srgbClr val="00B050"/>
          </a:solidFill>
        </p:spPr>
        <p:txBody>
          <a:bodyPr wrap="square" lIns="0" tIns="0" rIns="0" bIns="0" rtlCol="0" anchor="ctr"/>
          <a:lstStyle/>
          <a:p>
            <a:pPr algn="ctr"/>
            <a:endParaRPr lang="zh-CN" altLang="en-US"/>
          </a:p>
        </p:txBody>
      </p:sp>
      <p:sp>
        <p:nvSpPr>
          <p:cNvPr id="15" name="右箭头 45"/>
          <p:cNvSpPr/>
          <p:nvPr/>
        </p:nvSpPr>
        <p:spPr>
          <a:xfrm rot="-5400000">
            <a:off x="3398803" y="5151666"/>
            <a:ext cx="292013" cy="104011"/>
          </a:xfrm>
          <a:prstGeom prst="right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16" name="TextBox 35"/>
          <p:cNvSpPr txBox="1"/>
          <p:nvPr/>
        </p:nvSpPr>
        <p:spPr>
          <a:xfrm>
            <a:off x="3161224" y="5891080"/>
            <a:ext cx="1099853" cy="369332"/>
          </a:xfrm>
          <a:prstGeom prst="rect">
            <a:avLst/>
          </a:prstGeom>
          <a:noFill/>
        </p:spPr>
        <p:txBody>
          <a:bodyPr wrap="square" rtlCol="0">
            <a:spAutoFit/>
          </a:bodyPr>
          <a:lstStyle/>
          <a:p>
            <a:r>
              <a:rPr lang="zh-CN" altLang="en-US" b="1" dirty="0">
                <a:solidFill>
                  <a:srgbClr val="C00000"/>
                </a:solidFill>
                <a:effectLst>
                  <a:outerShdw blurRad="38100" dist="38100" dir="2700000" algn="tl">
                    <a:srgbClr val="000000">
                      <a:alpha val="43137"/>
                    </a:srgbClr>
                  </a:outerShdw>
                </a:effectLst>
              </a:rPr>
              <a:t>入口</a:t>
            </a:r>
          </a:p>
        </p:txBody>
      </p:sp>
      <p:sp>
        <p:nvSpPr>
          <p:cNvPr id="18" name="TextBox 37"/>
          <p:cNvSpPr txBox="1"/>
          <p:nvPr/>
        </p:nvSpPr>
        <p:spPr>
          <a:xfrm>
            <a:off x="2226799" y="4375585"/>
            <a:ext cx="815660" cy="369332"/>
          </a:xfrm>
          <a:prstGeom prst="rect">
            <a:avLst/>
          </a:prstGeom>
          <a:noFill/>
        </p:spPr>
        <p:txBody>
          <a:bodyPr wrap="square" rtlCol="0">
            <a:spAutoFit/>
          </a:bodyPr>
          <a:lstStyle/>
          <a:p>
            <a:r>
              <a:rPr lang="zh-CN" altLang="en-US" b="1" dirty="0">
                <a:solidFill>
                  <a:srgbClr val="C00000"/>
                </a:solidFill>
              </a:rPr>
              <a:t>出口</a:t>
            </a:r>
          </a:p>
        </p:txBody>
      </p:sp>
      <p:sp>
        <p:nvSpPr>
          <p:cNvPr id="22" name="右箭头 45"/>
          <p:cNvSpPr/>
          <p:nvPr/>
        </p:nvSpPr>
        <p:spPr>
          <a:xfrm rot="-5400000">
            <a:off x="5625248" y="3617942"/>
            <a:ext cx="292013" cy="104011"/>
          </a:xfrm>
          <a:prstGeom prst="right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23" name="右箭头 45"/>
          <p:cNvSpPr/>
          <p:nvPr/>
        </p:nvSpPr>
        <p:spPr>
          <a:xfrm flipH="1">
            <a:off x="3198969" y="4460045"/>
            <a:ext cx="292013" cy="104011"/>
          </a:xfrm>
          <a:prstGeom prst="rightArrow">
            <a:avLst/>
          </a:prstGeom>
          <a:solidFill>
            <a:srgbClr val="C00000"/>
          </a:solidFill>
        </p:spPr>
        <p:txBody>
          <a:bodyPr wrap="square" lIns="0" tIns="0" rIns="0" bIns="0" rtlCol="0" anchor="ctr"/>
          <a:lstStyle/>
          <a:p>
            <a:pPr algn="ctr"/>
            <a:endParaRPr lang="zh-CN" altLang="en-US"/>
          </a:p>
        </p:txBody>
      </p:sp>
      <p:grpSp>
        <p:nvGrpSpPr>
          <p:cNvPr id="24" name="组合 23"/>
          <p:cNvGrpSpPr/>
          <p:nvPr/>
        </p:nvGrpSpPr>
        <p:grpSpPr>
          <a:xfrm>
            <a:off x="731156" y="6340184"/>
            <a:ext cx="7858505" cy="383540"/>
            <a:chOff x="785876" y="594105"/>
            <a:chExt cx="7858505" cy="383540"/>
          </a:xfrm>
        </p:grpSpPr>
        <p:sp>
          <p:nvSpPr>
            <p:cNvPr id="25"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26"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noFill/>
            <a:ln w="19050">
              <a:solidFill>
                <a:srgbClr val="92D050"/>
              </a:solidFill>
            </a:ln>
          </p:spPr>
          <p:txBody>
            <a:bodyPr wrap="square" lIns="0" tIns="0" rIns="0" bIns="0" rtlCol="0"/>
            <a:lstStyle/>
            <a:p>
              <a:endParaRPr/>
            </a:p>
          </p:txBody>
        </p:sp>
        <p:sp>
          <p:nvSpPr>
            <p:cNvPr id="35"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39"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40"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41"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   一更</a:t>
              </a:r>
              <a:endParaRPr sz="1000" dirty="0">
                <a:latin typeface="华文仿宋" panose="02010600040101010101" charset="-122"/>
                <a:cs typeface="华文仿宋" panose="02010600040101010101" charset="-122"/>
              </a:endParaRPr>
            </a:p>
          </p:txBody>
        </p:sp>
        <p:sp>
          <p:nvSpPr>
            <p:cNvPr id="42"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43"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44"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   二更</a:t>
              </a:r>
              <a:endParaRPr sz="1000" dirty="0">
                <a:latin typeface="华文仿宋" panose="02010600040101010101" charset="-122"/>
                <a:cs typeface="华文仿宋" panose="02010600040101010101" charset="-122"/>
              </a:endParaRPr>
            </a:p>
          </p:txBody>
        </p:sp>
        <p:sp>
          <p:nvSpPr>
            <p:cNvPr id="45"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46"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47"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    风淋</a:t>
              </a:r>
              <a:endParaRPr sz="1000" dirty="0">
                <a:latin typeface="华文仿宋" panose="02010600040101010101" charset="-122"/>
                <a:cs typeface="华文仿宋" panose="02010600040101010101" charset="-122"/>
              </a:endParaRPr>
            </a:p>
          </p:txBody>
        </p:sp>
        <p:sp>
          <p:nvSpPr>
            <p:cNvPr id="48"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49"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50"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51"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52"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53"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54"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55"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56"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57"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58"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59"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60"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61"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62"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Grp="1"/>
          </p:cNvSpPr>
          <p:nvPr>
            <p:ph sz="quarter" idx="1"/>
          </p:nvPr>
        </p:nvSpPr>
        <p:spPr>
          <a:xfrm>
            <a:off x="1164030" y="228729"/>
            <a:ext cx="6360298" cy="714380"/>
          </a:xfrm>
        </p:spPr>
        <p:txBody>
          <a:bodyPr>
            <a:noAutofit/>
          </a:bodyPr>
          <a:lstStyle/>
          <a:p>
            <a:pPr marL="0" indent="0" algn="just" eaLnBrk="1" fontAlgn="auto" hangingPunct="1">
              <a:lnSpc>
                <a:spcPct val="150000"/>
              </a:lnSpc>
              <a:spcBef>
                <a:spcPct val="50000"/>
              </a:spcBef>
              <a:spcAft>
                <a:spcPts val="0"/>
              </a:spcAft>
              <a:buFont typeface="Wingdings" panose="05000000000000000000"/>
              <a:buNone/>
              <a:defRPr/>
            </a:pPr>
            <a:r>
              <a:rPr lang="zh-CN" altLang="en-US" sz="4000" b="1" spc="-40" dirty="0">
                <a:solidFill>
                  <a:srgbClr val="000000"/>
                </a:solidFill>
                <a:latin typeface="微软雅黑" panose="020B0503020204020204" pitchFamily="34" charset="-122"/>
                <a:ea typeface="+mj-ea"/>
                <a:cs typeface="微软雅黑" panose="020B0503020204020204" pitchFamily="34" charset="-122"/>
                <a:sym typeface="Arial" panose="020B0604020202020204" pitchFamily="34" charset="0"/>
              </a:rPr>
              <a:t>屏障设施示意图</a:t>
            </a:r>
            <a:endParaRPr lang="en-US" altLang="zh-CN" sz="4000" b="1" spc="-40" dirty="0">
              <a:solidFill>
                <a:srgbClr val="000000"/>
              </a:solidFill>
              <a:latin typeface="微软雅黑" panose="020B0503020204020204" pitchFamily="34" charset="-122"/>
              <a:ea typeface="+mj-ea"/>
              <a:cs typeface="微软雅黑" panose="020B0503020204020204" pitchFamily="34" charset="-122"/>
              <a:sym typeface="Arial" panose="020B0604020202020204" pitchFamily="34" charset="0"/>
            </a:endParaRPr>
          </a:p>
        </p:txBody>
      </p:sp>
      <p:sp>
        <p:nvSpPr>
          <p:cNvPr id="7" name="矩形 6"/>
          <p:cNvSpPr/>
          <p:nvPr/>
        </p:nvSpPr>
        <p:spPr>
          <a:xfrm>
            <a:off x="2376455" y="2373868"/>
            <a:ext cx="3643338" cy="271464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0" name="组合 109"/>
          <p:cNvGrpSpPr/>
          <p:nvPr/>
        </p:nvGrpSpPr>
        <p:grpSpPr>
          <a:xfrm>
            <a:off x="1640337" y="4412145"/>
            <a:ext cx="2305923" cy="369332"/>
            <a:chOff x="1926955" y="4345552"/>
            <a:chExt cx="2305923" cy="369332"/>
          </a:xfrm>
        </p:grpSpPr>
        <p:sp>
          <p:nvSpPr>
            <p:cNvPr id="8" name="矩形 7"/>
            <p:cNvSpPr/>
            <p:nvPr/>
          </p:nvSpPr>
          <p:spPr>
            <a:xfrm>
              <a:off x="2212707" y="4345552"/>
              <a:ext cx="71438" cy="285752"/>
            </a:xfrm>
            <a:prstGeom prst="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284145" y="4345552"/>
              <a:ext cx="756562" cy="285752"/>
            </a:xfrm>
            <a:prstGeom prst="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998525" y="4345552"/>
              <a:ext cx="71438" cy="285752"/>
            </a:xfrm>
            <a:prstGeom prst="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箭头连接符 11"/>
            <p:cNvCxnSpPr/>
            <p:nvPr/>
          </p:nvCxnSpPr>
          <p:spPr>
            <a:xfrm>
              <a:off x="2714612" y="4488428"/>
              <a:ext cx="5760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H="1">
              <a:off x="1926955" y="4488428"/>
              <a:ext cx="857256"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355715" y="4345552"/>
              <a:ext cx="877163" cy="369332"/>
            </a:xfrm>
            <a:prstGeom prst="rect">
              <a:avLst/>
            </a:prstGeom>
            <a:noFill/>
          </p:spPr>
          <p:txBody>
            <a:bodyPr wrap="none" rtlCol="0">
              <a:spAutoFit/>
            </a:bodyPr>
            <a:lstStyle/>
            <a:p>
              <a:r>
                <a:rPr lang="zh-CN" altLang="en-US" b="1" dirty="0">
                  <a:latin typeface="黑体" panose="02010609060101010101" charset="-122"/>
                  <a:ea typeface="黑体" panose="02010609060101010101" charset="-122"/>
                </a:rPr>
                <a:t>传递窗</a:t>
              </a:r>
            </a:p>
          </p:txBody>
        </p:sp>
      </p:grpSp>
      <p:grpSp>
        <p:nvGrpSpPr>
          <p:cNvPr id="104" name="组合 103"/>
          <p:cNvGrpSpPr/>
          <p:nvPr/>
        </p:nvGrpSpPr>
        <p:grpSpPr>
          <a:xfrm>
            <a:off x="5813261" y="2204864"/>
            <a:ext cx="2719179" cy="923330"/>
            <a:chOff x="6067663" y="1928802"/>
            <a:chExt cx="2719179" cy="923330"/>
          </a:xfrm>
        </p:grpSpPr>
        <p:grpSp>
          <p:nvGrpSpPr>
            <p:cNvPr id="82" name="组合 81"/>
            <p:cNvGrpSpPr/>
            <p:nvPr/>
          </p:nvGrpSpPr>
          <p:grpSpPr>
            <a:xfrm rot="10800000">
              <a:off x="6070359" y="2143117"/>
              <a:ext cx="1143008" cy="576000"/>
              <a:chOff x="5643570" y="3571877"/>
              <a:chExt cx="1143008" cy="576000"/>
            </a:xfrm>
          </p:grpSpPr>
          <p:sp>
            <p:nvSpPr>
              <p:cNvPr id="62" name="矩形 61"/>
              <p:cNvSpPr/>
              <p:nvPr/>
            </p:nvSpPr>
            <p:spPr>
              <a:xfrm>
                <a:off x="6143636" y="3571877"/>
                <a:ext cx="142876" cy="571504"/>
              </a:xfrm>
              <a:prstGeom prst="rect">
                <a:avLst/>
              </a:prstGeom>
              <a:solidFill>
                <a:schemeClr val="tx1">
                  <a:lumMod val="75000"/>
                  <a:lumOff val="2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rot="16200000">
                <a:off x="5926280" y="3859083"/>
                <a:ext cx="576000" cy="158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6143636" y="3571877"/>
                <a:ext cx="142844" cy="714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6143636" y="3643315"/>
                <a:ext cx="142844" cy="714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6143636" y="3714753"/>
                <a:ext cx="142844" cy="714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6143636" y="3786191"/>
                <a:ext cx="142844" cy="714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6143636" y="3857629"/>
                <a:ext cx="142844" cy="714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6143668" y="3929067"/>
                <a:ext cx="142844" cy="714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6143636" y="4000505"/>
                <a:ext cx="142844" cy="714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6143636" y="4071943"/>
                <a:ext cx="142844" cy="714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2" name="矩形 71"/>
              <p:cNvSpPr/>
              <p:nvPr/>
            </p:nvSpPr>
            <p:spPr>
              <a:xfrm>
                <a:off x="6500826" y="3790687"/>
                <a:ext cx="214314" cy="1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4" name="直接连接符 73"/>
              <p:cNvCxnSpPr/>
              <p:nvPr/>
            </p:nvCxnSpPr>
            <p:spPr>
              <a:xfrm rot="16200000" flipH="1">
                <a:off x="6286512" y="3571877"/>
                <a:ext cx="214314" cy="2143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rot="16200000" flipH="1">
                <a:off x="5929322" y="3929067"/>
                <a:ext cx="214314" cy="2143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rot="10800000" flipH="1">
                <a:off x="6286512" y="3929067"/>
                <a:ext cx="214314" cy="2143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rot="10800000" flipH="1">
                <a:off x="5929322" y="3571877"/>
                <a:ext cx="214314" cy="2143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6500826" y="3786191"/>
                <a:ext cx="28575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5643570" y="3786191"/>
                <a:ext cx="28575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5643570" y="3929067"/>
                <a:ext cx="28575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6500826" y="3929067"/>
                <a:ext cx="285752"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右箭头 72"/>
            <p:cNvSpPr/>
            <p:nvPr/>
          </p:nvSpPr>
          <p:spPr>
            <a:xfrm>
              <a:off x="6067663" y="2357430"/>
              <a:ext cx="288448" cy="142876"/>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右箭头 82"/>
            <p:cNvSpPr/>
            <p:nvPr/>
          </p:nvSpPr>
          <p:spPr>
            <a:xfrm>
              <a:off x="7000892" y="2357430"/>
              <a:ext cx="288448" cy="142876"/>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TextBox 90"/>
            <p:cNvSpPr txBox="1"/>
            <p:nvPr/>
          </p:nvSpPr>
          <p:spPr>
            <a:xfrm>
              <a:off x="7286644" y="1928802"/>
              <a:ext cx="1500198" cy="923330"/>
            </a:xfrm>
            <a:prstGeom prst="rect">
              <a:avLst/>
            </a:prstGeom>
            <a:noFill/>
          </p:spPr>
          <p:txBody>
            <a:bodyPr wrap="square" rtlCol="0">
              <a:spAutoFit/>
            </a:bodyPr>
            <a:lstStyle/>
            <a:p>
              <a:r>
                <a:rPr lang="zh-CN" altLang="en-US" b="1" dirty="0">
                  <a:latin typeface="黑体" panose="02010609060101010101" charset="-122"/>
                  <a:ea typeface="黑体" panose="02010609060101010101" charset="-122"/>
                </a:rPr>
                <a:t>具无害化处理功能的密封排气系统</a:t>
              </a:r>
            </a:p>
          </p:txBody>
        </p:sp>
      </p:grpSp>
      <p:grpSp>
        <p:nvGrpSpPr>
          <p:cNvPr id="106" name="组合 105"/>
          <p:cNvGrpSpPr/>
          <p:nvPr/>
        </p:nvGrpSpPr>
        <p:grpSpPr>
          <a:xfrm>
            <a:off x="745698" y="3103458"/>
            <a:ext cx="641103" cy="2030364"/>
            <a:chOff x="1000100" y="2827396"/>
            <a:chExt cx="641103" cy="2030364"/>
          </a:xfrm>
        </p:grpSpPr>
        <p:sp>
          <p:nvSpPr>
            <p:cNvPr id="57" name="TextBox 56"/>
            <p:cNvSpPr txBox="1"/>
            <p:nvPr/>
          </p:nvSpPr>
          <p:spPr>
            <a:xfrm>
              <a:off x="1000100" y="2827396"/>
              <a:ext cx="461665" cy="2030364"/>
            </a:xfrm>
            <a:prstGeom prst="rect">
              <a:avLst/>
            </a:prstGeom>
            <a:noFill/>
          </p:spPr>
          <p:txBody>
            <a:bodyPr vert="eaVert" wrap="none" rtlCol="0">
              <a:spAutoFit/>
            </a:bodyPr>
            <a:lstStyle/>
            <a:p>
              <a:r>
                <a:rPr lang="zh-CN" altLang="en-US" b="1" dirty="0">
                  <a:latin typeface="黑体" panose="02010609060101010101" charset="-122"/>
                  <a:ea typeface="黑体" panose="02010609060101010101" charset="-122"/>
                </a:rPr>
                <a:t>动物</a:t>
              </a:r>
              <a:r>
                <a:rPr lang="en-US" altLang="zh-CN" b="1" dirty="0">
                  <a:latin typeface="黑体" panose="02010609060101010101" charset="-122"/>
                  <a:ea typeface="黑体" panose="02010609060101010101" charset="-122"/>
                </a:rPr>
                <a:t>/</a:t>
              </a:r>
              <a:r>
                <a:rPr lang="zh-CN" altLang="en-US" b="1" dirty="0">
                  <a:latin typeface="黑体" panose="02010609060101010101" charset="-122"/>
                  <a:ea typeface="黑体" panose="02010609060101010101" charset="-122"/>
                </a:rPr>
                <a:t>物品进出通路</a:t>
              </a:r>
            </a:p>
          </p:txBody>
        </p:sp>
        <p:cxnSp>
          <p:nvCxnSpPr>
            <p:cNvPr id="93" name="直接连接符 92"/>
            <p:cNvCxnSpPr/>
            <p:nvPr/>
          </p:nvCxnSpPr>
          <p:spPr>
            <a:xfrm rot="5400000">
              <a:off x="633997" y="3885528"/>
              <a:ext cx="18000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1533203" y="2986322"/>
              <a:ext cx="1080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1533203" y="4770684"/>
              <a:ext cx="1080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1425203" y="3856040"/>
              <a:ext cx="1080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2" name="组合 101"/>
          <p:cNvGrpSpPr/>
          <p:nvPr/>
        </p:nvGrpSpPr>
        <p:grpSpPr>
          <a:xfrm>
            <a:off x="745698" y="2413094"/>
            <a:ext cx="4633803" cy="577588"/>
            <a:chOff x="1000100" y="2137032"/>
            <a:chExt cx="4633803" cy="577588"/>
          </a:xfrm>
        </p:grpSpPr>
        <p:sp>
          <p:nvSpPr>
            <p:cNvPr id="25" name="矩形 24"/>
            <p:cNvSpPr/>
            <p:nvPr/>
          </p:nvSpPr>
          <p:spPr>
            <a:xfrm>
              <a:off x="2212707" y="2138620"/>
              <a:ext cx="142876" cy="571504"/>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rot="16200000">
              <a:off x="1995351" y="2425826"/>
              <a:ext cx="576000" cy="158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2212707" y="2138620"/>
              <a:ext cx="142844" cy="714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2212707" y="2210058"/>
              <a:ext cx="142844" cy="714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2212707" y="2281496"/>
              <a:ext cx="142844" cy="714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2212707" y="2352934"/>
              <a:ext cx="142844" cy="714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2212707" y="2424372"/>
              <a:ext cx="142844" cy="714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212739" y="2495810"/>
              <a:ext cx="142844" cy="714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2212707" y="2567248"/>
              <a:ext cx="142844" cy="714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2212707" y="2638686"/>
              <a:ext cx="142844" cy="714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2569897" y="2357430"/>
              <a:ext cx="214314" cy="1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右箭头 52"/>
            <p:cNvSpPr/>
            <p:nvPr/>
          </p:nvSpPr>
          <p:spPr>
            <a:xfrm>
              <a:off x="1711784" y="2357430"/>
              <a:ext cx="288448" cy="142876"/>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右箭头 54"/>
            <p:cNvSpPr/>
            <p:nvPr/>
          </p:nvSpPr>
          <p:spPr>
            <a:xfrm>
              <a:off x="2852953" y="2357430"/>
              <a:ext cx="288448" cy="142876"/>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TextBox 55"/>
            <p:cNvSpPr txBox="1"/>
            <p:nvPr/>
          </p:nvSpPr>
          <p:spPr>
            <a:xfrm>
              <a:off x="1000100" y="2138620"/>
              <a:ext cx="461665" cy="547586"/>
            </a:xfrm>
            <a:prstGeom prst="rect">
              <a:avLst/>
            </a:prstGeom>
            <a:noFill/>
          </p:spPr>
          <p:txBody>
            <a:bodyPr vert="eaVert" wrap="none" rtlCol="0">
              <a:spAutoFit/>
            </a:bodyPr>
            <a:lstStyle/>
            <a:p>
              <a:r>
                <a:rPr lang="zh-CN" altLang="en-US" b="1" dirty="0">
                  <a:latin typeface="黑体" panose="02010609060101010101" charset="-122"/>
                  <a:ea typeface="黑体" panose="02010609060101010101" charset="-122"/>
                </a:rPr>
                <a:t>空气</a:t>
              </a:r>
            </a:p>
          </p:txBody>
        </p:sp>
        <p:sp>
          <p:nvSpPr>
            <p:cNvPr id="61" name="TextBox 60"/>
            <p:cNvSpPr txBox="1"/>
            <p:nvPr/>
          </p:nvSpPr>
          <p:spPr>
            <a:xfrm>
              <a:off x="3355715" y="2285992"/>
              <a:ext cx="2278188" cy="369332"/>
            </a:xfrm>
            <a:prstGeom prst="rect">
              <a:avLst/>
            </a:prstGeom>
            <a:noFill/>
          </p:spPr>
          <p:txBody>
            <a:bodyPr wrap="none" rtlCol="0">
              <a:spAutoFit/>
            </a:bodyPr>
            <a:lstStyle/>
            <a:p>
              <a:r>
                <a:rPr lang="zh-CN" altLang="en-US" b="1" dirty="0">
                  <a:latin typeface="黑体" panose="02010609060101010101" charset="-122"/>
                  <a:ea typeface="黑体" panose="02010609060101010101" charset="-122"/>
                </a:rPr>
                <a:t>经初</a:t>
              </a:r>
              <a:r>
                <a:rPr lang="en-US" altLang="zh-CN" b="1" dirty="0">
                  <a:latin typeface="黑体" panose="02010609060101010101" charset="-122"/>
                  <a:ea typeface="黑体" panose="02010609060101010101" charset="-122"/>
                </a:rPr>
                <a:t>/</a:t>
              </a:r>
              <a:r>
                <a:rPr lang="zh-CN" altLang="en-US" b="1" dirty="0">
                  <a:latin typeface="黑体" panose="02010609060101010101" charset="-122"/>
                  <a:ea typeface="黑体" panose="02010609060101010101" charset="-122"/>
                </a:rPr>
                <a:t>中</a:t>
              </a:r>
              <a:r>
                <a:rPr lang="en-US" altLang="zh-CN" b="1" dirty="0">
                  <a:latin typeface="黑体" panose="02010609060101010101" charset="-122"/>
                  <a:ea typeface="黑体" panose="02010609060101010101" charset="-122"/>
                </a:rPr>
                <a:t>/</a:t>
              </a:r>
              <a:r>
                <a:rPr lang="zh-CN" altLang="en-US" b="1" dirty="0">
                  <a:latin typeface="黑体" panose="02010609060101010101" charset="-122"/>
                  <a:ea typeface="黑体" panose="02010609060101010101" charset="-122"/>
                </a:rPr>
                <a:t>高三级过滤</a:t>
              </a:r>
            </a:p>
          </p:txBody>
        </p:sp>
        <p:cxnSp>
          <p:nvCxnSpPr>
            <p:cNvPr id="39" name="直接连接符 38"/>
            <p:cNvCxnSpPr/>
            <p:nvPr/>
          </p:nvCxnSpPr>
          <p:spPr>
            <a:xfrm rot="16200000" flipH="1">
              <a:off x="2355583" y="2138620"/>
              <a:ext cx="214314" cy="2143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rot="16200000" flipH="1">
              <a:off x="1998393" y="2495810"/>
              <a:ext cx="214314" cy="2143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rot="10800000" flipH="1">
              <a:off x="2355583" y="2495810"/>
              <a:ext cx="214314" cy="2143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rot="10800000" flipH="1">
              <a:off x="1998393" y="2138620"/>
              <a:ext cx="214314" cy="2143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2569897" y="2352934"/>
              <a:ext cx="28575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712641" y="2352934"/>
              <a:ext cx="28575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712641" y="2495810"/>
              <a:ext cx="28575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2569897" y="2495810"/>
              <a:ext cx="285752"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1425203" y="2424372"/>
              <a:ext cx="1080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1533203" y="2137032"/>
              <a:ext cx="1080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rot="5400000">
              <a:off x="1245997" y="2425826"/>
              <a:ext cx="5760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1533203" y="2708536"/>
              <a:ext cx="1080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1" name="组合 110"/>
          <p:cNvGrpSpPr/>
          <p:nvPr/>
        </p:nvGrpSpPr>
        <p:grpSpPr>
          <a:xfrm>
            <a:off x="5593213" y="3276434"/>
            <a:ext cx="2796351" cy="369332"/>
            <a:chOff x="5847615" y="3000372"/>
            <a:chExt cx="2796351" cy="369332"/>
          </a:xfrm>
        </p:grpSpPr>
        <p:sp>
          <p:nvSpPr>
            <p:cNvPr id="92" name="圆角矩形 91"/>
            <p:cNvSpPr/>
            <p:nvPr/>
          </p:nvSpPr>
          <p:spPr>
            <a:xfrm>
              <a:off x="5847615" y="3071810"/>
              <a:ext cx="928694" cy="285752"/>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0" name="直接箭头连接符 99"/>
            <p:cNvCxnSpPr/>
            <p:nvPr/>
          </p:nvCxnSpPr>
          <p:spPr>
            <a:xfrm>
              <a:off x="5849454" y="3214686"/>
              <a:ext cx="1365752" cy="2008"/>
            </a:xfrm>
            <a:prstGeom prst="straightConnector1">
              <a:avLst/>
            </a:prstGeom>
            <a:ln w="19050">
              <a:solidFill>
                <a:srgbClr val="FF33CC"/>
              </a:solidFill>
              <a:tailEnd type="arrow"/>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7297122" y="3000372"/>
              <a:ext cx="1346844" cy="369332"/>
            </a:xfrm>
            <a:prstGeom prst="rect">
              <a:avLst/>
            </a:prstGeom>
            <a:noFill/>
          </p:spPr>
          <p:txBody>
            <a:bodyPr wrap="none" rtlCol="0">
              <a:spAutoFit/>
            </a:bodyPr>
            <a:lstStyle/>
            <a:p>
              <a:r>
                <a:rPr lang="zh-CN" altLang="en-US" b="1" dirty="0">
                  <a:solidFill>
                    <a:srgbClr val="FF33CC"/>
                  </a:solidFill>
                  <a:latin typeface="黑体" panose="02010609060101010101" charset="-122"/>
                  <a:ea typeface="黑体" panose="02010609060101010101" charset="-122"/>
                </a:rPr>
                <a:t>感染性</a:t>
              </a:r>
              <a:r>
                <a:rPr lang="zh-CN" altLang="en-US" b="1" dirty="0">
                  <a:latin typeface="黑体" panose="02010609060101010101" charset="-122"/>
                  <a:ea typeface="黑体" panose="02010609060101010101" charset="-122"/>
                </a:rPr>
                <a:t>物品</a:t>
              </a:r>
            </a:p>
          </p:txBody>
        </p:sp>
      </p:grpSp>
      <p:grpSp>
        <p:nvGrpSpPr>
          <p:cNvPr id="107" name="组合 106"/>
          <p:cNvGrpSpPr/>
          <p:nvPr/>
        </p:nvGrpSpPr>
        <p:grpSpPr>
          <a:xfrm>
            <a:off x="5458767" y="4419442"/>
            <a:ext cx="2716483" cy="467438"/>
            <a:chOff x="5713169" y="4143380"/>
            <a:chExt cx="2716483" cy="467438"/>
          </a:xfrm>
        </p:grpSpPr>
        <p:sp>
          <p:nvSpPr>
            <p:cNvPr id="84" name="矩形 83"/>
            <p:cNvSpPr/>
            <p:nvPr/>
          </p:nvSpPr>
          <p:spPr>
            <a:xfrm>
              <a:off x="5713169" y="4214818"/>
              <a:ext cx="214314" cy="396000"/>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5927483" y="4214818"/>
              <a:ext cx="756562" cy="396000"/>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p:nvPr/>
          </p:nvSpPr>
          <p:spPr>
            <a:xfrm>
              <a:off x="6641863" y="4214818"/>
              <a:ext cx="214314" cy="396000"/>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TextBox 86"/>
            <p:cNvSpPr txBox="1"/>
            <p:nvPr/>
          </p:nvSpPr>
          <p:spPr>
            <a:xfrm>
              <a:off x="5992326" y="4214818"/>
              <a:ext cx="649537" cy="369332"/>
            </a:xfrm>
            <a:prstGeom prst="rect">
              <a:avLst/>
            </a:prstGeom>
            <a:noFill/>
          </p:spPr>
          <p:txBody>
            <a:bodyPr wrap="none" rtlCol="0">
              <a:spAutoFit/>
            </a:bodyPr>
            <a:lstStyle/>
            <a:p>
              <a:r>
                <a:rPr lang="zh-CN" altLang="en-US" b="1" dirty="0">
                  <a:latin typeface="黑体" panose="02010609060101010101" charset="-122"/>
                  <a:ea typeface="黑体" panose="02010609060101010101" charset="-122"/>
                </a:rPr>
                <a:t>淋浴</a:t>
              </a:r>
            </a:p>
          </p:txBody>
        </p:sp>
        <p:sp>
          <p:nvSpPr>
            <p:cNvPr id="89" name="右箭头 88"/>
            <p:cNvSpPr/>
            <p:nvPr/>
          </p:nvSpPr>
          <p:spPr>
            <a:xfrm flipH="1">
              <a:off x="6926267" y="4311075"/>
              <a:ext cx="288448" cy="142876"/>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TextBox 104"/>
            <p:cNvSpPr txBox="1"/>
            <p:nvPr/>
          </p:nvSpPr>
          <p:spPr>
            <a:xfrm>
              <a:off x="7315244" y="4143380"/>
              <a:ext cx="1114408" cy="369332"/>
            </a:xfrm>
            <a:prstGeom prst="rect">
              <a:avLst/>
            </a:prstGeom>
            <a:noFill/>
          </p:spPr>
          <p:txBody>
            <a:bodyPr wrap="none" rtlCol="0">
              <a:spAutoFit/>
            </a:bodyPr>
            <a:lstStyle/>
            <a:p>
              <a:r>
                <a:rPr lang="zh-CN" altLang="en-US" b="1" dirty="0">
                  <a:latin typeface="黑体" panose="02010609060101010101" charset="-122"/>
                  <a:ea typeface="黑体" panose="02010609060101010101" charset="-122"/>
                </a:rPr>
                <a:t>人员进出</a:t>
              </a:r>
            </a:p>
          </p:txBody>
        </p:sp>
      </p:grpSp>
      <p:grpSp>
        <p:nvGrpSpPr>
          <p:cNvPr id="113" name="组合 112"/>
          <p:cNvGrpSpPr/>
          <p:nvPr/>
        </p:nvGrpSpPr>
        <p:grpSpPr>
          <a:xfrm>
            <a:off x="1686222" y="3501410"/>
            <a:ext cx="2765749" cy="369332"/>
            <a:chOff x="1928794" y="3000372"/>
            <a:chExt cx="2765749" cy="369332"/>
          </a:xfrm>
        </p:grpSpPr>
        <p:grpSp>
          <p:nvGrpSpPr>
            <p:cNvPr id="108" name="组合 107"/>
            <p:cNvGrpSpPr/>
            <p:nvPr/>
          </p:nvGrpSpPr>
          <p:grpSpPr>
            <a:xfrm>
              <a:off x="2141269" y="3000372"/>
              <a:ext cx="2553274" cy="369332"/>
              <a:chOff x="2141269" y="3000372"/>
              <a:chExt cx="2553274" cy="369332"/>
            </a:xfrm>
          </p:grpSpPr>
          <p:sp>
            <p:nvSpPr>
              <p:cNvPr id="22" name="圆角矩形 21"/>
              <p:cNvSpPr/>
              <p:nvPr/>
            </p:nvSpPr>
            <p:spPr>
              <a:xfrm>
                <a:off x="2141269" y="3071810"/>
                <a:ext cx="928694" cy="285752"/>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22"/>
              <p:cNvCxnSpPr/>
              <p:nvPr/>
            </p:nvCxnSpPr>
            <p:spPr>
              <a:xfrm>
                <a:off x="2143108" y="3214686"/>
                <a:ext cx="10800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355715" y="3000372"/>
                <a:ext cx="1338828" cy="369332"/>
              </a:xfrm>
              <a:prstGeom prst="rect">
                <a:avLst/>
              </a:prstGeom>
              <a:noFill/>
            </p:spPr>
            <p:txBody>
              <a:bodyPr wrap="none" rtlCol="0">
                <a:spAutoFit/>
              </a:bodyPr>
              <a:lstStyle/>
              <a:p>
                <a:r>
                  <a:rPr lang="zh-CN" altLang="en-US" b="1" dirty="0">
                    <a:latin typeface="黑体" panose="02010609060101010101" charset="-122"/>
                    <a:ea typeface="黑体" panose="02010609060101010101" charset="-122"/>
                  </a:rPr>
                  <a:t>高压消毒锅</a:t>
                </a:r>
              </a:p>
            </p:txBody>
          </p:sp>
        </p:grpSp>
        <p:cxnSp>
          <p:nvCxnSpPr>
            <p:cNvPr id="112" name="直接箭头连接符 111"/>
            <p:cNvCxnSpPr/>
            <p:nvPr/>
          </p:nvCxnSpPr>
          <p:spPr>
            <a:xfrm flipH="1">
              <a:off x="1928794" y="3213098"/>
              <a:ext cx="1080000" cy="1588"/>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114" name="TextBox 113"/>
          <p:cNvSpPr txBox="1"/>
          <p:nvPr/>
        </p:nvSpPr>
        <p:spPr>
          <a:xfrm>
            <a:off x="1285852" y="6072206"/>
            <a:ext cx="3416320" cy="523220"/>
          </a:xfrm>
          <a:prstGeom prst="rect">
            <a:avLst/>
          </a:prstGeom>
          <a:noFill/>
        </p:spPr>
        <p:txBody>
          <a:bodyPr wrap="none" rtlCol="0">
            <a:spAutoFit/>
          </a:bodyPr>
          <a:lstStyle/>
          <a:p>
            <a:r>
              <a:rPr lang="zh-CN" altLang="en-US" sz="2800" b="1" dirty="0">
                <a:solidFill>
                  <a:srgbClr val="FF0000"/>
                </a:solidFill>
              </a:rPr>
              <a:t>人流、物流、动物流</a:t>
            </a:r>
          </a:p>
        </p:txBody>
      </p:sp>
      <p:sp>
        <p:nvSpPr>
          <p:cNvPr id="115" name="object 4"/>
          <p:cNvSpPr/>
          <p:nvPr/>
        </p:nvSpPr>
        <p:spPr>
          <a:xfrm>
            <a:off x="51432" y="116662"/>
            <a:ext cx="1136192" cy="109428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0503" y="573031"/>
            <a:ext cx="8153400" cy="677108"/>
          </a:xfrm>
          <a:prstGeom prst="rect">
            <a:avLst/>
          </a:prstGeom>
          <a:solidFill>
            <a:srgbClr val="FFC000"/>
          </a:solidFill>
        </p:spPr>
        <p:txBody>
          <a:bodyPr vert="horz" wrap="square" lIns="0" tIns="0" rIns="0" bIns="0" rtlCol="0">
            <a:spAutoFit/>
          </a:bodyPr>
          <a:lstStyle/>
          <a:p>
            <a:pPr marL="90805">
              <a:lnSpc>
                <a:spcPct val="100000"/>
              </a:lnSpc>
            </a:pPr>
            <a:r>
              <a:rPr sz="4400" b="1" dirty="0" err="1">
                <a:solidFill>
                  <a:srgbClr val="1F487C"/>
                </a:solidFill>
                <a:latin typeface="微软雅黑" panose="020B0503020204020204" pitchFamily="34" charset="-122"/>
                <a:cs typeface="微软雅黑" panose="020B0503020204020204" pitchFamily="34" charset="-122"/>
              </a:rPr>
              <a:t>动物进出流程</a:t>
            </a:r>
            <a:endParaRPr sz="4400" dirty="0">
              <a:latin typeface="微软雅黑" panose="020B0503020204020204" pitchFamily="34" charset="-122"/>
              <a:cs typeface="微软雅黑" panose="020B0503020204020204" pitchFamily="34" charset="-122"/>
            </a:endParaRPr>
          </a:p>
        </p:txBody>
      </p:sp>
      <p:sp>
        <p:nvSpPr>
          <p:cNvPr id="3" name="object 3"/>
          <p:cNvSpPr/>
          <p:nvPr/>
        </p:nvSpPr>
        <p:spPr>
          <a:xfrm>
            <a:off x="7541187" y="2708383"/>
            <a:ext cx="830380" cy="1867536"/>
          </a:xfrm>
          <a:custGeom>
            <a:avLst/>
            <a:gdLst/>
            <a:ahLst/>
            <a:cxnLst/>
            <a:rect l="l" t="t" r="r" b="b"/>
            <a:pathLst>
              <a:path w="1416050" h="681989">
                <a:moveTo>
                  <a:pt x="0" y="113664"/>
                </a:moveTo>
                <a:lnTo>
                  <a:pt x="8045" y="71513"/>
                </a:lnTo>
                <a:lnTo>
                  <a:pt x="30119" y="36523"/>
                </a:lnTo>
                <a:lnTo>
                  <a:pt x="63128" y="11789"/>
                </a:lnTo>
                <a:lnTo>
                  <a:pt x="103975" y="405"/>
                </a:lnTo>
                <a:lnTo>
                  <a:pt x="1302384" y="0"/>
                </a:lnTo>
                <a:lnTo>
                  <a:pt x="1317014" y="932"/>
                </a:lnTo>
                <a:lnTo>
                  <a:pt x="1357092" y="13997"/>
                </a:lnTo>
                <a:lnTo>
                  <a:pt x="1389021" y="40060"/>
                </a:lnTo>
                <a:lnTo>
                  <a:pt x="1409678" y="76025"/>
                </a:lnTo>
                <a:lnTo>
                  <a:pt x="1416050" y="568197"/>
                </a:lnTo>
                <a:lnTo>
                  <a:pt x="1415115" y="582827"/>
                </a:lnTo>
                <a:lnTo>
                  <a:pt x="1402026" y="622905"/>
                </a:lnTo>
                <a:lnTo>
                  <a:pt x="1375937" y="654834"/>
                </a:lnTo>
                <a:lnTo>
                  <a:pt x="1339974" y="675491"/>
                </a:lnTo>
                <a:lnTo>
                  <a:pt x="113665" y="681863"/>
                </a:lnTo>
                <a:lnTo>
                  <a:pt x="99009" y="680928"/>
                </a:lnTo>
                <a:lnTo>
                  <a:pt x="58901" y="667839"/>
                </a:lnTo>
                <a:lnTo>
                  <a:pt x="26986" y="641750"/>
                </a:lnTo>
                <a:lnTo>
                  <a:pt x="6358" y="605787"/>
                </a:lnTo>
                <a:lnTo>
                  <a:pt x="0" y="113664"/>
                </a:lnTo>
                <a:close/>
              </a:path>
            </a:pathLst>
          </a:custGeom>
          <a:ln w="9525">
            <a:solidFill>
              <a:srgbClr val="000000"/>
            </a:solidFill>
          </a:ln>
        </p:spPr>
        <p:txBody>
          <a:bodyPr wrap="square" lIns="0" tIns="0" rIns="0" bIns="0" rtlCol="0"/>
          <a:lstStyle/>
          <a:p>
            <a:endParaRPr/>
          </a:p>
        </p:txBody>
      </p:sp>
      <p:sp>
        <p:nvSpPr>
          <p:cNvPr id="4" name="object 4"/>
          <p:cNvSpPr/>
          <p:nvPr/>
        </p:nvSpPr>
        <p:spPr>
          <a:xfrm>
            <a:off x="683564" y="2326025"/>
            <a:ext cx="1416050" cy="537845"/>
          </a:xfrm>
          <a:custGeom>
            <a:avLst/>
            <a:gdLst/>
            <a:ahLst/>
            <a:cxnLst/>
            <a:rect l="l" t="t" r="r" b="b"/>
            <a:pathLst>
              <a:path w="1416050" h="537844">
                <a:moveTo>
                  <a:pt x="0" y="89662"/>
                </a:moveTo>
                <a:lnTo>
                  <a:pt x="10039" y="48391"/>
                </a:lnTo>
                <a:lnTo>
                  <a:pt x="36816" y="17216"/>
                </a:lnTo>
                <a:lnTo>
                  <a:pt x="75318" y="1139"/>
                </a:lnTo>
                <a:lnTo>
                  <a:pt x="1326464" y="0"/>
                </a:lnTo>
                <a:lnTo>
                  <a:pt x="1341008" y="1178"/>
                </a:lnTo>
                <a:lnTo>
                  <a:pt x="1379423" y="17370"/>
                </a:lnTo>
                <a:lnTo>
                  <a:pt x="1406098" y="48649"/>
                </a:lnTo>
                <a:lnTo>
                  <a:pt x="1415999" y="448182"/>
                </a:lnTo>
                <a:lnTo>
                  <a:pt x="1414820" y="462761"/>
                </a:lnTo>
                <a:lnTo>
                  <a:pt x="1398636" y="501242"/>
                </a:lnTo>
                <a:lnTo>
                  <a:pt x="1367393" y="527940"/>
                </a:lnTo>
                <a:lnTo>
                  <a:pt x="89649" y="537844"/>
                </a:lnTo>
                <a:lnTo>
                  <a:pt x="75086" y="536667"/>
                </a:lnTo>
                <a:lnTo>
                  <a:pt x="36633" y="520495"/>
                </a:lnTo>
                <a:lnTo>
                  <a:pt x="9934" y="489251"/>
                </a:lnTo>
                <a:lnTo>
                  <a:pt x="0" y="89662"/>
                </a:lnTo>
                <a:close/>
              </a:path>
            </a:pathLst>
          </a:custGeom>
          <a:ln w="9525">
            <a:solidFill>
              <a:srgbClr val="000000"/>
            </a:solidFill>
          </a:ln>
        </p:spPr>
        <p:txBody>
          <a:bodyPr wrap="square" lIns="0" tIns="0" rIns="0" bIns="0" rtlCol="0"/>
          <a:lstStyle/>
          <a:p>
            <a:endParaRPr/>
          </a:p>
        </p:txBody>
      </p:sp>
      <p:sp>
        <p:nvSpPr>
          <p:cNvPr id="5" name="object 5"/>
          <p:cNvSpPr/>
          <p:nvPr/>
        </p:nvSpPr>
        <p:spPr>
          <a:xfrm>
            <a:off x="2339720" y="2682259"/>
            <a:ext cx="1416050" cy="681990"/>
          </a:xfrm>
          <a:custGeom>
            <a:avLst/>
            <a:gdLst/>
            <a:ahLst/>
            <a:cxnLst/>
            <a:rect l="l" t="t" r="r" b="b"/>
            <a:pathLst>
              <a:path w="1416050" h="681989">
                <a:moveTo>
                  <a:pt x="0" y="113664"/>
                </a:moveTo>
                <a:lnTo>
                  <a:pt x="8062" y="71513"/>
                </a:lnTo>
                <a:lnTo>
                  <a:pt x="30165" y="36523"/>
                </a:lnTo>
                <a:lnTo>
                  <a:pt x="63183" y="11789"/>
                </a:lnTo>
                <a:lnTo>
                  <a:pt x="103993" y="405"/>
                </a:lnTo>
                <a:lnTo>
                  <a:pt x="1302384" y="0"/>
                </a:lnTo>
                <a:lnTo>
                  <a:pt x="1317040" y="932"/>
                </a:lnTo>
                <a:lnTo>
                  <a:pt x="1357148" y="13997"/>
                </a:lnTo>
                <a:lnTo>
                  <a:pt x="1389063" y="40060"/>
                </a:lnTo>
                <a:lnTo>
                  <a:pt x="1409691" y="76025"/>
                </a:lnTo>
                <a:lnTo>
                  <a:pt x="1416050" y="568197"/>
                </a:lnTo>
                <a:lnTo>
                  <a:pt x="1415117" y="582827"/>
                </a:lnTo>
                <a:lnTo>
                  <a:pt x="1402052" y="622905"/>
                </a:lnTo>
                <a:lnTo>
                  <a:pt x="1375989" y="654834"/>
                </a:lnTo>
                <a:lnTo>
                  <a:pt x="1340024" y="675491"/>
                </a:lnTo>
                <a:lnTo>
                  <a:pt x="113665" y="681863"/>
                </a:lnTo>
                <a:lnTo>
                  <a:pt x="99035" y="680928"/>
                </a:lnTo>
                <a:lnTo>
                  <a:pt x="58957" y="667839"/>
                </a:lnTo>
                <a:lnTo>
                  <a:pt x="27028" y="641750"/>
                </a:lnTo>
                <a:lnTo>
                  <a:pt x="6371" y="605787"/>
                </a:lnTo>
                <a:lnTo>
                  <a:pt x="0" y="113664"/>
                </a:lnTo>
                <a:close/>
              </a:path>
            </a:pathLst>
          </a:custGeom>
          <a:ln w="9525">
            <a:solidFill>
              <a:srgbClr val="000000"/>
            </a:solidFill>
          </a:ln>
        </p:spPr>
        <p:txBody>
          <a:bodyPr wrap="square" lIns="0" tIns="0" rIns="0" bIns="0" rtlCol="0"/>
          <a:lstStyle/>
          <a:p>
            <a:endParaRPr/>
          </a:p>
        </p:txBody>
      </p:sp>
      <p:sp>
        <p:nvSpPr>
          <p:cNvPr id="6" name="object 6"/>
          <p:cNvSpPr/>
          <p:nvPr/>
        </p:nvSpPr>
        <p:spPr>
          <a:xfrm>
            <a:off x="4016375" y="2668544"/>
            <a:ext cx="1416050" cy="681990"/>
          </a:xfrm>
          <a:custGeom>
            <a:avLst/>
            <a:gdLst/>
            <a:ahLst/>
            <a:cxnLst/>
            <a:rect l="l" t="t" r="r" b="b"/>
            <a:pathLst>
              <a:path w="1416050" h="681989">
                <a:moveTo>
                  <a:pt x="0" y="113665"/>
                </a:moveTo>
                <a:lnTo>
                  <a:pt x="8062" y="71566"/>
                </a:lnTo>
                <a:lnTo>
                  <a:pt x="30165" y="36573"/>
                </a:lnTo>
                <a:lnTo>
                  <a:pt x="63183" y="11811"/>
                </a:lnTo>
                <a:lnTo>
                  <a:pt x="103993" y="406"/>
                </a:lnTo>
                <a:lnTo>
                  <a:pt x="1302385" y="0"/>
                </a:lnTo>
                <a:lnTo>
                  <a:pt x="1317014" y="934"/>
                </a:lnTo>
                <a:lnTo>
                  <a:pt x="1357092" y="14023"/>
                </a:lnTo>
                <a:lnTo>
                  <a:pt x="1389021" y="40112"/>
                </a:lnTo>
                <a:lnTo>
                  <a:pt x="1409678" y="76075"/>
                </a:lnTo>
                <a:lnTo>
                  <a:pt x="1416050" y="568325"/>
                </a:lnTo>
                <a:lnTo>
                  <a:pt x="1415115" y="582954"/>
                </a:lnTo>
                <a:lnTo>
                  <a:pt x="1402026" y="623032"/>
                </a:lnTo>
                <a:lnTo>
                  <a:pt x="1375937" y="654961"/>
                </a:lnTo>
                <a:lnTo>
                  <a:pt x="1339974" y="675618"/>
                </a:lnTo>
                <a:lnTo>
                  <a:pt x="113664" y="681990"/>
                </a:lnTo>
                <a:lnTo>
                  <a:pt x="99035" y="681055"/>
                </a:lnTo>
                <a:lnTo>
                  <a:pt x="58957" y="667966"/>
                </a:lnTo>
                <a:lnTo>
                  <a:pt x="27028" y="641877"/>
                </a:lnTo>
                <a:lnTo>
                  <a:pt x="6371" y="605914"/>
                </a:lnTo>
                <a:lnTo>
                  <a:pt x="0" y="113665"/>
                </a:lnTo>
                <a:close/>
              </a:path>
            </a:pathLst>
          </a:custGeom>
          <a:ln w="9525">
            <a:solidFill>
              <a:srgbClr val="000000"/>
            </a:solidFill>
          </a:ln>
        </p:spPr>
        <p:txBody>
          <a:bodyPr wrap="square" lIns="0" tIns="0" rIns="0" bIns="0" rtlCol="0"/>
          <a:lstStyle/>
          <a:p>
            <a:endParaRPr/>
          </a:p>
        </p:txBody>
      </p:sp>
      <p:sp>
        <p:nvSpPr>
          <p:cNvPr id="7" name="object 7"/>
          <p:cNvSpPr/>
          <p:nvPr/>
        </p:nvSpPr>
        <p:spPr>
          <a:xfrm>
            <a:off x="5724144" y="2682259"/>
            <a:ext cx="1416050" cy="681990"/>
          </a:xfrm>
          <a:custGeom>
            <a:avLst/>
            <a:gdLst/>
            <a:ahLst/>
            <a:cxnLst/>
            <a:rect l="l" t="t" r="r" b="b"/>
            <a:pathLst>
              <a:path w="1416050" h="681989">
                <a:moveTo>
                  <a:pt x="0" y="113664"/>
                </a:moveTo>
                <a:lnTo>
                  <a:pt x="8062" y="71513"/>
                </a:lnTo>
                <a:lnTo>
                  <a:pt x="30165" y="36523"/>
                </a:lnTo>
                <a:lnTo>
                  <a:pt x="63183" y="11789"/>
                </a:lnTo>
                <a:lnTo>
                  <a:pt x="103993" y="405"/>
                </a:lnTo>
                <a:lnTo>
                  <a:pt x="1302384" y="0"/>
                </a:lnTo>
                <a:lnTo>
                  <a:pt x="1317014" y="932"/>
                </a:lnTo>
                <a:lnTo>
                  <a:pt x="1357092" y="13997"/>
                </a:lnTo>
                <a:lnTo>
                  <a:pt x="1389021" y="40060"/>
                </a:lnTo>
                <a:lnTo>
                  <a:pt x="1409678" y="76025"/>
                </a:lnTo>
                <a:lnTo>
                  <a:pt x="1416050" y="568197"/>
                </a:lnTo>
                <a:lnTo>
                  <a:pt x="1415115" y="582827"/>
                </a:lnTo>
                <a:lnTo>
                  <a:pt x="1402026" y="622905"/>
                </a:lnTo>
                <a:lnTo>
                  <a:pt x="1375937" y="654834"/>
                </a:lnTo>
                <a:lnTo>
                  <a:pt x="1339974" y="675491"/>
                </a:lnTo>
                <a:lnTo>
                  <a:pt x="113664" y="681863"/>
                </a:lnTo>
                <a:lnTo>
                  <a:pt x="99035" y="680928"/>
                </a:lnTo>
                <a:lnTo>
                  <a:pt x="58957" y="667839"/>
                </a:lnTo>
                <a:lnTo>
                  <a:pt x="27028" y="641750"/>
                </a:lnTo>
                <a:lnTo>
                  <a:pt x="6371" y="605787"/>
                </a:lnTo>
                <a:lnTo>
                  <a:pt x="0" y="113664"/>
                </a:lnTo>
                <a:close/>
              </a:path>
            </a:pathLst>
          </a:custGeom>
          <a:ln w="9525">
            <a:solidFill>
              <a:srgbClr val="000000"/>
            </a:solidFill>
          </a:ln>
        </p:spPr>
        <p:txBody>
          <a:bodyPr wrap="square" lIns="0" tIns="0" rIns="0" bIns="0" rtlCol="0"/>
          <a:lstStyle/>
          <a:p>
            <a:endParaRPr/>
          </a:p>
        </p:txBody>
      </p:sp>
      <p:sp>
        <p:nvSpPr>
          <p:cNvPr id="8" name="object 8"/>
          <p:cNvSpPr/>
          <p:nvPr/>
        </p:nvSpPr>
        <p:spPr>
          <a:xfrm>
            <a:off x="683564" y="3095137"/>
            <a:ext cx="1416050" cy="538480"/>
          </a:xfrm>
          <a:custGeom>
            <a:avLst/>
            <a:gdLst/>
            <a:ahLst/>
            <a:cxnLst/>
            <a:rect l="l" t="t" r="r" b="b"/>
            <a:pathLst>
              <a:path w="1416050" h="538480">
                <a:moveTo>
                  <a:pt x="0" y="89662"/>
                </a:moveTo>
                <a:lnTo>
                  <a:pt x="10039" y="48391"/>
                </a:lnTo>
                <a:lnTo>
                  <a:pt x="36816" y="17216"/>
                </a:lnTo>
                <a:lnTo>
                  <a:pt x="75318" y="1139"/>
                </a:lnTo>
                <a:lnTo>
                  <a:pt x="1326464" y="0"/>
                </a:lnTo>
                <a:lnTo>
                  <a:pt x="1341008" y="1178"/>
                </a:lnTo>
                <a:lnTo>
                  <a:pt x="1379423" y="17370"/>
                </a:lnTo>
                <a:lnTo>
                  <a:pt x="1406098" y="48649"/>
                </a:lnTo>
                <a:lnTo>
                  <a:pt x="1415999" y="448310"/>
                </a:lnTo>
                <a:lnTo>
                  <a:pt x="1414820" y="462888"/>
                </a:lnTo>
                <a:lnTo>
                  <a:pt x="1398636" y="501369"/>
                </a:lnTo>
                <a:lnTo>
                  <a:pt x="1367393" y="528067"/>
                </a:lnTo>
                <a:lnTo>
                  <a:pt x="89649" y="537972"/>
                </a:lnTo>
                <a:lnTo>
                  <a:pt x="75086" y="536794"/>
                </a:lnTo>
                <a:lnTo>
                  <a:pt x="36633" y="520622"/>
                </a:lnTo>
                <a:lnTo>
                  <a:pt x="9934" y="489378"/>
                </a:lnTo>
                <a:lnTo>
                  <a:pt x="0" y="89662"/>
                </a:lnTo>
                <a:close/>
              </a:path>
            </a:pathLst>
          </a:custGeom>
          <a:ln w="9525">
            <a:solidFill>
              <a:srgbClr val="000000"/>
            </a:solidFill>
          </a:ln>
        </p:spPr>
        <p:txBody>
          <a:bodyPr wrap="square" lIns="0" tIns="0" rIns="0" bIns="0" rtlCol="0"/>
          <a:lstStyle/>
          <a:p>
            <a:endParaRPr/>
          </a:p>
        </p:txBody>
      </p:sp>
      <p:sp>
        <p:nvSpPr>
          <p:cNvPr id="9" name="object 9"/>
          <p:cNvSpPr/>
          <p:nvPr/>
        </p:nvSpPr>
        <p:spPr>
          <a:xfrm>
            <a:off x="2029205" y="2670956"/>
            <a:ext cx="424815" cy="188595"/>
          </a:xfrm>
          <a:custGeom>
            <a:avLst/>
            <a:gdLst/>
            <a:ahLst/>
            <a:cxnLst/>
            <a:rect l="l" t="t" r="r" b="b"/>
            <a:pathLst>
              <a:path w="424814" h="188594">
                <a:moveTo>
                  <a:pt x="329183" y="0"/>
                </a:moveTo>
                <a:lnTo>
                  <a:pt x="329183" y="46990"/>
                </a:lnTo>
                <a:lnTo>
                  <a:pt x="0" y="46990"/>
                </a:lnTo>
                <a:lnTo>
                  <a:pt x="0" y="140970"/>
                </a:lnTo>
                <a:lnTo>
                  <a:pt x="329183" y="140970"/>
                </a:lnTo>
                <a:lnTo>
                  <a:pt x="329183" y="188087"/>
                </a:lnTo>
                <a:lnTo>
                  <a:pt x="424688" y="93980"/>
                </a:lnTo>
                <a:lnTo>
                  <a:pt x="329183" y="0"/>
                </a:lnTo>
                <a:close/>
              </a:path>
            </a:pathLst>
          </a:custGeom>
          <a:solidFill>
            <a:srgbClr val="002060"/>
          </a:solidFill>
        </p:spPr>
        <p:txBody>
          <a:bodyPr wrap="square" lIns="0" tIns="0" rIns="0" bIns="0" rtlCol="0"/>
          <a:lstStyle/>
          <a:p>
            <a:endParaRPr/>
          </a:p>
        </p:txBody>
      </p:sp>
      <p:sp>
        <p:nvSpPr>
          <p:cNvPr id="10" name="object 10"/>
          <p:cNvSpPr/>
          <p:nvPr/>
        </p:nvSpPr>
        <p:spPr>
          <a:xfrm>
            <a:off x="2029205" y="2670956"/>
            <a:ext cx="424815" cy="188595"/>
          </a:xfrm>
          <a:custGeom>
            <a:avLst/>
            <a:gdLst/>
            <a:ahLst/>
            <a:cxnLst/>
            <a:rect l="l" t="t" r="r" b="b"/>
            <a:pathLst>
              <a:path w="424814" h="188594">
                <a:moveTo>
                  <a:pt x="0" y="46990"/>
                </a:moveTo>
                <a:lnTo>
                  <a:pt x="329183" y="46990"/>
                </a:lnTo>
                <a:lnTo>
                  <a:pt x="329183" y="0"/>
                </a:lnTo>
                <a:lnTo>
                  <a:pt x="424688" y="93980"/>
                </a:lnTo>
                <a:lnTo>
                  <a:pt x="329183" y="188087"/>
                </a:lnTo>
                <a:lnTo>
                  <a:pt x="329183" y="140970"/>
                </a:lnTo>
                <a:lnTo>
                  <a:pt x="0" y="140970"/>
                </a:lnTo>
                <a:lnTo>
                  <a:pt x="0" y="46990"/>
                </a:lnTo>
                <a:close/>
              </a:path>
            </a:pathLst>
          </a:custGeom>
          <a:ln w="9525">
            <a:solidFill>
              <a:srgbClr val="000000"/>
            </a:solidFill>
          </a:ln>
        </p:spPr>
        <p:txBody>
          <a:bodyPr wrap="square" lIns="0" tIns="0" rIns="0" bIns="0" rtlCol="0"/>
          <a:lstStyle/>
          <a:p>
            <a:endParaRPr/>
          </a:p>
        </p:txBody>
      </p:sp>
      <p:sp>
        <p:nvSpPr>
          <p:cNvPr id="11" name="object 11"/>
          <p:cNvSpPr/>
          <p:nvPr/>
        </p:nvSpPr>
        <p:spPr>
          <a:xfrm>
            <a:off x="3591686" y="2907050"/>
            <a:ext cx="424815" cy="188595"/>
          </a:xfrm>
          <a:custGeom>
            <a:avLst/>
            <a:gdLst/>
            <a:ahLst/>
            <a:cxnLst/>
            <a:rect l="l" t="t" r="r" b="b"/>
            <a:pathLst>
              <a:path w="424814" h="188594">
                <a:moveTo>
                  <a:pt x="329057" y="0"/>
                </a:moveTo>
                <a:lnTo>
                  <a:pt x="329057" y="47116"/>
                </a:lnTo>
                <a:lnTo>
                  <a:pt x="0" y="47116"/>
                </a:lnTo>
                <a:lnTo>
                  <a:pt x="0" y="141097"/>
                </a:lnTo>
                <a:lnTo>
                  <a:pt x="329057" y="141097"/>
                </a:lnTo>
                <a:lnTo>
                  <a:pt x="329057" y="188087"/>
                </a:lnTo>
                <a:lnTo>
                  <a:pt x="424688" y="94106"/>
                </a:lnTo>
                <a:lnTo>
                  <a:pt x="329057" y="0"/>
                </a:lnTo>
                <a:close/>
              </a:path>
            </a:pathLst>
          </a:custGeom>
          <a:solidFill>
            <a:srgbClr val="FFFFFF"/>
          </a:solidFill>
        </p:spPr>
        <p:txBody>
          <a:bodyPr wrap="square" lIns="0" tIns="0" rIns="0" bIns="0" rtlCol="0"/>
          <a:lstStyle/>
          <a:p>
            <a:endParaRPr/>
          </a:p>
        </p:txBody>
      </p:sp>
      <p:sp>
        <p:nvSpPr>
          <p:cNvPr id="12" name="object 12"/>
          <p:cNvSpPr/>
          <p:nvPr/>
        </p:nvSpPr>
        <p:spPr>
          <a:xfrm>
            <a:off x="3686686" y="2907050"/>
            <a:ext cx="424815" cy="188595"/>
          </a:xfrm>
          <a:custGeom>
            <a:avLst/>
            <a:gdLst/>
            <a:ahLst/>
            <a:cxnLst/>
            <a:rect l="l" t="t" r="r" b="b"/>
            <a:pathLst>
              <a:path w="424814" h="188594">
                <a:moveTo>
                  <a:pt x="0" y="47116"/>
                </a:moveTo>
                <a:lnTo>
                  <a:pt x="329057" y="47116"/>
                </a:lnTo>
                <a:lnTo>
                  <a:pt x="329057" y="0"/>
                </a:lnTo>
                <a:lnTo>
                  <a:pt x="424688" y="94106"/>
                </a:lnTo>
                <a:lnTo>
                  <a:pt x="329057" y="188087"/>
                </a:lnTo>
                <a:lnTo>
                  <a:pt x="329057" y="141097"/>
                </a:lnTo>
                <a:lnTo>
                  <a:pt x="0" y="141097"/>
                </a:lnTo>
                <a:lnTo>
                  <a:pt x="0" y="47116"/>
                </a:lnTo>
                <a:close/>
              </a:path>
            </a:pathLst>
          </a:custGeom>
          <a:solidFill>
            <a:srgbClr val="002060"/>
          </a:solidFill>
          <a:ln w="9525">
            <a:solidFill>
              <a:srgbClr val="000000"/>
            </a:solidFill>
          </a:ln>
        </p:spPr>
        <p:txBody>
          <a:bodyPr wrap="square" lIns="0" tIns="0" rIns="0" bIns="0" rtlCol="0"/>
          <a:lstStyle/>
          <a:p>
            <a:endParaRPr/>
          </a:p>
        </p:txBody>
      </p:sp>
      <p:sp>
        <p:nvSpPr>
          <p:cNvPr id="13" name="object 13"/>
          <p:cNvSpPr/>
          <p:nvPr/>
        </p:nvSpPr>
        <p:spPr>
          <a:xfrm>
            <a:off x="5387848" y="2925591"/>
            <a:ext cx="424815" cy="188595"/>
          </a:xfrm>
          <a:custGeom>
            <a:avLst/>
            <a:gdLst/>
            <a:ahLst/>
            <a:cxnLst/>
            <a:rect l="l" t="t" r="r" b="b"/>
            <a:pathLst>
              <a:path w="424814" h="188594">
                <a:moveTo>
                  <a:pt x="329056" y="0"/>
                </a:moveTo>
                <a:lnTo>
                  <a:pt x="329056" y="46989"/>
                </a:lnTo>
                <a:lnTo>
                  <a:pt x="0" y="46989"/>
                </a:lnTo>
                <a:lnTo>
                  <a:pt x="0" y="141097"/>
                </a:lnTo>
                <a:lnTo>
                  <a:pt x="329056" y="141097"/>
                </a:lnTo>
                <a:lnTo>
                  <a:pt x="329056" y="188087"/>
                </a:lnTo>
                <a:lnTo>
                  <a:pt x="424688" y="94107"/>
                </a:lnTo>
                <a:lnTo>
                  <a:pt x="329056" y="0"/>
                </a:lnTo>
                <a:close/>
              </a:path>
            </a:pathLst>
          </a:custGeom>
          <a:solidFill>
            <a:srgbClr val="002060"/>
          </a:solidFill>
        </p:spPr>
        <p:txBody>
          <a:bodyPr wrap="square" lIns="0" tIns="0" rIns="0" bIns="0" rtlCol="0"/>
          <a:lstStyle/>
          <a:p>
            <a:endParaRPr/>
          </a:p>
        </p:txBody>
      </p:sp>
      <p:sp>
        <p:nvSpPr>
          <p:cNvPr id="15" name="object 15"/>
          <p:cNvSpPr/>
          <p:nvPr/>
        </p:nvSpPr>
        <p:spPr>
          <a:xfrm>
            <a:off x="7027671" y="2863869"/>
            <a:ext cx="424815" cy="188595"/>
          </a:xfrm>
          <a:custGeom>
            <a:avLst/>
            <a:gdLst/>
            <a:ahLst/>
            <a:cxnLst/>
            <a:rect l="l" t="t" r="r" b="b"/>
            <a:pathLst>
              <a:path w="424815" h="188594">
                <a:moveTo>
                  <a:pt x="329056" y="0"/>
                </a:moveTo>
                <a:lnTo>
                  <a:pt x="329056" y="46990"/>
                </a:lnTo>
                <a:lnTo>
                  <a:pt x="0" y="46990"/>
                </a:lnTo>
                <a:lnTo>
                  <a:pt x="0" y="141097"/>
                </a:lnTo>
                <a:lnTo>
                  <a:pt x="329056" y="141097"/>
                </a:lnTo>
                <a:lnTo>
                  <a:pt x="329056" y="188087"/>
                </a:lnTo>
                <a:lnTo>
                  <a:pt x="424687" y="94107"/>
                </a:lnTo>
                <a:lnTo>
                  <a:pt x="329056" y="0"/>
                </a:lnTo>
                <a:close/>
              </a:path>
            </a:pathLst>
          </a:custGeom>
          <a:solidFill>
            <a:srgbClr val="002060"/>
          </a:solidFill>
        </p:spPr>
        <p:txBody>
          <a:bodyPr wrap="square" lIns="0" tIns="0" rIns="0" bIns="0" rtlCol="0"/>
          <a:lstStyle/>
          <a:p>
            <a:endParaRPr/>
          </a:p>
        </p:txBody>
      </p:sp>
      <p:sp>
        <p:nvSpPr>
          <p:cNvPr id="16" name="object 16"/>
          <p:cNvSpPr/>
          <p:nvPr/>
        </p:nvSpPr>
        <p:spPr>
          <a:xfrm>
            <a:off x="7027671" y="2863869"/>
            <a:ext cx="424815" cy="188595"/>
          </a:xfrm>
          <a:custGeom>
            <a:avLst/>
            <a:gdLst/>
            <a:ahLst/>
            <a:cxnLst/>
            <a:rect l="l" t="t" r="r" b="b"/>
            <a:pathLst>
              <a:path w="424815" h="188594">
                <a:moveTo>
                  <a:pt x="0" y="46990"/>
                </a:moveTo>
                <a:lnTo>
                  <a:pt x="329056" y="46990"/>
                </a:lnTo>
                <a:lnTo>
                  <a:pt x="329056" y="0"/>
                </a:lnTo>
                <a:lnTo>
                  <a:pt x="424687" y="94107"/>
                </a:lnTo>
                <a:lnTo>
                  <a:pt x="329056" y="188087"/>
                </a:lnTo>
                <a:lnTo>
                  <a:pt x="329056" y="141097"/>
                </a:lnTo>
                <a:lnTo>
                  <a:pt x="0" y="141097"/>
                </a:lnTo>
                <a:lnTo>
                  <a:pt x="0" y="46990"/>
                </a:lnTo>
                <a:close/>
              </a:path>
            </a:pathLst>
          </a:custGeom>
          <a:ln w="9525">
            <a:solidFill>
              <a:srgbClr val="000000"/>
            </a:solidFill>
          </a:ln>
        </p:spPr>
        <p:txBody>
          <a:bodyPr wrap="square" lIns="0" tIns="0" rIns="0" bIns="0" rtlCol="0"/>
          <a:lstStyle/>
          <a:p>
            <a:endParaRPr/>
          </a:p>
        </p:txBody>
      </p:sp>
      <p:sp>
        <p:nvSpPr>
          <p:cNvPr id="17" name="object 17"/>
          <p:cNvSpPr/>
          <p:nvPr/>
        </p:nvSpPr>
        <p:spPr>
          <a:xfrm>
            <a:off x="2016251" y="3074435"/>
            <a:ext cx="424815" cy="188595"/>
          </a:xfrm>
          <a:custGeom>
            <a:avLst/>
            <a:gdLst/>
            <a:ahLst/>
            <a:cxnLst/>
            <a:rect l="l" t="t" r="r" b="b"/>
            <a:pathLst>
              <a:path w="424814" h="188594">
                <a:moveTo>
                  <a:pt x="329056" y="0"/>
                </a:moveTo>
                <a:lnTo>
                  <a:pt x="329056" y="46989"/>
                </a:lnTo>
                <a:lnTo>
                  <a:pt x="0" y="46989"/>
                </a:lnTo>
                <a:lnTo>
                  <a:pt x="0" y="141096"/>
                </a:lnTo>
                <a:lnTo>
                  <a:pt x="329056" y="141096"/>
                </a:lnTo>
                <a:lnTo>
                  <a:pt x="329056" y="188087"/>
                </a:lnTo>
                <a:lnTo>
                  <a:pt x="424688" y="93979"/>
                </a:lnTo>
                <a:lnTo>
                  <a:pt x="329056" y="0"/>
                </a:lnTo>
                <a:close/>
              </a:path>
            </a:pathLst>
          </a:custGeom>
          <a:solidFill>
            <a:srgbClr val="FFFFFF"/>
          </a:solidFill>
        </p:spPr>
        <p:txBody>
          <a:bodyPr wrap="square" lIns="0" tIns="0" rIns="0" bIns="0" rtlCol="0"/>
          <a:lstStyle/>
          <a:p>
            <a:endParaRPr/>
          </a:p>
        </p:txBody>
      </p:sp>
      <p:sp>
        <p:nvSpPr>
          <p:cNvPr id="18" name="object 18"/>
          <p:cNvSpPr/>
          <p:nvPr/>
        </p:nvSpPr>
        <p:spPr>
          <a:xfrm>
            <a:off x="2016251" y="3074435"/>
            <a:ext cx="424815" cy="188595"/>
          </a:xfrm>
          <a:custGeom>
            <a:avLst/>
            <a:gdLst/>
            <a:ahLst/>
            <a:cxnLst/>
            <a:rect l="l" t="t" r="r" b="b"/>
            <a:pathLst>
              <a:path w="424814" h="188594">
                <a:moveTo>
                  <a:pt x="0" y="46989"/>
                </a:moveTo>
                <a:lnTo>
                  <a:pt x="329056" y="46989"/>
                </a:lnTo>
                <a:lnTo>
                  <a:pt x="329056" y="0"/>
                </a:lnTo>
                <a:lnTo>
                  <a:pt x="424688" y="93979"/>
                </a:lnTo>
                <a:lnTo>
                  <a:pt x="329056" y="188087"/>
                </a:lnTo>
                <a:lnTo>
                  <a:pt x="329056" y="141096"/>
                </a:lnTo>
                <a:lnTo>
                  <a:pt x="0" y="141096"/>
                </a:lnTo>
                <a:lnTo>
                  <a:pt x="0" y="46989"/>
                </a:lnTo>
                <a:close/>
              </a:path>
            </a:pathLst>
          </a:custGeom>
          <a:solidFill>
            <a:srgbClr val="002060"/>
          </a:solidFill>
          <a:ln w="9525">
            <a:solidFill>
              <a:srgbClr val="000000"/>
            </a:solidFill>
          </a:ln>
        </p:spPr>
        <p:txBody>
          <a:bodyPr wrap="square" lIns="0" tIns="0" rIns="0" bIns="0" rtlCol="0"/>
          <a:lstStyle/>
          <a:p>
            <a:endParaRPr/>
          </a:p>
        </p:txBody>
      </p:sp>
      <p:sp>
        <p:nvSpPr>
          <p:cNvPr id="20" name="object 20"/>
          <p:cNvSpPr/>
          <p:nvPr/>
        </p:nvSpPr>
        <p:spPr>
          <a:xfrm>
            <a:off x="715683" y="3867805"/>
            <a:ext cx="1408430" cy="681990"/>
          </a:xfrm>
          <a:custGeom>
            <a:avLst/>
            <a:gdLst/>
            <a:ahLst/>
            <a:cxnLst/>
            <a:rect l="l" t="t" r="r" b="b"/>
            <a:pathLst>
              <a:path w="1408430" h="681989">
                <a:moveTo>
                  <a:pt x="0" y="113664"/>
                </a:moveTo>
                <a:lnTo>
                  <a:pt x="8056" y="71563"/>
                </a:lnTo>
                <a:lnTo>
                  <a:pt x="30148" y="36569"/>
                </a:lnTo>
                <a:lnTo>
                  <a:pt x="63163" y="11808"/>
                </a:lnTo>
                <a:lnTo>
                  <a:pt x="103985" y="405"/>
                </a:lnTo>
                <a:lnTo>
                  <a:pt x="1294345" y="0"/>
                </a:lnTo>
                <a:lnTo>
                  <a:pt x="1309001" y="934"/>
                </a:lnTo>
                <a:lnTo>
                  <a:pt x="1349109" y="14023"/>
                </a:lnTo>
                <a:lnTo>
                  <a:pt x="1381024" y="40112"/>
                </a:lnTo>
                <a:lnTo>
                  <a:pt x="1401652" y="76075"/>
                </a:lnTo>
                <a:lnTo>
                  <a:pt x="1408010" y="568325"/>
                </a:lnTo>
                <a:lnTo>
                  <a:pt x="1407078" y="582954"/>
                </a:lnTo>
                <a:lnTo>
                  <a:pt x="1394012" y="623032"/>
                </a:lnTo>
                <a:lnTo>
                  <a:pt x="1367950" y="654961"/>
                </a:lnTo>
                <a:lnTo>
                  <a:pt x="1331985" y="675618"/>
                </a:lnTo>
                <a:lnTo>
                  <a:pt x="113652" y="681990"/>
                </a:lnTo>
                <a:lnTo>
                  <a:pt x="99014" y="681055"/>
                </a:lnTo>
                <a:lnTo>
                  <a:pt x="58928" y="667964"/>
                </a:lnTo>
                <a:lnTo>
                  <a:pt x="27006" y="641873"/>
                </a:lnTo>
                <a:lnTo>
                  <a:pt x="6363" y="605907"/>
                </a:lnTo>
                <a:lnTo>
                  <a:pt x="0" y="113664"/>
                </a:lnTo>
                <a:close/>
              </a:path>
            </a:pathLst>
          </a:custGeom>
          <a:ln w="9525">
            <a:solidFill>
              <a:srgbClr val="000000"/>
            </a:solidFill>
          </a:ln>
        </p:spPr>
        <p:txBody>
          <a:bodyPr wrap="square" lIns="0" tIns="0" rIns="0" bIns="0" rtlCol="0"/>
          <a:lstStyle/>
          <a:p>
            <a:endParaRPr/>
          </a:p>
        </p:txBody>
      </p:sp>
      <p:sp>
        <p:nvSpPr>
          <p:cNvPr id="21" name="object 21"/>
          <p:cNvSpPr/>
          <p:nvPr/>
        </p:nvSpPr>
        <p:spPr>
          <a:xfrm>
            <a:off x="2328417" y="3859168"/>
            <a:ext cx="1408430" cy="681990"/>
          </a:xfrm>
          <a:custGeom>
            <a:avLst/>
            <a:gdLst/>
            <a:ahLst/>
            <a:cxnLst/>
            <a:rect l="l" t="t" r="r" b="b"/>
            <a:pathLst>
              <a:path w="1408429" h="681989">
                <a:moveTo>
                  <a:pt x="0" y="113665"/>
                </a:moveTo>
                <a:lnTo>
                  <a:pt x="8052" y="71491"/>
                </a:lnTo>
                <a:lnTo>
                  <a:pt x="30137" y="36489"/>
                </a:lnTo>
                <a:lnTo>
                  <a:pt x="63145" y="11758"/>
                </a:lnTo>
                <a:lnTo>
                  <a:pt x="103964" y="397"/>
                </a:lnTo>
                <a:lnTo>
                  <a:pt x="1294383" y="0"/>
                </a:lnTo>
                <a:lnTo>
                  <a:pt x="1309013" y="932"/>
                </a:lnTo>
                <a:lnTo>
                  <a:pt x="1349091" y="13997"/>
                </a:lnTo>
                <a:lnTo>
                  <a:pt x="1381020" y="40060"/>
                </a:lnTo>
                <a:lnTo>
                  <a:pt x="1401677" y="76025"/>
                </a:lnTo>
                <a:lnTo>
                  <a:pt x="1408048" y="568198"/>
                </a:lnTo>
                <a:lnTo>
                  <a:pt x="1407114" y="582853"/>
                </a:lnTo>
                <a:lnTo>
                  <a:pt x="1394025" y="622961"/>
                </a:lnTo>
                <a:lnTo>
                  <a:pt x="1367936" y="654876"/>
                </a:lnTo>
                <a:lnTo>
                  <a:pt x="1331973" y="675504"/>
                </a:lnTo>
                <a:lnTo>
                  <a:pt x="113537" y="681863"/>
                </a:lnTo>
                <a:lnTo>
                  <a:pt x="98902" y="680929"/>
                </a:lnTo>
                <a:lnTo>
                  <a:pt x="58833" y="667850"/>
                </a:lnTo>
                <a:lnTo>
                  <a:pt x="26940" y="641761"/>
                </a:lnTo>
                <a:lnTo>
                  <a:pt x="6331" y="605763"/>
                </a:lnTo>
                <a:lnTo>
                  <a:pt x="0" y="113665"/>
                </a:lnTo>
                <a:close/>
              </a:path>
            </a:pathLst>
          </a:custGeom>
          <a:ln w="9525">
            <a:solidFill>
              <a:srgbClr val="000000"/>
            </a:solidFill>
          </a:ln>
        </p:spPr>
        <p:txBody>
          <a:bodyPr wrap="square" lIns="0" tIns="0" rIns="0" bIns="0" rtlCol="0"/>
          <a:lstStyle/>
          <a:p>
            <a:endParaRPr/>
          </a:p>
        </p:txBody>
      </p:sp>
      <p:sp>
        <p:nvSpPr>
          <p:cNvPr id="22" name="object 22"/>
          <p:cNvSpPr/>
          <p:nvPr/>
        </p:nvSpPr>
        <p:spPr>
          <a:xfrm>
            <a:off x="3995546" y="3845453"/>
            <a:ext cx="1408430" cy="681990"/>
          </a:xfrm>
          <a:custGeom>
            <a:avLst/>
            <a:gdLst/>
            <a:ahLst/>
            <a:cxnLst/>
            <a:rect l="l" t="t" r="r" b="b"/>
            <a:pathLst>
              <a:path w="1408429" h="681989">
                <a:moveTo>
                  <a:pt x="0" y="113664"/>
                </a:moveTo>
                <a:lnTo>
                  <a:pt x="8045" y="71566"/>
                </a:lnTo>
                <a:lnTo>
                  <a:pt x="30119" y="36573"/>
                </a:lnTo>
                <a:lnTo>
                  <a:pt x="63128" y="11811"/>
                </a:lnTo>
                <a:lnTo>
                  <a:pt x="103975" y="406"/>
                </a:lnTo>
                <a:lnTo>
                  <a:pt x="1294383" y="0"/>
                </a:lnTo>
                <a:lnTo>
                  <a:pt x="1309013" y="934"/>
                </a:lnTo>
                <a:lnTo>
                  <a:pt x="1349091" y="14023"/>
                </a:lnTo>
                <a:lnTo>
                  <a:pt x="1381020" y="40112"/>
                </a:lnTo>
                <a:lnTo>
                  <a:pt x="1401677" y="76075"/>
                </a:lnTo>
                <a:lnTo>
                  <a:pt x="1408049" y="568325"/>
                </a:lnTo>
                <a:lnTo>
                  <a:pt x="1407114" y="582954"/>
                </a:lnTo>
                <a:lnTo>
                  <a:pt x="1394025" y="623032"/>
                </a:lnTo>
                <a:lnTo>
                  <a:pt x="1367936" y="654961"/>
                </a:lnTo>
                <a:lnTo>
                  <a:pt x="1331973" y="675618"/>
                </a:lnTo>
                <a:lnTo>
                  <a:pt x="113664" y="681990"/>
                </a:lnTo>
                <a:lnTo>
                  <a:pt x="99009" y="681055"/>
                </a:lnTo>
                <a:lnTo>
                  <a:pt x="58901" y="667966"/>
                </a:lnTo>
                <a:lnTo>
                  <a:pt x="26986" y="641877"/>
                </a:lnTo>
                <a:lnTo>
                  <a:pt x="6358" y="605914"/>
                </a:lnTo>
                <a:lnTo>
                  <a:pt x="0" y="113664"/>
                </a:lnTo>
                <a:close/>
              </a:path>
            </a:pathLst>
          </a:custGeom>
          <a:ln w="9524">
            <a:solidFill>
              <a:srgbClr val="000000"/>
            </a:solidFill>
          </a:ln>
        </p:spPr>
        <p:txBody>
          <a:bodyPr wrap="square" lIns="0" tIns="0" rIns="0" bIns="0" rtlCol="0"/>
          <a:lstStyle/>
          <a:p>
            <a:endParaRPr/>
          </a:p>
        </p:txBody>
      </p:sp>
      <p:sp>
        <p:nvSpPr>
          <p:cNvPr id="23" name="object 23"/>
          <p:cNvSpPr/>
          <p:nvPr/>
        </p:nvSpPr>
        <p:spPr>
          <a:xfrm>
            <a:off x="5693536" y="3859168"/>
            <a:ext cx="1408430" cy="681990"/>
          </a:xfrm>
          <a:custGeom>
            <a:avLst/>
            <a:gdLst/>
            <a:ahLst/>
            <a:cxnLst/>
            <a:rect l="l" t="t" r="r" b="b"/>
            <a:pathLst>
              <a:path w="1408429" h="681989">
                <a:moveTo>
                  <a:pt x="0" y="113665"/>
                </a:moveTo>
                <a:lnTo>
                  <a:pt x="8062" y="71513"/>
                </a:lnTo>
                <a:lnTo>
                  <a:pt x="30165" y="36523"/>
                </a:lnTo>
                <a:lnTo>
                  <a:pt x="63183" y="11789"/>
                </a:lnTo>
                <a:lnTo>
                  <a:pt x="103993" y="405"/>
                </a:lnTo>
                <a:lnTo>
                  <a:pt x="1294511" y="0"/>
                </a:lnTo>
                <a:lnTo>
                  <a:pt x="1309146" y="933"/>
                </a:lnTo>
                <a:lnTo>
                  <a:pt x="1349215" y="14012"/>
                </a:lnTo>
                <a:lnTo>
                  <a:pt x="1381108" y="40101"/>
                </a:lnTo>
                <a:lnTo>
                  <a:pt x="1401717" y="76099"/>
                </a:lnTo>
                <a:lnTo>
                  <a:pt x="1408048" y="568198"/>
                </a:lnTo>
                <a:lnTo>
                  <a:pt x="1407115" y="582861"/>
                </a:lnTo>
                <a:lnTo>
                  <a:pt x="1394040" y="622988"/>
                </a:lnTo>
                <a:lnTo>
                  <a:pt x="1367968" y="654911"/>
                </a:lnTo>
                <a:lnTo>
                  <a:pt x="1332011" y="675530"/>
                </a:lnTo>
                <a:lnTo>
                  <a:pt x="113664" y="681863"/>
                </a:lnTo>
                <a:lnTo>
                  <a:pt x="99035" y="680930"/>
                </a:lnTo>
                <a:lnTo>
                  <a:pt x="58957" y="667865"/>
                </a:lnTo>
                <a:lnTo>
                  <a:pt x="27028" y="641802"/>
                </a:lnTo>
                <a:lnTo>
                  <a:pt x="6371" y="605837"/>
                </a:lnTo>
                <a:lnTo>
                  <a:pt x="0" y="113665"/>
                </a:lnTo>
                <a:close/>
              </a:path>
            </a:pathLst>
          </a:custGeom>
          <a:ln w="9525">
            <a:solidFill>
              <a:srgbClr val="000000"/>
            </a:solidFill>
          </a:ln>
        </p:spPr>
        <p:txBody>
          <a:bodyPr wrap="square" lIns="0" tIns="0" rIns="0" bIns="0" rtlCol="0"/>
          <a:lstStyle/>
          <a:p>
            <a:endParaRPr/>
          </a:p>
        </p:txBody>
      </p:sp>
      <p:sp>
        <p:nvSpPr>
          <p:cNvPr id="24" name="object 24"/>
          <p:cNvSpPr/>
          <p:nvPr/>
        </p:nvSpPr>
        <p:spPr>
          <a:xfrm>
            <a:off x="3573271" y="4083959"/>
            <a:ext cx="422275" cy="188595"/>
          </a:xfrm>
          <a:custGeom>
            <a:avLst/>
            <a:gdLst/>
            <a:ahLst/>
            <a:cxnLst/>
            <a:rect l="l" t="t" r="r" b="b"/>
            <a:pathLst>
              <a:path w="422275" h="188595">
                <a:moveTo>
                  <a:pt x="95503" y="0"/>
                </a:moveTo>
                <a:lnTo>
                  <a:pt x="0" y="94106"/>
                </a:lnTo>
                <a:lnTo>
                  <a:pt x="95503" y="188086"/>
                </a:lnTo>
                <a:lnTo>
                  <a:pt x="95503" y="141096"/>
                </a:lnTo>
                <a:lnTo>
                  <a:pt x="422275" y="141096"/>
                </a:lnTo>
                <a:lnTo>
                  <a:pt x="422275" y="47116"/>
                </a:lnTo>
                <a:lnTo>
                  <a:pt x="95503" y="47116"/>
                </a:lnTo>
                <a:lnTo>
                  <a:pt x="95503" y="0"/>
                </a:lnTo>
                <a:close/>
              </a:path>
            </a:pathLst>
          </a:custGeom>
          <a:solidFill>
            <a:srgbClr val="FF0000"/>
          </a:solidFill>
        </p:spPr>
        <p:txBody>
          <a:bodyPr wrap="square" lIns="0" tIns="0" rIns="0" bIns="0" rtlCol="0"/>
          <a:lstStyle/>
          <a:p>
            <a:endParaRPr/>
          </a:p>
        </p:txBody>
      </p:sp>
      <p:sp>
        <p:nvSpPr>
          <p:cNvPr id="25" name="object 25"/>
          <p:cNvSpPr/>
          <p:nvPr/>
        </p:nvSpPr>
        <p:spPr>
          <a:xfrm>
            <a:off x="3573271" y="4083959"/>
            <a:ext cx="422275" cy="188595"/>
          </a:xfrm>
          <a:custGeom>
            <a:avLst/>
            <a:gdLst/>
            <a:ahLst/>
            <a:cxnLst/>
            <a:rect l="l" t="t" r="r" b="b"/>
            <a:pathLst>
              <a:path w="422275" h="188595">
                <a:moveTo>
                  <a:pt x="422275" y="141096"/>
                </a:moveTo>
                <a:lnTo>
                  <a:pt x="95503" y="141096"/>
                </a:lnTo>
                <a:lnTo>
                  <a:pt x="95503" y="188086"/>
                </a:lnTo>
                <a:lnTo>
                  <a:pt x="0" y="94106"/>
                </a:lnTo>
                <a:lnTo>
                  <a:pt x="95503" y="0"/>
                </a:lnTo>
                <a:lnTo>
                  <a:pt x="95503" y="47116"/>
                </a:lnTo>
                <a:lnTo>
                  <a:pt x="422275" y="47116"/>
                </a:lnTo>
                <a:lnTo>
                  <a:pt x="422275" y="141096"/>
                </a:lnTo>
                <a:close/>
              </a:path>
            </a:pathLst>
          </a:custGeom>
          <a:ln w="9524">
            <a:solidFill>
              <a:srgbClr val="000000"/>
            </a:solidFill>
          </a:ln>
        </p:spPr>
        <p:txBody>
          <a:bodyPr wrap="square" lIns="0" tIns="0" rIns="0" bIns="0" rtlCol="0"/>
          <a:lstStyle/>
          <a:p>
            <a:endParaRPr/>
          </a:p>
        </p:txBody>
      </p:sp>
      <p:sp>
        <p:nvSpPr>
          <p:cNvPr id="26" name="object 26"/>
          <p:cNvSpPr/>
          <p:nvPr/>
        </p:nvSpPr>
        <p:spPr>
          <a:xfrm>
            <a:off x="5378830" y="4046367"/>
            <a:ext cx="422275" cy="188595"/>
          </a:xfrm>
          <a:custGeom>
            <a:avLst/>
            <a:gdLst/>
            <a:ahLst/>
            <a:cxnLst/>
            <a:rect l="l" t="t" r="r" b="b"/>
            <a:pathLst>
              <a:path w="422275" h="188595">
                <a:moveTo>
                  <a:pt x="95631" y="0"/>
                </a:moveTo>
                <a:lnTo>
                  <a:pt x="0" y="93980"/>
                </a:lnTo>
                <a:lnTo>
                  <a:pt x="95631" y="188087"/>
                </a:lnTo>
                <a:lnTo>
                  <a:pt x="95631" y="141097"/>
                </a:lnTo>
                <a:lnTo>
                  <a:pt x="422275" y="141097"/>
                </a:lnTo>
                <a:lnTo>
                  <a:pt x="422275" y="46989"/>
                </a:lnTo>
                <a:lnTo>
                  <a:pt x="95631" y="46989"/>
                </a:lnTo>
                <a:lnTo>
                  <a:pt x="95631" y="0"/>
                </a:lnTo>
                <a:close/>
              </a:path>
            </a:pathLst>
          </a:custGeom>
          <a:solidFill>
            <a:srgbClr val="FFFFFF"/>
          </a:solidFill>
        </p:spPr>
        <p:txBody>
          <a:bodyPr wrap="square" lIns="0" tIns="0" rIns="0" bIns="0" rtlCol="0"/>
          <a:lstStyle/>
          <a:p>
            <a:endParaRPr/>
          </a:p>
        </p:txBody>
      </p:sp>
      <p:sp>
        <p:nvSpPr>
          <p:cNvPr id="27" name="object 27"/>
          <p:cNvSpPr/>
          <p:nvPr/>
        </p:nvSpPr>
        <p:spPr>
          <a:xfrm>
            <a:off x="5283830" y="4046367"/>
            <a:ext cx="422275" cy="188595"/>
          </a:xfrm>
          <a:custGeom>
            <a:avLst/>
            <a:gdLst/>
            <a:ahLst/>
            <a:cxnLst/>
            <a:rect l="l" t="t" r="r" b="b"/>
            <a:pathLst>
              <a:path w="422275" h="188595">
                <a:moveTo>
                  <a:pt x="422275" y="141097"/>
                </a:moveTo>
                <a:lnTo>
                  <a:pt x="95631" y="141097"/>
                </a:lnTo>
                <a:lnTo>
                  <a:pt x="95631" y="188087"/>
                </a:lnTo>
                <a:lnTo>
                  <a:pt x="0" y="93980"/>
                </a:lnTo>
                <a:lnTo>
                  <a:pt x="95631" y="0"/>
                </a:lnTo>
                <a:lnTo>
                  <a:pt x="95631" y="46989"/>
                </a:lnTo>
                <a:lnTo>
                  <a:pt x="422275" y="46989"/>
                </a:lnTo>
                <a:lnTo>
                  <a:pt x="422275" y="141097"/>
                </a:lnTo>
                <a:close/>
              </a:path>
            </a:pathLst>
          </a:custGeom>
          <a:solidFill>
            <a:srgbClr val="FF0000"/>
          </a:solidFill>
          <a:ln w="9525">
            <a:solidFill>
              <a:srgbClr val="000000"/>
            </a:solidFill>
          </a:ln>
        </p:spPr>
        <p:txBody>
          <a:bodyPr wrap="square" lIns="0" tIns="0" rIns="0" bIns="0" rtlCol="0"/>
          <a:lstStyle/>
          <a:p>
            <a:endParaRPr/>
          </a:p>
        </p:txBody>
      </p:sp>
      <p:sp>
        <p:nvSpPr>
          <p:cNvPr id="28" name="object 28"/>
          <p:cNvSpPr/>
          <p:nvPr/>
        </p:nvSpPr>
        <p:spPr>
          <a:xfrm>
            <a:off x="6969632" y="4040779"/>
            <a:ext cx="422275" cy="188595"/>
          </a:xfrm>
          <a:custGeom>
            <a:avLst/>
            <a:gdLst/>
            <a:ahLst/>
            <a:cxnLst/>
            <a:rect l="l" t="t" r="r" b="b"/>
            <a:pathLst>
              <a:path w="422275" h="188595">
                <a:moveTo>
                  <a:pt x="95631" y="0"/>
                </a:moveTo>
                <a:lnTo>
                  <a:pt x="0" y="94107"/>
                </a:lnTo>
                <a:lnTo>
                  <a:pt x="95631" y="188087"/>
                </a:lnTo>
                <a:lnTo>
                  <a:pt x="95631" y="141097"/>
                </a:lnTo>
                <a:lnTo>
                  <a:pt x="422275" y="141097"/>
                </a:lnTo>
                <a:lnTo>
                  <a:pt x="422275" y="46989"/>
                </a:lnTo>
                <a:lnTo>
                  <a:pt x="95631" y="46989"/>
                </a:lnTo>
                <a:lnTo>
                  <a:pt x="95631" y="0"/>
                </a:lnTo>
                <a:close/>
              </a:path>
            </a:pathLst>
          </a:custGeom>
          <a:solidFill>
            <a:srgbClr val="FF0000"/>
          </a:solidFill>
        </p:spPr>
        <p:txBody>
          <a:bodyPr wrap="square" lIns="0" tIns="0" rIns="0" bIns="0" rtlCol="0"/>
          <a:lstStyle/>
          <a:p>
            <a:endParaRPr/>
          </a:p>
        </p:txBody>
      </p:sp>
      <p:sp>
        <p:nvSpPr>
          <p:cNvPr id="29" name="object 29"/>
          <p:cNvSpPr/>
          <p:nvPr/>
        </p:nvSpPr>
        <p:spPr>
          <a:xfrm>
            <a:off x="6969632" y="4040779"/>
            <a:ext cx="422275" cy="188595"/>
          </a:xfrm>
          <a:custGeom>
            <a:avLst/>
            <a:gdLst/>
            <a:ahLst/>
            <a:cxnLst/>
            <a:rect l="l" t="t" r="r" b="b"/>
            <a:pathLst>
              <a:path w="422275" h="188595">
                <a:moveTo>
                  <a:pt x="422275" y="141097"/>
                </a:moveTo>
                <a:lnTo>
                  <a:pt x="95631" y="141097"/>
                </a:lnTo>
                <a:lnTo>
                  <a:pt x="95631" y="188087"/>
                </a:lnTo>
                <a:lnTo>
                  <a:pt x="0" y="94107"/>
                </a:lnTo>
                <a:lnTo>
                  <a:pt x="95631" y="0"/>
                </a:lnTo>
                <a:lnTo>
                  <a:pt x="95631" y="46989"/>
                </a:lnTo>
                <a:lnTo>
                  <a:pt x="422275" y="46989"/>
                </a:lnTo>
                <a:lnTo>
                  <a:pt x="422275" y="141097"/>
                </a:lnTo>
                <a:close/>
              </a:path>
            </a:pathLst>
          </a:custGeom>
          <a:ln w="9525">
            <a:solidFill>
              <a:srgbClr val="000000"/>
            </a:solidFill>
          </a:ln>
        </p:spPr>
        <p:txBody>
          <a:bodyPr wrap="square" lIns="0" tIns="0" rIns="0" bIns="0" rtlCol="0"/>
          <a:lstStyle/>
          <a:p>
            <a:endParaRPr/>
          </a:p>
        </p:txBody>
      </p:sp>
      <p:sp>
        <p:nvSpPr>
          <p:cNvPr id="30" name="object 30"/>
          <p:cNvSpPr/>
          <p:nvPr/>
        </p:nvSpPr>
        <p:spPr>
          <a:xfrm>
            <a:off x="1946401" y="4105675"/>
            <a:ext cx="422275" cy="188595"/>
          </a:xfrm>
          <a:custGeom>
            <a:avLst/>
            <a:gdLst/>
            <a:ahLst/>
            <a:cxnLst/>
            <a:rect l="l" t="t" r="r" b="b"/>
            <a:pathLst>
              <a:path w="422275" h="188595">
                <a:moveTo>
                  <a:pt x="95504" y="0"/>
                </a:moveTo>
                <a:lnTo>
                  <a:pt x="0" y="93980"/>
                </a:lnTo>
                <a:lnTo>
                  <a:pt x="95504" y="188087"/>
                </a:lnTo>
                <a:lnTo>
                  <a:pt x="95504" y="141096"/>
                </a:lnTo>
                <a:lnTo>
                  <a:pt x="422275" y="141096"/>
                </a:lnTo>
                <a:lnTo>
                  <a:pt x="422275" y="46989"/>
                </a:lnTo>
                <a:lnTo>
                  <a:pt x="95504" y="46989"/>
                </a:lnTo>
                <a:lnTo>
                  <a:pt x="95504" y="0"/>
                </a:lnTo>
                <a:close/>
              </a:path>
            </a:pathLst>
          </a:custGeom>
          <a:solidFill>
            <a:srgbClr val="FFFFFF"/>
          </a:solidFill>
        </p:spPr>
        <p:txBody>
          <a:bodyPr wrap="square" lIns="0" tIns="0" rIns="0" bIns="0" rtlCol="0"/>
          <a:lstStyle/>
          <a:p>
            <a:endParaRPr/>
          </a:p>
        </p:txBody>
      </p:sp>
      <p:sp>
        <p:nvSpPr>
          <p:cNvPr id="31" name="object 31"/>
          <p:cNvSpPr/>
          <p:nvPr/>
        </p:nvSpPr>
        <p:spPr>
          <a:xfrm>
            <a:off x="1946401" y="4105675"/>
            <a:ext cx="422275" cy="188595"/>
          </a:xfrm>
          <a:custGeom>
            <a:avLst/>
            <a:gdLst/>
            <a:ahLst/>
            <a:cxnLst/>
            <a:rect l="l" t="t" r="r" b="b"/>
            <a:pathLst>
              <a:path w="422275" h="188595">
                <a:moveTo>
                  <a:pt x="422275" y="141096"/>
                </a:moveTo>
                <a:lnTo>
                  <a:pt x="95504" y="141096"/>
                </a:lnTo>
                <a:lnTo>
                  <a:pt x="95504" y="188087"/>
                </a:lnTo>
                <a:lnTo>
                  <a:pt x="0" y="93980"/>
                </a:lnTo>
                <a:lnTo>
                  <a:pt x="95504" y="0"/>
                </a:lnTo>
                <a:lnTo>
                  <a:pt x="95504" y="46989"/>
                </a:lnTo>
                <a:lnTo>
                  <a:pt x="422275" y="46989"/>
                </a:lnTo>
                <a:lnTo>
                  <a:pt x="422275" y="141096"/>
                </a:lnTo>
                <a:close/>
              </a:path>
            </a:pathLst>
          </a:custGeom>
          <a:solidFill>
            <a:srgbClr val="FF0000"/>
          </a:solidFill>
          <a:ln w="9525">
            <a:solidFill>
              <a:srgbClr val="000000"/>
            </a:solidFill>
          </a:ln>
        </p:spPr>
        <p:txBody>
          <a:bodyPr wrap="square" lIns="0" tIns="0" rIns="0" bIns="0" rtlCol="0"/>
          <a:lstStyle/>
          <a:p>
            <a:endParaRPr/>
          </a:p>
        </p:txBody>
      </p:sp>
      <p:sp>
        <p:nvSpPr>
          <p:cNvPr id="33" name="object 33"/>
          <p:cNvSpPr txBox="1"/>
          <p:nvPr/>
        </p:nvSpPr>
        <p:spPr>
          <a:xfrm>
            <a:off x="683568" y="4843927"/>
            <a:ext cx="7071995" cy="984885"/>
          </a:xfrm>
          <a:prstGeom prst="rect">
            <a:avLst/>
          </a:prstGeom>
        </p:spPr>
        <p:txBody>
          <a:bodyPr vert="horz" wrap="square" lIns="0" tIns="0" rIns="0" bIns="0" rtlCol="0">
            <a:spAutoFit/>
          </a:bodyPr>
          <a:lstStyle/>
          <a:p>
            <a:pPr marL="240665">
              <a:lnSpc>
                <a:spcPct val="100000"/>
              </a:lnSpc>
              <a:tabLst>
                <a:tab pos="4652010" algn="l"/>
              </a:tabLst>
            </a:pPr>
            <a:r>
              <a:rPr lang="en-US" sz="3200" dirty="0">
                <a:ln w="10160">
                  <a:solidFill>
                    <a:schemeClr val="accent1"/>
                  </a:solidFill>
                  <a:prstDash val="solid"/>
                </a:ln>
                <a:solidFill>
                  <a:schemeClr val="tx1">
                    <a:lumMod val="85000"/>
                    <a:lumOff val="15000"/>
                  </a:schemeClr>
                </a:solidFill>
                <a:effectLst>
                  <a:outerShdw blurRad="38100" dist="32000" dir="5400000" algn="tl">
                    <a:srgbClr val="000000">
                      <a:alpha val="30000"/>
                    </a:srgbClr>
                  </a:outerShdw>
                </a:effectLst>
                <a:latin typeface="隶书" panose="02010509060101010101" pitchFamily="49" charset="-122"/>
                <a:ea typeface="隶书" panose="02010509060101010101" pitchFamily="49" charset="-122"/>
                <a:cs typeface="华文彩云" panose="02010800040101010101" charset="-122"/>
              </a:rPr>
              <a:t>   </a:t>
            </a:r>
            <a:r>
              <a:rPr sz="3200" dirty="0" err="1">
                <a:ln w="10160">
                  <a:solidFill>
                    <a:schemeClr val="accent1"/>
                  </a:solidFill>
                  <a:prstDash val="solid"/>
                </a:ln>
                <a:solidFill>
                  <a:schemeClr val="tx1">
                    <a:lumMod val="85000"/>
                    <a:lumOff val="15000"/>
                  </a:schemeClr>
                </a:solidFill>
                <a:effectLst>
                  <a:outerShdw blurRad="38100" dist="32000" dir="5400000" algn="tl">
                    <a:srgbClr val="000000">
                      <a:alpha val="30000"/>
                    </a:srgbClr>
                  </a:outerShdw>
                </a:effectLst>
                <a:latin typeface="隶书" panose="02010509060101010101" pitchFamily="49" charset="-122"/>
                <a:ea typeface="隶书" panose="02010509060101010101" pitchFamily="49" charset="-122"/>
                <a:cs typeface="华文彩云" panose="02010800040101010101" charset="-122"/>
              </a:rPr>
              <a:t>屏障外</a:t>
            </a:r>
            <a:r>
              <a:rPr lang="en-US" sz="3200" dirty="0">
                <a:ln w="10160">
                  <a:solidFill>
                    <a:schemeClr val="accent1"/>
                  </a:solidFill>
                  <a:prstDash val="solid"/>
                </a:ln>
                <a:solidFill>
                  <a:schemeClr val="tx1">
                    <a:lumMod val="85000"/>
                    <a:lumOff val="15000"/>
                  </a:schemeClr>
                </a:solidFill>
                <a:effectLst>
                  <a:outerShdw blurRad="38100" dist="32000" dir="5400000" algn="tl">
                    <a:srgbClr val="000000">
                      <a:alpha val="30000"/>
                    </a:srgbClr>
                  </a:outerShdw>
                </a:effectLst>
                <a:latin typeface="隶书" panose="02010509060101010101" pitchFamily="49" charset="-122"/>
                <a:ea typeface="隶书" panose="02010509060101010101" pitchFamily="49" charset="-122"/>
                <a:cs typeface="华文彩云" panose="02010800040101010101" charset="-122"/>
              </a:rPr>
              <a:t>  </a:t>
            </a:r>
            <a:r>
              <a:rPr lang="zh-CN" altLang="en-US" sz="3200" dirty="0">
                <a:ln w="10160">
                  <a:solidFill>
                    <a:schemeClr val="accent1"/>
                  </a:solidFill>
                  <a:prstDash val="solid"/>
                </a:ln>
                <a:solidFill>
                  <a:schemeClr val="tx1">
                    <a:lumMod val="85000"/>
                    <a:lumOff val="15000"/>
                  </a:schemeClr>
                </a:solidFill>
                <a:effectLst>
                  <a:outerShdw blurRad="38100" dist="32000" dir="5400000" algn="tl">
                    <a:srgbClr val="000000">
                      <a:alpha val="30000"/>
                    </a:srgbClr>
                  </a:outerShdw>
                </a:effectLst>
                <a:latin typeface="隶书" panose="02010509060101010101" pitchFamily="49" charset="-122"/>
                <a:ea typeface="隶书" panose="02010509060101010101" pitchFamily="49" charset="-122"/>
                <a:cs typeface="华文彩云" panose="02010800040101010101" charset="-122"/>
              </a:rPr>
              <a:t>屏障内</a:t>
            </a:r>
            <a:endParaRPr lang="en-US" altLang="zh-CN" sz="3200" dirty="0">
              <a:ln w="10160">
                <a:solidFill>
                  <a:schemeClr val="accent1"/>
                </a:solidFill>
                <a:prstDash val="solid"/>
              </a:ln>
              <a:solidFill>
                <a:schemeClr val="tx1">
                  <a:lumMod val="85000"/>
                  <a:lumOff val="15000"/>
                </a:schemeClr>
              </a:solidFill>
              <a:effectLst>
                <a:outerShdw blurRad="38100" dist="32000" dir="5400000" algn="tl">
                  <a:srgbClr val="000000">
                    <a:alpha val="30000"/>
                  </a:srgbClr>
                </a:outerShdw>
              </a:effectLst>
              <a:latin typeface="隶书" panose="02010509060101010101" pitchFamily="49" charset="-122"/>
              <a:ea typeface="隶书" panose="02010509060101010101" pitchFamily="49" charset="-122"/>
              <a:cs typeface="华文彩云" panose="02010800040101010101" charset="-122"/>
            </a:endParaRPr>
          </a:p>
          <a:p>
            <a:pPr marL="240665">
              <a:lnSpc>
                <a:spcPct val="100000"/>
              </a:lnSpc>
              <a:tabLst>
                <a:tab pos="4652010" algn="l"/>
              </a:tabLst>
            </a:pPr>
            <a:r>
              <a:rPr sz="3200" b="1" dirty="0">
                <a:solidFill>
                  <a:srgbClr val="4F81BC"/>
                </a:solidFill>
                <a:latin typeface="华文彩云" panose="02010800040101010101" charset="-122"/>
                <a:cs typeface="华文彩云" panose="02010800040101010101" charset="-122"/>
              </a:rPr>
              <a:t>	</a:t>
            </a:r>
            <a:endParaRPr sz="4350" dirty="0">
              <a:latin typeface="Times New Roman" panose="02020603050405020304"/>
              <a:cs typeface="Times New Roman" panose="02020603050405020304"/>
            </a:endParaRPr>
          </a:p>
        </p:txBody>
      </p:sp>
      <p:sp>
        <p:nvSpPr>
          <p:cNvPr id="34" name="object 34"/>
          <p:cNvSpPr txBox="1"/>
          <p:nvPr/>
        </p:nvSpPr>
        <p:spPr>
          <a:xfrm>
            <a:off x="7767447" y="2889754"/>
            <a:ext cx="404953" cy="1538883"/>
          </a:xfrm>
          <a:prstGeom prst="rect">
            <a:avLst/>
          </a:prstGeom>
        </p:spPr>
        <p:txBody>
          <a:bodyPr vert="horz" wrap="square" lIns="0" tIns="0" rIns="0" bIns="0" rtlCol="0">
            <a:spAutoFit/>
          </a:bodyPr>
          <a:lstStyle/>
          <a:p>
            <a:pPr marL="12700">
              <a:lnSpc>
                <a:spcPts val="2380"/>
              </a:lnSpc>
            </a:pPr>
            <a:r>
              <a:rPr sz="2000" dirty="0">
                <a:latin typeface="新宋体" panose="02010609030101010101" charset="-122"/>
                <a:cs typeface="新宋体" panose="02010609030101010101" charset="-122"/>
              </a:rPr>
              <a:t>饲</a:t>
            </a:r>
            <a:endParaRPr lang="en-US" sz="2000" dirty="0">
              <a:latin typeface="新宋体" panose="02010609030101010101" charset="-122"/>
              <a:cs typeface="新宋体" panose="02010609030101010101" charset="-122"/>
            </a:endParaRPr>
          </a:p>
          <a:p>
            <a:pPr marL="12700">
              <a:lnSpc>
                <a:spcPts val="2380"/>
              </a:lnSpc>
            </a:pPr>
            <a:endParaRPr lang="en-US" sz="2000" dirty="0">
              <a:latin typeface="新宋体" panose="02010609030101010101" charset="-122"/>
              <a:cs typeface="新宋体" panose="02010609030101010101" charset="-122"/>
            </a:endParaRPr>
          </a:p>
          <a:p>
            <a:pPr marL="12700">
              <a:lnSpc>
                <a:spcPts val="2380"/>
              </a:lnSpc>
            </a:pPr>
            <a:r>
              <a:rPr sz="2000" dirty="0">
                <a:latin typeface="新宋体" panose="02010609030101010101" charset="-122"/>
                <a:cs typeface="新宋体" panose="02010609030101010101" charset="-122"/>
              </a:rPr>
              <a:t>养</a:t>
            </a:r>
            <a:endParaRPr lang="en-US" sz="2000" dirty="0">
              <a:latin typeface="新宋体" panose="02010609030101010101" charset="-122"/>
              <a:cs typeface="新宋体" panose="02010609030101010101" charset="-122"/>
            </a:endParaRPr>
          </a:p>
          <a:p>
            <a:pPr marL="12700">
              <a:lnSpc>
                <a:spcPts val="2380"/>
              </a:lnSpc>
            </a:pPr>
            <a:endParaRPr lang="en-US" sz="2000" dirty="0">
              <a:latin typeface="新宋体" panose="02010609030101010101" charset="-122"/>
              <a:cs typeface="新宋体" panose="02010609030101010101" charset="-122"/>
            </a:endParaRPr>
          </a:p>
          <a:p>
            <a:pPr marL="12700">
              <a:lnSpc>
                <a:spcPts val="2380"/>
              </a:lnSpc>
            </a:pPr>
            <a:r>
              <a:rPr sz="2000" dirty="0">
                <a:latin typeface="新宋体" panose="02010609030101010101" charset="-122"/>
                <a:cs typeface="新宋体" panose="02010609030101010101" charset="-122"/>
              </a:rPr>
              <a:t>室</a:t>
            </a:r>
          </a:p>
        </p:txBody>
      </p:sp>
      <p:sp>
        <p:nvSpPr>
          <p:cNvPr id="36" name="object 36"/>
          <p:cNvSpPr txBox="1"/>
          <p:nvPr/>
        </p:nvSpPr>
        <p:spPr>
          <a:xfrm>
            <a:off x="1064463" y="4087403"/>
            <a:ext cx="711200" cy="254000"/>
          </a:xfrm>
          <a:prstGeom prst="rect">
            <a:avLst/>
          </a:prstGeom>
        </p:spPr>
        <p:txBody>
          <a:bodyPr vert="horz" wrap="square" lIns="0" tIns="0" rIns="0" bIns="0" rtlCol="0">
            <a:spAutoFit/>
          </a:bodyPr>
          <a:lstStyle/>
          <a:p>
            <a:pPr marL="12700">
              <a:lnSpc>
                <a:spcPts val="2155"/>
              </a:lnSpc>
            </a:pPr>
            <a:r>
              <a:rPr sz="1800" dirty="0">
                <a:latin typeface="宋体" panose="02010600030101010101" pitchFamily="2" charset="-122"/>
                <a:cs typeface="宋体" panose="02010600030101010101" pitchFamily="2" charset="-122"/>
              </a:rPr>
              <a:t>屏障外</a:t>
            </a:r>
            <a:endParaRPr sz="1800">
              <a:latin typeface="宋体" panose="02010600030101010101" pitchFamily="2" charset="-122"/>
              <a:cs typeface="宋体" panose="02010600030101010101" pitchFamily="2" charset="-122"/>
            </a:endParaRPr>
          </a:p>
        </p:txBody>
      </p:sp>
      <p:sp>
        <p:nvSpPr>
          <p:cNvPr id="37" name="object 37"/>
          <p:cNvSpPr txBox="1"/>
          <p:nvPr/>
        </p:nvSpPr>
        <p:spPr>
          <a:xfrm>
            <a:off x="6131814" y="4067171"/>
            <a:ext cx="534670" cy="280035"/>
          </a:xfrm>
          <a:prstGeom prst="rect">
            <a:avLst/>
          </a:prstGeom>
        </p:spPr>
        <p:txBody>
          <a:bodyPr vert="horz" wrap="square" lIns="0" tIns="0" rIns="0" bIns="0" rtlCol="0">
            <a:spAutoFit/>
          </a:bodyPr>
          <a:lstStyle/>
          <a:p>
            <a:pPr marL="12700">
              <a:lnSpc>
                <a:spcPts val="2380"/>
              </a:lnSpc>
            </a:pPr>
            <a:r>
              <a:rPr sz="2000" dirty="0">
                <a:latin typeface="新宋体" panose="02010609030101010101" charset="-122"/>
                <a:cs typeface="新宋体" panose="02010609030101010101" charset="-122"/>
              </a:rPr>
              <a:t>走廊</a:t>
            </a:r>
            <a:endParaRPr sz="2000">
              <a:latin typeface="新宋体" panose="02010609030101010101" charset="-122"/>
              <a:cs typeface="新宋体" panose="02010609030101010101" charset="-122"/>
            </a:endParaRPr>
          </a:p>
        </p:txBody>
      </p:sp>
      <p:sp>
        <p:nvSpPr>
          <p:cNvPr id="42" name="object 42"/>
          <p:cNvSpPr/>
          <p:nvPr/>
        </p:nvSpPr>
        <p:spPr>
          <a:xfrm>
            <a:off x="3000629" y="1988840"/>
            <a:ext cx="79375" cy="694055"/>
          </a:xfrm>
          <a:custGeom>
            <a:avLst/>
            <a:gdLst/>
            <a:ahLst/>
            <a:cxnLst/>
            <a:rect l="l" t="t" r="r" b="b"/>
            <a:pathLst>
              <a:path w="79375" h="694055">
                <a:moveTo>
                  <a:pt x="10540" y="1142"/>
                </a:moveTo>
                <a:lnTo>
                  <a:pt x="0" y="1397"/>
                </a:lnTo>
                <a:lnTo>
                  <a:pt x="15366" y="694054"/>
                </a:lnTo>
                <a:lnTo>
                  <a:pt x="26034" y="693801"/>
                </a:lnTo>
                <a:lnTo>
                  <a:pt x="10540" y="1142"/>
                </a:lnTo>
                <a:close/>
              </a:path>
              <a:path w="79375" h="694055">
                <a:moveTo>
                  <a:pt x="42290" y="381"/>
                </a:moveTo>
                <a:lnTo>
                  <a:pt x="21208" y="888"/>
                </a:lnTo>
                <a:lnTo>
                  <a:pt x="36575" y="693674"/>
                </a:lnTo>
                <a:lnTo>
                  <a:pt x="57784" y="693165"/>
                </a:lnTo>
                <a:lnTo>
                  <a:pt x="42290" y="381"/>
                </a:lnTo>
                <a:close/>
              </a:path>
              <a:path w="79375" h="694055">
                <a:moveTo>
                  <a:pt x="63500" y="0"/>
                </a:moveTo>
                <a:lnTo>
                  <a:pt x="52958" y="253"/>
                </a:lnTo>
                <a:lnTo>
                  <a:pt x="68325" y="692912"/>
                </a:lnTo>
                <a:lnTo>
                  <a:pt x="78866" y="692658"/>
                </a:lnTo>
                <a:lnTo>
                  <a:pt x="63500" y="0"/>
                </a:lnTo>
                <a:close/>
              </a:path>
            </a:pathLst>
          </a:custGeom>
          <a:solidFill>
            <a:srgbClr val="000000"/>
          </a:solidFill>
        </p:spPr>
        <p:txBody>
          <a:bodyPr wrap="square" lIns="0" tIns="0" rIns="0" bIns="0" rtlCol="0"/>
          <a:lstStyle/>
          <a:p>
            <a:endParaRPr/>
          </a:p>
        </p:txBody>
      </p:sp>
      <p:sp>
        <p:nvSpPr>
          <p:cNvPr id="43" name="object 43"/>
          <p:cNvSpPr/>
          <p:nvPr/>
        </p:nvSpPr>
        <p:spPr>
          <a:xfrm>
            <a:off x="2992882" y="3286272"/>
            <a:ext cx="71755" cy="573405"/>
          </a:xfrm>
          <a:custGeom>
            <a:avLst/>
            <a:gdLst/>
            <a:ahLst/>
            <a:cxnLst/>
            <a:rect l="l" t="t" r="r" b="b"/>
            <a:pathLst>
              <a:path w="71755" h="573404">
                <a:moveTo>
                  <a:pt x="63500" y="0"/>
                </a:moveTo>
                <a:lnTo>
                  <a:pt x="52959" y="126"/>
                </a:lnTo>
                <a:lnTo>
                  <a:pt x="60706" y="572642"/>
                </a:lnTo>
                <a:lnTo>
                  <a:pt x="71247" y="572388"/>
                </a:lnTo>
                <a:lnTo>
                  <a:pt x="63500" y="0"/>
                </a:lnTo>
                <a:close/>
              </a:path>
              <a:path w="71755" h="573404">
                <a:moveTo>
                  <a:pt x="42418" y="253"/>
                </a:moveTo>
                <a:lnTo>
                  <a:pt x="21209" y="634"/>
                </a:lnTo>
                <a:lnTo>
                  <a:pt x="28956" y="573024"/>
                </a:lnTo>
                <a:lnTo>
                  <a:pt x="50037" y="572769"/>
                </a:lnTo>
                <a:lnTo>
                  <a:pt x="42418" y="253"/>
                </a:lnTo>
                <a:close/>
              </a:path>
              <a:path w="71755" h="573404">
                <a:moveTo>
                  <a:pt x="10668" y="762"/>
                </a:moveTo>
                <a:lnTo>
                  <a:pt x="0" y="888"/>
                </a:lnTo>
                <a:lnTo>
                  <a:pt x="7747" y="573277"/>
                </a:lnTo>
                <a:lnTo>
                  <a:pt x="18287" y="573151"/>
                </a:lnTo>
                <a:lnTo>
                  <a:pt x="10668" y="762"/>
                </a:lnTo>
                <a:close/>
              </a:path>
            </a:pathLst>
          </a:custGeom>
          <a:solidFill>
            <a:srgbClr val="000000"/>
          </a:solidFill>
        </p:spPr>
        <p:txBody>
          <a:bodyPr wrap="square" lIns="0" tIns="0" rIns="0" bIns="0" rtlCol="0"/>
          <a:lstStyle/>
          <a:p>
            <a:endParaRPr/>
          </a:p>
        </p:txBody>
      </p:sp>
      <p:sp>
        <p:nvSpPr>
          <p:cNvPr id="44" name="object 44"/>
          <p:cNvSpPr/>
          <p:nvPr/>
        </p:nvSpPr>
        <p:spPr>
          <a:xfrm>
            <a:off x="3015995" y="4567067"/>
            <a:ext cx="79375" cy="842010"/>
          </a:xfrm>
          <a:custGeom>
            <a:avLst/>
            <a:gdLst/>
            <a:ahLst/>
            <a:cxnLst/>
            <a:rect l="l" t="t" r="r" b="b"/>
            <a:pathLst>
              <a:path w="79375" h="842010">
                <a:moveTo>
                  <a:pt x="10668" y="889"/>
                </a:moveTo>
                <a:lnTo>
                  <a:pt x="0" y="1143"/>
                </a:lnTo>
                <a:lnTo>
                  <a:pt x="15493" y="841883"/>
                </a:lnTo>
                <a:lnTo>
                  <a:pt x="26035" y="841629"/>
                </a:lnTo>
                <a:lnTo>
                  <a:pt x="10668" y="889"/>
                </a:lnTo>
                <a:close/>
              </a:path>
              <a:path w="79375" h="842010">
                <a:moveTo>
                  <a:pt x="42418" y="381"/>
                </a:moveTo>
                <a:lnTo>
                  <a:pt x="21209" y="762"/>
                </a:lnTo>
                <a:lnTo>
                  <a:pt x="36576" y="841375"/>
                </a:lnTo>
                <a:lnTo>
                  <a:pt x="57785" y="840994"/>
                </a:lnTo>
                <a:lnTo>
                  <a:pt x="42418" y="381"/>
                </a:lnTo>
                <a:close/>
              </a:path>
              <a:path w="79375" h="842010">
                <a:moveTo>
                  <a:pt x="63500" y="0"/>
                </a:moveTo>
                <a:lnTo>
                  <a:pt x="52959" y="127"/>
                </a:lnTo>
                <a:lnTo>
                  <a:pt x="68326" y="840867"/>
                </a:lnTo>
                <a:lnTo>
                  <a:pt x="78867" y="840613"/>
                </a:lnTo>
                <a:lnTo>
                  <a:pt x="63500" y="0"/>
                </a:lnTo>
                <a:close/>
              </a:path>
            </a:pathLst>
          </a:custGeom>
          <a:solidFill>
            <a:srgbClr val="000000"/>
          </a:solidFill>
        </p:spPr>
        <p:txBody>
          <a:bodyPr wrap="square" lIns="0" tIns="0" rIns="0" bIns="0" rtlCol="0"/>
          <a:lstStyle/>
          <a:p>
            <a:endParaRPr/>
          </a:p>
        </p:txBody>
      </p:sp>
      <p:sp>
        <p:nvSpPr>
          <p:cNvPr id="45" name="object 45"/>
          <p:cNvSpPr txBox="1"/>
          <p:nvPr/>
        </p:nvSpPr>
        <p:spPr>
          <a:xfrm>
            <a:off x="301407" y="1836194"/>
            <a:ext cx="1712431" cy="994952"/>
          </a:xfrm>
          <a:prstGeom prst="rect">
            <a:avLst/>
          </a:prstGeom>
        </p:spPr>
        <p:txBody>
          <a:bodyPr vert="horz" wrap="square" lIns="0" tIns="0" rIns="0" bIns="0" rtlCol="0">
            <a:spAutoFit/>
          </a:bodyPr>
          <a:lstStyle/>
          <a:p>
            <a:pPr>
              <a:lnSpc>
                <a:spcPct val="100000"/>
              </a:lnSpc>
            </a:pPr>
            <a:endParaRPr lang="en-US" sz="1200" dirty="0">
              <a:latin typeface="Times New Roman" panose="02020603050405020304"/>
              <a:cs typeface="Times New Roman" panose="02020603050405020304"/>
            </a:endParaRPr>
          </a:p>
          <a:p>
            <a:pPr>
              <a:lnSpc>
                <a:spcPct val="100000"/>
              </a:lnSpc>
            </a:pPr>
            <a:endParaRPr sz="1200" dirty="0">
              <a:latin typeface="Times New Roman" panose="02020603050405020304"/>
              <a:cs typeface="Times New Roman" panose="02020603050405020304"/>
            </a:endParaRPr>
          </a:p>
          <a:p>
            <a:pPr marL="625475">
              <a:lnSpc>
                <a:spcPts val="2110"/>
              </a:lnSpc>
              <a:spcBef>
                <a:spcPts val="910"/>
              </a:spcBef>
            </a:pPr>
            <a:r>
              <a:rPr sz="1800" dirty="0" err="1">
                <a:latin typeface="宋体" panose="02010600030101010101" pitchFamily="2" charset="-122"/>
                <a:cs typeface="宋体" panose="02010600030101010101" pitchFamily="2" charset="-122"/>
              </a:rPr>
              <a:t>生物净化</a:t>
            </a:r>
            <a:endParaRPr sz="1800" dirty="0">
              <a:latin typeface="宋体" panose="02010600030101010101" pitchFamily="2" charset="-122"/>
              <a:cs typeface="宋体" panose="02010600030101010101" pitchFamily="2" charset="-122"/>
            </a:endParaRPr>
          </a:p>
          <a:p>
            <a:pPr marL="625475">
              <a:lnSpc>
                <a:spcPts val="2110"/>
              </a:lnSpc>
            </a:pPr>
            <a:r>
              <a:rPr lang="zh-CN" altLang="en-US" sz="1400" dirty="0">
                <a:latin typeface="宋体" panose="02010600030101010101" pitchFamily="2" charset="-122"/>
                <a:cs typeface="宋体" panose="02010600030101010101" pitchFamily="2" charset="-122"/>
              </a:rPr>
              <a:t>（</a:t>
            </a:r>
            <a:r>
              <a:rPr lang="zh-CN" altLang="en-US" sz="1400" b="1" dirty="0">
                <a:solidFill>
                  <a:schemeClr val="tx2">
                    <a:lumMod val="75000"/>
                  </a:schemeClr>
                </a:solidFill>
                <a:latin typeface="宋体" panose="02010600030101010101" pitchFamily="2" charset="-122"/>
              </a:rPr>
              <a:t>江宁</a:t>
            </a:r>
            <a:r>
              <a:rPr sz="1400" b="1" spc="-5" dirty="0" err="1">
                <a:solidFill>
                  <a:srgbClr val="FF0000"/>
                </a:solidFill>
                <a:latin typeface="Arial" panose="020B0604020202020204"/>
                <a:cs typeface="Arial" panose="020B0604020202020204"/>
              </a:rPr>
              <a:t>B</a:t>
            </a:r>
            <a:r>
              <a:rPr sz="1400" b="1" spc="-10" dirty="0" err="1">
                <a:solidFill>
                  <a:srgbClr val="FF0000"/>
                </a:solidFill>
                <a:latin typeface="宋体" panose="02010600030101010101" pitchFamily="2" charset="-122"/>
                <a:cs typeface="宋体" panose="02010600030101010101" pitchFamily="2" charset="-122"/>
              </a:rPr>
              <a:t>区</a:t>
            </a:r>
            <a:r>
              <a:rPr sz="1400" dirty="0">
                <a:latin typeface="宋体" panose="02010600030101010101" pitchFamily="2" charset="-122"/>
                <a:cs typeface="宋体" panose="02010600030101010101" pitchFamily="2" charset="-122"/>
              </a:rPr>
              <a:t>）</a:t>
            </a:r>
          </a:p>
        </p:txBody>
      </p:sp>
      <p:sp>
        <p:nvSpPr>
          <p:cNvPr id="46" name="object 46"/>
          <p:cNvSpPr txBox="1"/>
          <p:nvPr/>
        </p:nvSpPr>
        <p:spPr>
          <a:xfrm>
            <a:off x="2654045" y="2889754"/>
            <a:ext cx="789305" cy="280035"/>
          </a:xfrm>
          <a:prstGeom prst="rect">
            <a:avLst/>
          </a:prstGeom>
        </p:spPr>
        <p:txBody>
          <a:bodyPr vert="horz" wrap="square" lIns="0" tIns="0" rIns="0" bIns="0" rtlCol="0">
            <a:spAutoFit/>
          </a:bodyPr>
          <a:lstStyle/>
          <a:p>
            <a:pPr marL="12700">
              <a:lnSpc>
                <a:spcPts val="2380"/>
              </a:lnSpc>
            </a:pPr>
            <a:r>
              <a:rPr sz="2000" dirty="0">
                <a:latin typeface="新宋体" panose="02010609030101010101" charset="-122"/>
                <a:cs typeface="新宋体" panose="02010609030101010101" charset="-122"/>
              </a:rPr>
              <a:t>传递窗</a:t>
            </a:r>
            <a:endParaRPr sz="2000">
              <a:latin typeface="新宋体" panose="02010609030101010101" charset="-122"/>
              <a:cs typeface="新宋体" panose="02010609030101010101" charset="-122"/>
            </a:endParaRPr>
          </a:p>
        </p:txBody>
      </p:sp>
      <p:sp>
        <p:nvSpPr>
          <p:cNvPr id="47" name="object 47"/>
          <p:cNvSpPr txBox="1"/>
          <p:nvPr/>
        </p:nvSpPr>
        <p:spPr>
          <a:xfrm>
            <a:off x="4330953" y="2876419"/>
            <a:ext cx="789305" cy="307777"/>
          </a:xfrm>
          <a:prstGeom prst="rect">
            <a:avLst/>
          </a:prstGeom>
        </p:spPr>
        <p:txBody>
          <a:bodyPr vert="horz" wrap="square" lIns="0" tIns="0" rIns="0" bIns="0" rtlCol="0">
            <a:spAutoFit/>
          </a:bodyPr>
          <a:lstStyle/>
          <a:p>
            <a:pPr marL="12700">
              <a:lnSpc>
                <a:spcPts val="2380"/>
              </a:lnSpc>
            </a:pPr>
            <a:r>
              <a:rPr lang="zh-CN" altLang="en-US" sz="2000" dirty="0">
                <a:latin typeface="新宋体" panose="02010609030101010101" charset="-122"/>
                <a:cs typeface="新宋体" panose="02010609030101010101" charset="-122"/>
              </a:rPr>
              <a:t>检疫室</a:t>
            </a:r>
            <a:endParaRPr sz="2000" dirty="0">
              <a:latin typeface="新宋体" panose="02010609030101010101" charset="-122"/>
              <a:cs typeface="新宋体" panose="02010609030101010101" charset="-122"/>
            </a:endParaRPr>
          </a:p>
        </p:txBody>
      </p:sp>
      <p:sp>
        <p:nvSpPr>
          <p:cNvPr id="48" name="object 48"/>
          <p:cNvSpPr txBox="1"/>
          <p:nvPr/>
        </p:nvSpPr>
        <p:spPr>
          <a:xfrm>
            <a:off x="6167120" y="2889754"/>
            <a:ext cx="534670" cy="280035"/>
          </a:xfrm>
          <a:prstGeom prst="rect">
            <a:avLst/>
          </a:prstGeom>
        </p:spPr>
        <p:txBody>
          <a:bodyPr vert="horz" wrap="square" lIns="0" tIns="0" rIns="0" bIns="0" rtlCol="0">
            <a:spAutoFit/>
          </a:bodyPr>
          <a:lstStyle/>
          <a:p>
            <a:pPr marL="12700">
              <a:lnSpc>
                <a:spcPts val="2380"/>
              </a:lnSpc>
            </a:pPr>
            <a:r>
              <a:rPr sz="2000" dirty="0">
                <a:latin typeface="新宋体" panose="02010609030101010101" charset="-122"/>
                <a:cs typeface="新宋体" panose="02010609030101010101" charset="-122"/>
              </a:rPr>
              <a:t>走廊</a:t>
            </a:r>
            <a:endParaRPr sz="2000">
              <a:latin typeface="新宋体" panose="02010609030101010101" charset="-122"/>
              <a:cs typeface="新宋体" panose="02010609030101010101" charset="-122"/>
            </a:endParaRPr>
          </a:p>
        </p:txBody>
      </p:sp>
      <p:sp>
        <p:nvSpPr>
          <p:cNvPr id="49" name="object 49"/>
          <p:cNvSpPr txBox="1"/>
          <p:nvPr/>
        </p:nvSpPr>
        <p:spPr>
          <a:xfrm>
            <a:off x="571632" y="3094647"/>
            <a:ext cx="1568921" cy="707886"/>
          </a:xfrm>
          <a:prstGeom prst="rect">
            <a:avLst/>
          </a:prstGeom>
        </p:spPr>
        <p:txBody>
          <a:bodyPr vert="horz" wrap="square" lIns="0" tIns="0" rIns="0" bIns="0" rtlCol="0">
            <a:spAutoFit/>
          </a:bodyPr>
          <a:lstStyle/>
          <a:p>
            <a:pPr marL="12700" algn="ctr">
              <a:lnSpc>
                <a:spcPct val="100000"/>
              </a:lnSpc>
            </a:pPr>
            <a:r>
              <a:rPr sz="1800" dirty="0">
                <a:latin typeface="宋体" panose="02010600030101010101" pitchFamily="2" charset="-122"/>
                <a:cs typeface="宋体" panose="02010600030101010101" pitchFamily="2" charset="-122"/>
              </a:rPr>
              <a:t>指定供应商</a:t>
            </a:r>
          </a:p>
          <a:p>
            <a:pPr marL="12700" algn="ctr">
              <a:lnSpc>
                <a:spcPct val="100000"/>
              </a:lnSpc>
            </a:pPr>
            <a:r>
              <a:rPr sz="1400" dirty="0">
                <a:latin typeface="宋体" panose="02010600030101010101" pitchFamily="2" charset="-122"/>
                <a:cs typeface="宋体" panose="02010600030101010101" pitchFamily="2" charset="-122"/>
              </a:rPr>
              <a:t>（</a:t>
            </a:r>
            <a:r>
              <a:rPr lang="zh-CN" altLang="en-US" sz="1400" b="1" dirty="0">
                <a:solidFill>
                  <a:schemeClr val="tx2">
                    <a:lumMod val="75000"/>
                  </a:schemeClr>
                </a:solidFill>
                <a:latin typeface="宋体" panose="02010600030101010101" pitchFamily="2" charset="-122"/>
              </a:rPr>
              <a:t>江宁</a:t>
            </a:r>
            <a:r>
              <a:rPr sz="1400" b="1" dirty="0">
                <a:solidFill>
                  <a:srgbClr val="FF0000"/>
                </a:solidFill>
                <a:latin typeface="Arial" panose="020B0604020202020204"/>
                <a:cs typeface="Arial" panose="020B0604020202020204"/>
              </a:rPr>
              <a:t>C/</a:t>
            </a:r>
            <a:r>
              <a:rPr sz="1400" b="1" spc="-5" dirty="0">
                <a:solidFill>
                  <a:srgbClr val="FF0000"/>
                </a:solidFill>
                <a:latin typeface="Arial" panose="020B0604020202020204"/>
                <a:cs typeface="Arial" panose="020B0604020202020204"/>
              </a:rPr>
              <a:t>D</a:t>
            </a:r>
            <a:r>
              <a:rPr lang="en-US" sz="1400" b="1" spc="-5" dirty="0">
                <a:solidFill>
                  <a:srgbClr val="FF0000"/>
                </a:solidFill>
                <a:latin typeface="Arial" panose="020B0604020202020204"/>
                <a:cs typeface="Arial" panose="020B0604020202020204"/>
              </a:rPr>
              <a:t>/E/F/</a:t>
            </a:r>
            <a:r>
              <a:rPr sz="1400" b="1" spc="-10" dirty="0">
                <a:solidFill>
                  <a:srgbClr val="FF0000"/>
                </a:solidFill>
                <a:latin typeface="宋体" panose="02010600030101010101" pitchFamily="2" charset="-122"/>
                <a:cs typeface="宋体" panose="02010600030101010101" pitchFamily="2" charset="-122"/>
              </a:rPr>
              <a:t>区</a:t>
            </a:r>
            <a:endParaRPr lang="en-US" sz="1400" b="1" spc="-10" dirty="0">
              <a:solidFill>
                <a:srgbClr val="FF0000"/>
              </a:solidFill>
              <a:latin typeface="宋体" panose="02010600030101010101" pitchFamily="2" charset="-122"/>
              <a:cs typeface="宋体" panose="02010600030101010101" pitchFamily="2" charset="-122"/>
            </a:endParaRPr>
          </a:p>
          <a:p>
            <a:pPr marL="12700" algn="ctr">
              <a:lnSpc>
                <a:spcPct val="100000"/>
              </a:lnSpc>
            </a:pPr>
            <a:r>
              <a:rPr lang="zh-CN" altLang="en-US" sz="1400" b="1" dirty="0">
                <a:solidFill>
                  <a:srgbClr val="FF0000"/>
                </a:solidFill>
                <a:latin typeface="宋体" panose="02010600030101010101" pitchFamily="2" charset="-122"/>
              </a:rPr>
              <a:t>五台</a:t>
            </a:r>
            <a:r>
              <a:rPr lang="zh-CN" altLang="en-US" sz="1400" b="1" dirty="0">
                <a:solidFill>
                  <a:schemeClr val="tx2">
                    <a:lumMod val="75000"/>
                  </a:schemeClr>
                </a:solidFill>
                <a:latin typeface="宋体" panose="02010600030101010101" pitchFamily="2" charset="-122"/>
              </a:rPr>
              <a:t>屏障</a:t>
            </a:r>
            <a:r>
              <a:rPr sz="1400" dirty="0">
                <a:latin typeface="宋体" panose="02010600030101010101" pitchFamily="2" charset="-122"/>
                <a:cs typeface="宋体" panose="02010600030101010101" pitchFamily="2" charset="-122"/>
              </a:rPr>
              <a:t>）</a:t>
            </a:r>
          </a:p>
        </p:txBody>
      </p:sp>
      <p:sp>
        <p:nvSpPr>
          <p:cNvPr id="50" name="object 50"/>
          <p:cNvSpPr txBox="1"/>
          <p:nvPr/>
        </p:nvSpPr>
        <p:spPr>
          <a:xfrm>
            <a:off x="2639314" y="4067171"/>
            <a:ext cx="789305" cy="280035"/>
          </a:xfrm>
          <a:prstGeom prst="rect">
            <a:avLst/>
          </a:prstGeom>
        </p:spPr>
        <p:txBody>
          <a:bodyPr vert="horz" wrap="square" lIns="0" tIns="0" rIns="0" bIns="0" rtlCol="0">
            <a:spAutoFit/>
          </a:bodyPr>
          <a:lstStyle/>
          <a:p>
            <a:pPr marL="12700">
              <a:lnSpc>
                <a:spcPts val="2380"/>
              </a:lnSpc>
            </a:pPr>
            <a:r>
              <a:rPr sz="2000" dirty="0">
                <a:latin typeface="新宋体" panose="02010609030101010101" charset="-122"/>
                <a:cs typeface="新宋体" panose="02010609030101010101" charset="-122"/>
              </a:rPr>
              <a:t>传递窗</a:t>
            </a:r>
            <a:endParaRPr sz="2000">
              <a:latin typeface="新宋体" panose="02010609030101010101" charset="-122"/>
              <a:cs typeface="新宋体" panose="02010609030101010101" charset="-122"/>
            </a:endParaRPr>
          </a:p>
        </p:txBody>
      </p:sp>
      <p:sp>
        <p:nvSpPr>
          <p:cNvPr id="51" name="object 51"/>
          <p:cNvSpPr txBox="1"/>
          <p:nvPr/>
        </p:nvSpPr>
        <p:spPr>
          <a:xfrm>
            <a:off x="4306951" y="4053455"/>
            <a:ext cx="789305" cy="280035"/>
          </a:xfrm>
          <a:prstGeom prst="rect">
            <a:avLst/>
          </a:prstGeom>
        </p:spPr>
        <p:txBody>
          <a:bodyPr vert="horz" wrap="square" lIns="0" tIns="0" rIns="0" bIns="0" rtlCol="0">
            <a:spAutoFit/>
          </a:bodyPr>
          <a:lstStyle/>
          <a:p>
            <a:pPr marL="12700">
              <a:lnSpc>
                <a:spcPts val="2380"/>
              </a:lnSpc>
            </a:pPr>
            <a:r>
              <a:rPr sz="2000" dirty="0">
                <a:latin typeface="新宋体" panose="02010609030101010101" charset="-122"/>
                <a:cs typeface="新宋体" panose="02010609030101010101" charset="-122"/>
              </a:rPr>
              <a:t>打包间</a:t>
            </a:r>
            <a:endParaRPr sz="2000">
              <a:latin typeface="新宋体" panose="02010609030101010101" charset="-122"/>
              <a:cs typeface="新宋体" panose="02010609030101010101" charset="-122"/>
            </a:endParaRPr>
          </a:p>
        </p:txBody>
      </p:sp>
      <p:sp>
        <p:nvSpPr>
          <p:cNvPr id="52" name="云形标注 51"/>
          <p:cNvSpPr/>
          <p:nvPr/>
        </p:nvSpPr>
        <p:spPr>
          <a:xfrm>
            <a:off x="3152278" y="1557415"/>
            <a:ext cx="1728193" cy="1069237"/>
          </a:xfrm>
          <a:prstGeom prst="cloudCallout">
            <a:avLst>
              <a:gd name="adj1" fmla="val -50298"/>
              <a:gd name="adj2" fmla="val 92018"/>
            </a:avLst>
          </a:prstGeom>
          <a:solidFill>
            <a:schemeClr val="accent5">
              <a:lumMod val="20000"/>
              <a:lumOff val="80000"/>
            </a:schemeClr>
          </a:solidFill>
          <a:ln w="28575">
            <a:solidFill>
              <a:srgbClr val="C00000"/>
            </a:solidFill>
          </a:ln>
        </p:spPr>
        <p:txBody>
          <a:bodyPr wrap="square" lIns="0" tIns="0" rIns="0" bIns="0" rtlCol="0" anchor="ctr"/>
          <a:lstStyle/>
          <a:p>
            <a:r>
              <a:rPr lang="zh-CN" altLang="en-US" sz="1600" b="1" dirty="0"/>
              <a:t>动物传入</a:t>
            </a:r>
            <a:r>
              <a:rPr lang="zh-CN" altLang="en-US" sz="1600" dirty="0"/>
              <a:t>：</a:t>
            </a:r>
            <a:endParaRPr lang="en-US" altLang="zh-CN" sz="1600" dirty="0"/>
          </a:p>
          <a:p>
            <a:pPr algn="r"/>
            <a:r>
              <a:rPr lang="zh-CN" altLang="en-US" sz="1400" b="1" dirty="0">
                <a:solidFill>
                  <a:schemeClr val="accent2"/>
                </a:solidFill>
              </a:rPr>
              <a:t>脱包</a:t>
            </a:r>
          </a:p>
        </p:txBody>
      </p:sp>
      <p:sp>
        <p:nvSpPr>
          <p:cNvPr id="53" name="云形标注 52"/>
          <p:cNvSpPr/>
          <p:nvPr/>
        </p:nvSpPr>
        <p:spPr>
          <a:xfrm>
            <a:off x="4612253" y="4652371"/>
            <a:ext cx="1583445" cy="1080121"/>
          </a:xfrm>
          <a:prstGeom prst="cloudCallout">
            <a:avLst>
              <a:gd name="adj1" fmla="val -37493"/>
              <a:gd name="adj2" fmla="val -74555"/>
            </a:avLst>
          </a:prstGeom>
          <a:solidFill>
            <a:schemeClr val="accent3">
              <a:lumMod val="20000"/>
              <a:lumOff val="80000"/>
            </a:schemeClr>
          </a:solidFill>
          <a:ln w="28575">
            <a:solidFill>
              <a:srgbClr val="C00000"/>
            </a:solidFill>
          </a:ln>
        </p:spPr>
        <p:txBody>
          <a:bodyPr wrap="square" lIns="0" tIns="0" rIns="0" bIns="0" rtlCol="0" anchor="ctr"/>
          <a:lstStyle/>
          <a:p>
            <a:pPr algn="r"/>
            <a:r>
              <a:rPr lang="zh-CN" altLang="en-US" sz="1600" b="1" dirty="0"/>
              <a:t>动物传出</a:t>
            </a:r>
            <a:r>
              <a:rPr lang="zh-CN" altLang="en-US" sz="1600" dirty="0"/>
              <a:t>：</a:t>
            </a:r>
            <a:r>
              <a:rPr lang="zh-CN" altLang="en-US" sz="1600" b="1" dirty="0">
                <a:solidFill>
                  <a:srgbClr val="C00000"/>
                </a:solidFill>
              </a:rPr>
              <a:t>打</a:t>
            </a:r>
            <a:r>
              <a:rPr lang="zh-CN" altLang="en-US" sz="1400" b="1" dirty="0">
                <a:solidFill>
                  <a:srgbClr val="C00000"/>
                </a:solidFill>
              </a:rPr>
              <a:t>包</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0503" y="573031"/>
            <a:ext cx="8153400" cy="677108"/>
          </a:xfrm>
          <a:prstGeom prst="rect">
            <a:avLst/>
          </a:prstGeom>
          <a:solidFill>
            <a:srgbClr val="FFC000"/>
          </a:solidFill>
        </p:spPr>
        <p:txBody>
          <a:bodyPr vert="horz" wrap="square" lIns="0" tIns="0" rIns="0" bIns="0" rtlCol="0">
            <a:spAutoFit/>
          </a:bodyPr>
          <a:lstStyle/>
          <a:p>
            <a:pPr marL="90805">
              <a:lnSpc>
                <a:spcPct val="100000"/>
              </a:lnSpc>
            </a:pPr>
            <a:r>
              <a:rPr sz="4400" b="1" dirty="0" err="1">
                <a:solidFill>
                  <a:srgbClr val="1F487C"/>
                </a:solidFill>
                <a:latin typeface="微软雅黑" panose="020B0503020204020204" pitchFamily="34" charset="-122"/>
                <a:cs typeface="微软雅黑" panose="020B0503020204020204" pitchFamily="34" charset="-122"/>
              </a:rPr>
              <a:t>动物进出流程</a:t>
            </a:r>
            <a:endParaRPr sz="4400" dirty="0">
              <a:latin typeface="微软雅黑" panose="020B0503020204020204" pitchFamily="34" charset="-122"/>
              <a:cs typeface="微软雅黑" panose="020B0503020204020204" pitchFamily="34" charset="-122"/>
            </a:endParaRPr>
          </a:p>
        </p:txBody>
      </p:sp>
      <p:sp>
        <p:nvSpPr>
          <p:cNvPr id="14" name="内容占位符 2"/>
          <p:cNvSpPr txBox="1"/>
          <p:nvPr/>
        </p:nvSpPr>
        <p:spPr>
          <a:xfrm>
            <a:off x="323529" y="1560845"/>
            <a:ext cx="8430374" cy="1246495"/>
          </a:xfrm>
          <a:prstGeom prst="rect">
            <a:avLst/>
          </a:prstGeom>
        </p:spPr>
        <p:txBody>
          <a:bodyPr wrap="square" lIns="0" tIns="0" rIns="0" bIns="0">
            <a:spAutoFit/>
          </a:bodyPr>
          <a:lstStyle>
            <a:lvl1pPr marL="0">
              <a:defRPr sz="2700" b="0" i="0">
                <a:solidFill>
                  <a:schemeClr val="tx1"/>
                </a:solidFill>
                <a:latin typeface="华文仿宋" panose="02010600040101010101" charset="-122"/>
                <a:ea typeface="+mn-ea"/>
                <a:cs typeface="华文仿宋" panose="02010600040101010101"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altLang="zh-CN" kern="0" dirty="0">
                <a:hlinkClick r:id="rId3"/>
              </a:rPr>
              <a:t>http://iacuc.njmu.edu.cn:8080/——</a:t>
            </a:r>
            <a:r>
              <a:rPr lang="zh-CN" altLang="en-US" kern="0" dirty="0"/>
              <a:t>常见问题</a:t>
            </a:r>
            <a:r>
              <a:rPr lang="en-US" altLang="zh-CN" kern="0" dirty="0"/>
              <a:t>——</a:t>
            </a:r>
            <a:r>
              <a:rPr lang="zh-CN" altLang="en-US" kern="0" dirty="0"/>
              <a:t>转基因平台实验项目办理流程</a:t>
            </a:r>
          </a:p>
          <a:p>
            <a:endParaRPr lang="zh-CN" altLang="en-US" kern="0" dirty="0"/>
          </a:p>
        </p:txBody>
      </p:sp>
      <p:pic>
        <p:nvPicPr>
          <p:cNvPr id="19" name="Picture 2"/>
          <p:cNvPicPr>
            <a:picLocks noChangeAspect="1" noChangeArrowheads="1"/>
          </p:cNvPicPr>
          <p:nvPr/>
        </p:nvPicPr>
        <p:blipFill>
          <a:blip r:embed="rId4" cstate="print"/>
          <a:srcRect/>
          <a:stretch>
            <a:fillRect/>
          </a:stretch>
        </p:blipFill>
        <p:spPr bwMode="auto">
          <a:xfrm>
            <a:off x="40611" y="2416371"/>
            <a:ext cx="5508405" cy="2576314"/>
          </a:xfrm>
          <a:prstGeom prst="rect">
            <a:avLst/>
          </a:prstGeom>
          <a:noFill/>
          <a:ln w="9525">
            <a:noFill/>
            <a:miter lim="800000"/>
            <a:headEnd/>
            <a:tailEnd/>
          </a:ln>
        </p:spPr>
      </p:pic>
      <p:pic>
        <p:nvPicPr>
          <p:cNvPr id="59" name="Picture 3"/>
          <p:cNvPicPr>
            <a:picLocks noChangeAspect="1" noChangeArrowheads="1"/>
          </p:cNvPicPr>
          <p:nvPr/>
        </p:nvPicPr>
        <p:blipFill>
          <a:blip r:embed="rId5" cstate="print"/>
          <a:srcRect/>
          <a:stretch>
            <a:fillRect/>
          </a:stretch>
        </p:blipFill>
        <p:spPr bwMode="auto">
          <a:xfrm>
            <a:off x="3275856" y="2842909"/>
            <a:ext cx="5005388" cy="2676525"/>
          </a:xfrm>
          <a:prstGeom prst="rect">
            <a:avLst/>
          </a:prstGeom>
          <a:noFill/>
          <a:ln w="9525">
            <a:noFill/>
            <a:miter lim="800000"/>
            <a:headEnd/>
            <a:tailEnd/>
          </a:ln>
        </p:spPr>
      </p:pic>
      <p:pic>
        <p:nvPicPr>
          <p:cNvPr id="60" name="图片 59"/>
          <p:cNvPicPr>
            <a:picLocks noChangeAspect="1"/>
          </p:cNvPicPr>
          <p:nvPr/>
        </p:nvPicPr>
        <p:blipFill>
          <a:blip r:embed="rId6" cstate="print"/>
          <a:stretch>
            <a:fillRect/>
          </a:stretch>
        </p:blipFill>
        <p:spPr>
          <a:xfrm>
            <a:off x="3886123" y="4091584"/>
            <a:ext cx="5223692" cy="2661060"/>
          </a:xfrm>
          <a:prstGeom prst="rect">
            <a:avLst/>
          </a:prstGeom>
        </p:spPr>
      </p:pic>
      <p:pic>
        <p:nvPicPr>
          <p:cNvPr id="62" name="图片 61"/>
          <p:cNvPicPr>
            <a:picLocks noChangeAspect="1"/>
          </p:cNvPicPr>
          <p:nvPr/>
        </p:nvPicPr>
        <p:blipFill>
          <a:blip r:embed="rId7"/>
          <a:stretch>
            <a:fillRect/>
          </a:stretch>
        </p:blipFill>
        <p:spPr>
          <a:xfrm>
            <a:off x="1441162" y="1547343"/>
            <a:ext cx="6472082" cy="49172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ppt_x"/>
                                          </p:val>
                                        </p:tav>
                                        <p:tav tm="100000">
                                          <p:val>
                                            <p:strVal val="#ppt_x"/>
                                          </p:val>
                                        </p:tav>
                                      </p:tavLst>
                                    </p:anim>
                                    <p:anim calcmode="lin" valueType="num">
                                      <p:cBhvr additive="base">
                                        <p:cTn id="2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直接连接符 39"/>
          <p:cNvCxnSpPr/>
          <p:nvPr/>
        </p:nvCxnSpPr>
        <p:spPr>
          <a:xfrm>
            <a:off x="1608690"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683568"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 name="矩形 48"/>
          <p:cNvSpPr/>
          <p:nvPr/>
        </p:nvSpPr>
        <p:spPr>
          <a:xfrm>
            <a:off x="2400867"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764986" y="3786370"/>
            <a:ext cx="1394435" cy="183160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132640"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165019"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587233"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下箭头 40"/>
          <p:cNvSpPr/>
          <p:nvPr/>
        </p:nvSpPr>
        <p:spPr>
          <a:xfrm>
            <a:off x="4644008" y="3731399"/>
            <a:ext cx="73184" cy="344245"/>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2" name="右箭头 1"/>
          <p:cNvSpPr/>
          <p:nvPr/>
        </p:nvSpPr>
        <p:spPr>
          <a:xfrm>
            <a:off x="4967139" y="4389209"/>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7" name="右箭头 46"/>
          <p:cNvSpPr/>
          <p:nvPr/>
        </p:nvSpPr>
        <p:spPr>
          <a:xfrm>
            <a:off x="6103043" y="4415467"/>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8" name="右箭头 47"/>
          <p:cNvSpPr/>
          <p:nvPr/>
        </p:nvSpPr>
        <p:spPr>
          <a:xfrm>
            <a:off x="7008114" y="4437112"/>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53" name="object 2"/>
          <p:cNvSpPr txBox="1"/>
          <p:nvPr/>
        </p:nvSpPr>
        <p:spPr>
          <a:xfrm>
            <a:off x="528434" y="457201"/>
            <a:ext cx="5095183" cy="677108"/>
          </a:xfrm>
          <a:prstGeom prst="rect">
            <a:avLst/>
          </a:prstGeom>
          <a:solidFill>
            <a:srgbClr val="FFC000"/>
          </a:solidFill>
        </p:spPr>
        <p:txBody>
          <a:bodyPr vert="horz" wrap="square" lIns="0" tIns="0" rIns="0" bIns="0" rtlCol="0">
            <a:spAutoFit/>
          </a:bodyPr>
          <a:lstStyle/>
          <a:p>
            <a:pPr marL="90805">
              <a:lnSpc>
                <a:spcPct val="100000"/>
              </a:lnSpc>
            </a:pPr>
            <a:r>
              <a:rPr sz="4400" b="1" dirty="0" err="1">
                <a:solidFill>
                  <a:srgbClr val="1F487C"/>
                </a:solidFill>
                <a:latin typeface="微软雅黑" panose="020B0503020204020204" pitchFamily="34" charset="-122"/>
                <a:cs typeface="微软雅黑" panose="020B0503020204020204" pitchFamily="34" charset="-122"/>
              </a:rPr>
              <a:t>动物进出流程</a:t>
            </a:r>
            <a:r>
              <a:rPr lang="en-US" altLang="zh-CN" sz="4400" b="1" dirty="0">
                <a:solidFill>
                  <a:srgbClr val="1F487C"/>
                </a:solidFill>
                <a:latin typeface="微软雅黑" panose="020B0503020204020204" pitchFamily="34" charset="-122"/>
                <a:cs typeface="微软雅黑" panose="020B0503020204020204" pitchFamily="34" charset="-122"/>
              </a:rPr>
              <a:t>-B</a:t>
            </a:r>
            <a:r>
              <a:rPr lang="zh-CN" altLang="en-US" sz="4400" b="1" dirty="0">
                <a:solidFill>
                  <a:srgbClr val="1F487C"/>
                </a:solidFill>
                <a:latin typeface="微软雅黑" panose="020B0503020204020204" pitchFamily="34" charset="-122"/>
                <a:cs typeface="微软雅黑" panose="020B0503020204020204" pitchFamily="34" charset="-122"/>
              </a:rPr>
              <a:t>区</a:t>
            </a:r>
            <a:endParaRPr sz="4400" dirty="0">
              <a:latin typeface="微软雅黑" panose="020B0503020204020204" pitchFamily="34" charset="-122"/>
              <a:cs typeface="微软雅黑" panose="020B0503020204020204" pitchFamily="34" charset="-122"/>
            </a:endParaRPr>
          </a:p>
        </p:txBody>
      </p:sp>
      <p:sp>
        <p:nvSpPr>
          <p:cNvPr id="7" name="云形标注 6"/>
          <p:cNvSpPr/>
          <p:nvPr/>
        </p:nvSpPr>
        <p:spPr>
          <a:xfrm>
            <a:off x="3707903" y="2204864"/>
            <a:ext cx="1728193" cy="1069237"/>
          </a:xfrm>
          <a:prstGeom prst="cloudCallout">
            <a:avLst>
              <a:gd name="adj1" fmla="val 5689"/>
              <a:gd name="adj2" fmla="val 84063"/>
            </a:avLst>
          </a:prstGeom>
          <a:solidFill>
            <a:schemeClr val="accent5">
              <a:lumMod val="20000"/>
              <a:lumOff val="80000"/>
            </a:schemeClr>
          </a:solidFill>
          <a:ln w="28575">
            <a:solidFill>
              <a:srgbClr val="C00000"/>
            </a:solidFill>
          </a:ln>
        </p:spPr>
        <p:txBody>
          <a:bodyPr wrap="square" lIns="0" tIns="0" rIns="0" bIns="0" rtlCol="0" anchor="ctr"/>
          <a:lstStyle/>
          <a:p>
            <a:r>
              <a:rPr lang="zh-CN" altLang="en-US" sz="1600" b="1" dirty="0"/>
              <a:t>动物传入</a:t>
            </a:r>
            <a:r>
              <a:rPr lang="zh-CN" altLang="en-US" sz="1600" dirty="0"/>
              <a:t>：</a:t>
            </a:r>
            <a:endParaRPr lang="en-US" altLang="zh-CN" sz="1600" dirty="0"/>
          </a:p>
          <a:p>
            <a:pPr algn="r"/>
            <a:r>
              <a:rPr lang="zh-CN" altLang="en-US" sz="1400" b="1" dirty="0">
                <a:solidFill>
                  <a:schemeClr val="accent2"/>
                </a:solidFill>
              </a:rPr>
              <a:t>脱包</a:t>
            </a:r>
          </a:p>
        </p:txBody>
      </p:sp>
      <p:sp>
        <p:nvSpPr>
          <p:cNvPr id="58" name="云形标注 57"/>
          <p:cNvSpPr/>
          <p:nvPr/>
        </p:nvSpPr>
        <p:spPr>
          <a:xfrm>
            <a:off x="7447195" y="2995523"/>
            <a:ext cx="1583445" cy="1080121"/>
          </a:xfrm>
          <a:prstGeom prst="cloudCallout">
            <a:avLst>
              <a:gd name="adj1" fmla="val -44207"/>
              <a:gd name="adj2" fmla="val 64243"/>
            </a:avLst>
          </a:prstGeom>
          <a:solidFill>
            <a:schemeClr val="accent3">
              <a:lumMod val="20000"/>
              <a:lumOff val="80000"/>
            </a:schemeClr>
          </a:solidFill>
          <a:ln w="28575">
            <a:solidFill>
              <a:srgbClr val="C00000"/>
            </a:solidFill>
          </a:ln>
        </p:spPr>
        <p:txBody>
          <a:bodyPr wrap="square" lIns="0" tIns="0" rIns="0" bIns="0" rtlCol="0" anchor="ctr"/>
          <a:lstStyle/>
          <a:p>
            <a:pPr algn="r"/>
            <a:r>
              <a:rPr lang="zh-CN" altLang="en-US" sz="1600" b="1" dirty="0"/>
              <a:t>动物传出</a:t>
            </a:r>
            <a:r>
              <a:rPr lang="zh-CN" altLang="en-US" sz="1600" dirty="0"/>
              <a:t>：</a:t>
            </a:r>
            <a:r>
              <a:rPr lang="zh-CN" altLang="en-US" sz="1600" b="1" dirty="0">
                <a:solidFill>
                  <a:srgbClr val="C00000"/>
                </a:solidFill>
              </a:rPr>
              <a:t>打</a:t>
            </a:r>
            <a:r>
              <a:rPr lang="zh-CN" altLang="en-US" sz="1400" b="1" dirty="0">
                <a:solidFill>
                  <a:srgbClr val="C00000"/>
                </a:solidFill>
              </a:rPr>
              <a:t>包</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直接连接符 39"/>
          <p:cNvCxnSpPr/>
          <p:nvPr/>
        </p:nvCxnSpPr>
        <p:spPr>
          <a:xfrm>
            <a:off x="1608690"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683568"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 name="矩形 48"/>
          <p:cNvSpPr/>
          <p:nvPr/>
        </p:nvSpPr>
        <p:spPr>
          <a:xfrm>
            <a:off x="3065391" y="1919387"/>
            <a:ext cx="2558226" cy="85898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764986" y="3786370"/>
            <a:ext cx="1394435" cy="183160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165019"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587233"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下箭头 40"/>
          <p:cNvSpPr/>
          <p:nvPr/>
        </p:nvSpPr>
        <p:spPr>
          <a:xfrm>
            <a:off x="5148064" y="2887061"/>
            <a:ext cx="73184" cy="181900"/>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2" name="右箭头 1"/>
          <p:cNvSpPr/>
          <p:nvPr/>
        </p:nvSpPr>
        <p:spPr>
          <a:xfrm>
            <a:off x="2627784" y="2852936"/>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7" name="右箭头 46"/>
          <p:cNvSpPr/>
          <p:nvPr/>
        </p:nvSpPr>
        <p:spPr>
          <a:xfrm>
            <a:off x="3995936" y="2845639"/>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8" name="右箭头 47"/>
          <p:cNvSpPr/>
          <p:nvPr/>
        </p:nvSpPr>
        <p:spPr>
          <a:xfrm>
            <a:off x="5364374" y="3068960"/>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53" name="object 2"/>
          <p:cNvSpPr txBox="1"/>
          <p:nvPr/>
        </p:nvSpPr>
        <p:spPr>
          <a:xfrm>
            <a:off x="528434" y="457201"/>
            <a:ext cx="5095183" cy="677108"/>
          </a:xfrm>
          <a:prstGeom prst="rect">
            <a:avLst/>
          </a:prstGeom>
          <a:solidFill>
            <a:srgbClr val="FFC000"/>
          </a:solidFill>
        </p:spPr>
        <p:txBody>
          <a:bodyPr vert="horz" wrap="square" lIns="0" tIns="0" rIns="0" bIns="0" rtlCol="0">
            <a:spAutoFit/>
          </a:bodyPr>
          <a:lstStyle/>
          <a:p>
            <a:pPr marL="90805">
              <a:lnSpc>
                <a:spcPct val="100000"/>
              </a:lnSpc>
            </a:pPr>
            <a:r>
              <a:rPr sz="4400" b="1" dirty="0" err="1">
                <a:solidFill>
                  <a:srgbClr val="1F487C"/>
                </a:solidFill>
                <a:latin typeface="微软雅黑" panose="020B0503020204020204" pitchFamily="34" charset="-122"/>
                <a:cs typeface="微软雅黑" panose="020B0503020204020204" pitchFamily="34" charset="-122"/>
              </a:rPr>
              <a:t>动物进出流程</a:t>
            </a:r>
            <a:r>
              <a:rPr lang="en-US" altLang="zh-CN" sz="4400" b="1" dirty="0">
                <a:solidFill>
                  <a:srgbClr val="1F487C"/>
                </a:solidFill>
                <a:latin typeface="微软雅黑" panose="020B0503020204020204" pitchFamily="34" charset="-122"/>
                <a:cs typeface="微软雅黑" panose="020B0503020204020204" pitchFamily="34" charset="-122"/>
              </a:rPr>
              <a:t>-C</a:t>
            </a:r>
            <a:r>
              <a:rPr lang="zh-CN" altLang="en-US" sz="4400" b="1" dirty="0">
                <a:solidFill>
                  <a:srgbClr val="1F487C"/>
                </a:solidFill>
                <a:latin typeface="微软雅黑" panose="020B0503020204020204" pitchFamily="34" charset="-122"/>
                <a:cs typeface="微软雅黑" panose="020B0503020204020204" pitchFamily="34" charset="-122"/>
              </a:rPr>
              <a:t>区</a:t>
            </a:r>
            <a:endParaRPr sz="4400" dirty="0">
              <a:latin typeface="微软雅黑" panose="020B0503020204020204" pitchFamily="34" charset="-122"/>
              <a:cs typeface="微软雅黑" panose="020B0503020204020204" pitchFamily="34" charset="-122"/>
            </a:endParaRPr>
          </a:p>
        </p:txBody>
      </p:sp>
      <p:sp>
        <p:nvSpPr>
          <p:cNvPr id="7" name="云形标注 6"/>
          <p:cNvSpPr/>
          <p:nvPr/>
        </p:nvSpPr>
        <p:spPr>
          <a:xfrm>
            <a:off x="1587233" y="1470534"/>
            <a:ext cx="1728193" cy="1069237"/>
          </a:xfrm>
          <a:prstGeom prst="cloudCallout">
            <a:avLst>
              <a:gd name="adj1" fmla="val 5689"/>
              <a:gd name="adj2" fmla="val 84063"/>
            </a:avLst>
          </a:prstGeom>
          <a:solidFill>
            <a:schemeClr val="accent5">
              <a:lumMod val="20000"/>
              <a:lumOff val="80000"/>
            </a:schemeClr>
          </a:solidFill>
          <a:ln w="28575">
            <a:solidFill>
              <a:srgbClr val="C00000"/>
            </a:solidFill>
          </a:ln>
        </p:spPr>
        <p:txBody>
          <a:bodyPr wrap="square" lIns="0" tIns="0" rIns="0" bIns="0" rtlCol="0" anchor="ctr"/>
          <a:lstStyle/>
          <a:p>
            <a:r>
              <a:rPr lang="zh-CN" altLang="en-US" sz="1600" b="1" dirty="0"/>
              <a:t>动物传入</a:t>
            </a:r>
            <a:r>
              <a:rPr lang="zh-CN" altLang="en-US" sz="1600" dirty="0"/>
              <a:t>：</a:t>
            </a:r>
            <a:endParaRPr lang="en-US" altLang="zh-CN" sz="1600" dirty="0"/>
          </a:p>
          <a:p>
            <a:pPr algn="r"/>
            <a:r>
              <a:rPr lang="zh-CN" altLang="en-US" sz="1400" b="1" dirty="0">
                <a:solidFill>
                  <a:schemeClr val="accent2"/>
                </a:solidFill>
              </a:rPr>
              <a:t>脱包</a:t>
            </a:r>
          </a:p>
        </p:txBody>
      </p:sp>
      <p:sp>
        <p:nvSpPr>
          <p:cNvPr id="58" name="云形标注 57"/>
          <p:cNvSpPr/>
          <p:nvPr/>
        </p:nvSpPr>
        <p:spPr>
          <a:xfrm>
            <a:off x="5581574" y="1470534"/>
            <a:ext cx="1583445" cy="1080121"/>
          </a:xfrm>
          <a:prstGeom prst="cloudCallout">
            <a:avLst>
              <a:gd name="adj1" fmla="val -56294"/>
              <a:gd name="adj2" fmla="val 97712"/>
            </a:avLst>
          </a:prstGeom>
          <a:solidFill>
            <a:schemeClr val="accent3">
              <a:lumMod val="20000"/>
              <a:lumOff val="80000"/>
            </a:schemeClr>
          </a:solidFill>
          <a:ln w="28575">
            <a:solidFill>
              <a:srgbClr val="C00000"/>
            </a:solidFill>
          </a:ln>
        </p:spPr>
        <p:txBody>
          <a:bodyPr wrap="square" lIns="0" tIns="0" rIns="0" bIns="0" rtlCol="0" anchor="ctr"/>
          <a:lstStyle/>
          <a:p>
            <a:pPr algn="r"/>
            <a:r>
              <a:rPr lang="zh-CN" altLang="en-US" sz="1600" b="1" dirty="0"/>
              <a:t>动物传出</a:t>
            </a:r>
            <a:r>
              <a:rPr lang="zh-CN" altLang="en-US" sz="1600" dirty="0"/>
              <a:t>：</a:t>
            </a:r>
            <a:r>
              <a:rPr lang="zh-CN" altLang="en-US" sz="1600" b="1" dirty="0">
                <a:solidFill>
                  <a:srgbClr val="C00000"/>
                </a:solidFill>
              </a:rPr>
              <a:t>打</a:t>
            </a:r>
            <a:r>
              <a:rPr lang="zh-CN" altLang="en-US" sz="1400" b="1" dirty="0">
                <a:solidFill>
                  <a:srgbClr val="C00000"/>
                </a:solidFill>
              </a:rPr>
              <a:t>包</a:t>
            </a:r>
          </a:p>
        </p:txBody>
      </p:sp>
      <p:sp>
        <p:nvSpPr>
          <p:cNvPr id="16" name="矩形 15"/>
          <p:cNvSpPr/>
          <p:nvPr/>
        </p:nvSpPr>
        <p:spPr>
          <a:xfrm>
            <a:off x="3183561" y="3519110"/>
            <a:ext cx="4578826" cy="209886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直接连接符 39"/>
          <p:cNvCxnSpPr/>
          <p:nvPr/>
        </p:nvCxnSpPr>
        <p:spPr>
          <a:xfrm>
            <a:off x="1608690"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683568"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 name="矩形 48"/>
          <p:cNvSpPr/>
          <p:nvPr/>
        </p:nvSpPr>
        <p:spPr>
          <a:xfrm>
            <a:off x="3026960" y="2730664"/>
            <a:ext cx="2625160" cy="54588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764986" y="3786370"/>
            <a:ext cx="1394435" cy="183160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165019"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587233"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下箭头 40"/>
          <p:cNvSpPr/>
          <p:nvPr/>
        </p:nvSpPr>
        <p:spPr>
          <a:xfrm>
            <a:off x="5201889" y="2135285"/>
            <a:ext cx="73184" cy="181900"/>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2" name="右箭头 1"/>
          <p:cNvSpPr/>
          <p:nvPr/>
        </p:nvSpPr>
        <p:spPr>
          <a:xfrm>
            <a:off x="2627784" y="2852936"/>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7" name="右箭头 46"/>
          <p:cNvSpPr/>
          <p:nvPr/>
        </p:nvSpPr>
        <p:spPr>
          <a:xfrm>
            <a:off x="3635896" y="2026864"/>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8" name="右箭头 47"/>
          <p:cNvSpPr/>
          <p:nvPr/>
        </p:nvSpPr>
        <p:spPr>
          <a:xfrm>
            <a:off x="5364374" y="2348880"/>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53" name="object 2"/>
          <p:cNvSpPr txBox="1"/>
          <p:nvPr/>
        </p:nvSpPr>
        <p:spPr>
          <a:xfrm>
            <a:off x="528434" y="457201"/>
            <a:ext cx="5095183" cy="677108"/>
          </a:xfrm>
          <a:prstGeom prst="rect">
            <a:avLst/>
          </a:prstGeom>
          <a:solidFill>
            <a:srgbClr val="FFC000"/>
          </a:solidFill>
        </p:spPr>
        <p:txBody>
          <a:bodyPr vert="horz" wrap="square" lIns="0" tIns="0" rIns="0" bIns="0" rtlCol="0">
            <a:spAutoFit/>
          </a:bodyPr>
          <a:lstStyle/>
          <a:p>
            <a:pPr marL="90805">
              <a:lnSpc>
                <a:spcPct val="100000"/>
              </a:lnSpc>
            </a:pPr>
            <a:r>
              <a:rPr sz="4400" b="1" dirty="0" err="1">
                <a:solidFill>
                  <a:srgbClr val="1F487C"/>
                </a:solidFill>
                <a:latin typeface="微软雅黑" panose="020B0503020204020204" pitchFamily="34" charset="-122"/>
                <a:cs typeface="微软雅黑" panose="020B0503020204020204" pitchFamily="34" charset="-122"/>
              </a:rPr>
              <a:t>动物进出流程</a:t>
            </a:r>
            <a:r>
              <a:rPr lang="en-US" altLang="zh-CN" sz="4400" b="1" dirty="0">
                <a:solidFill>
                  <a:srgbClr val="1F487C"/>
                </a:solidFill>
                <a:latin typeface="微软雅黑" panose="020B0503020204020204" pitchFamily="34" charset="-122"/>
                <a:cs typeface="微软雅黑" panose="020B0503020204020204" pitchFamily="34" charset="-122"/>
              </a:rPr>
              <a:t>-D</a:t>
            </a:r>
            <a:r>
              <a:rPr lang="zh-CN" altLang="en-US" sz="4400" b="1" dirty="0">
                <a:solidFill>
                  <a:srgbClr val="1F487C"/>
                </a:solidFill>
                <a:latin typeface="微软雅黑" panose="020B0503020204020204" pitchFamily="34" charset="-122"/>
                <a:cs typeface="微软雅黑" panose="020B0503020204020204" pitchFamily="34" charset="-122"/>
              </a:rPr>
              <a:t>区</a:t>
            </a:r>
            <a:endParaRPr sz="4400" dirty="0">
              <a:latin typeface="微软雅黑" panose="020B0503020204020204" pitchFamily="34" charset="-122"/>
              <a:cs typeface="微软雅黑" panose="020B0503020204020204" pitchFamily="34" charset="-122"/>
            </a:endParaRPr>
          </a:p>
        </p:txBody>
      </p:sp>
      <p:sp>
        <p:nvSpPr>
          <p:cNvPr id="7" name="云形标注 6"/>
          <p:cNvSpPr/>
          <p:nvPr/>
        </p:nvSpPr>
        <p:spPr>
          <a:xfrm>
            <a:off x="1290191" y="3251751"/>
            <a:ext cx="1728193" cy="1069237"/>
          </a:xfrm>
          <a:prstGeom prst="cloudCallout">
            <a:avLst>
              <a:gd name="adj1" fmla="val 28453"/>
              <a:gd name="adj2" fmla="val -74048"/>
            </a:avLst>
          </a:prstGeom>
          <a:solidFill>
            <a:schemeClr val="accent5">
              <a:lumMod val="20000"/>
              <a:lumOff val="80000"/>
            </a:schemeClr>
          </a:solidFill>
          <a:ln w="28575">
            <a:solidFill>
              <a:srgbClr val="C00000"/>
            </a:solidFill>
          </a:ln>
        </p:spPr>
        <p:txBody>
          <a:bodyPr wrap="square" lIns="0" tIns="0" rIns="0" bIns="0" rtlCol="0" anchor="ctr"/>
          <a:lstStyle/>
          <a:p>
            <a:r>
              <a:rPr lang="zh-CN" altLang="en-US" sz="1600" b="1" dirty="0"/>
              <a:t>动物传入</a:t>
            </a:r>
            <a:r>
              <a:rPr lang="zh-CN" altLang="en-US" sz="1600" dirty="0"/>
              <a:t>：</a:t>
            </a:r>
            <a:endParaRPr lang="en-US" altLang="zh-CN" sz="1600" dirty="0"/>
          </a:p>
          <a:p>
            <a:pPr algn="r"/>
            <a:r>
              <a:rPr lang="zh-CN" altLang="en-US" sz="1400" b="1" dirty="0">
                <a:solidFill>
                  <a:schemeClr val="accent2"/>
                </a:solidFill>
              </a:rPr>
              <a:t>脱包</a:t>
            </a:r>
          </a:p>
        </p:txBody>
      </p:sp>
      <p:sp>
        <p:nvSpPr>
          <p:cNvPr id="58" name="云形标注 57"/>
          <p:cNvSpPr/>
          <p:nvPr/>
        </p:nvSpPr>
        <p:spPr>
          <a:xfrm>
            <a:off x="5376359" y="946743"/>
            <a:ext cx="1583445" cy="1080121"/>
          </a:xfrm>
          <a:prstGeom prst="cloudCallout">
            <a:avLst>
              <a:gd name="adj1" fmla="val -46222"/>
              <a:gd name="adj2" fmla="val 75071"/>
            </a:avLst>
          </a:prstGeom>
          <a:solidFill>
            <a:schemeClr val="accent3">
              <a:lumMod val="20000"/>
              <a:lumOff val="80000"/>
            </a:schemeClr>
          </a:solidFill>
          <a:ln w="28575">
            <a:solidFill>
              <a:srgbClr val="C00000"/>
            </a:solidFill>
          </a:ln>
        </p:spPr>
        <p:txBody>
          <a:bodyPr wrap="square" lIns="0" tIns="0" rIns="0" bIns="0" rtlCol="0" anchor="ctr"/>
          <a:lstStyle/>
          <a:p>
            <a:pPr algn="r"/>
            <a:r>
              <a:rPr lang="zh-CN" altLang="en-US" sz="1600" b="1" dirty="0"/>
              <a:t>动物传出</a:t>
            </a:r>
            <a:r>
              <a:rPr lang="zh-CN" altLang="en-US" sz="1600" dirty="0"/>
              <a:t>：</a:t>
            </a:r>
            <a:r>
              <a:rPr lang="zh-CN" altLang="en-US" sz="1600" b="1" dirty="0">
                <a:solidFill>
                  <a:srgbClr val="C00000"/>
                </a:solidFill>
              </a:rPr>
              <a:t>打</a:t>
            </a:r>
            <a:r>
              <a:rPr lang="zh-CN" altLang="en-US" sz="1400" b="1" dirty="0">
                <a:solidFill>
                  <a:srgbClr val="C00000"/>
                </a:solidFill>
              </a:rPr>
              <a:t>包</a:t>
            </a:r>
          </a:p>
        </p:txBody>
      </p:sp>
      <p:sp>
        <p:nvSpPr>
          <p:cNvPr id="16" name="矩形 15"/>
          <p:cNvSpPr/>
          <p:nvPr/>
        </p:nvSpPr>
        <p:spPr>
          <a:xfrm>
            <a:off x="3183561" y="3519110"/>
            <a:ext cx="4578826" cy="209886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下箭头 16"/>
          <p:cNvSpPr/>
          <p:nvPr/>
        </p:nvSpPr>
        <p:spPr>
          <a:xfrm flipV="1">
            <a:off x="2914640" y="2132856"/>
            <a:ext cx="73184" cy="507130"/>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bject 2"/>
          <p:cNvSpPr txBox="1"/>
          <p:nvPr/>
        </p:nvSpPr>
        <p:spPr>
          <a:xfrm>
            <a:off x="612648" y="457200"/>
            <a:ext cx="8153400" cy="677108"/>
          </a:xfrm>
          <a:prstGeom prst="rect">
            <a:avLst/>
          </a:prstGeom>
          <a:solidFill>
            <a:srgbClr val="FFC000"/>
          </a:solidFill>
        </p:spPr>
        <p:txBody>
          <a:bodyPr vert="horz" wrap="square" lIns="0" tIns="0" rIns="0" bIns="0" rtlCol="0">
            <a:spAutoFit/>
          </a:bodyPr>
          <a:lstStyle/>
          <a:p>
            <a:pPr marL="90805">
              <a:lnSpc>
                <a:spcPct val="100000"/>
              </a:lnSpc>
            </a:pPr>
            <a:r>
              <a:rPr sz="4400" b="1" dirty="0" err="1">
                <a:solidFill>
                  <a:srgbClr val="1F487C"/>
                </a:solidFill>
                <a:latin typeface="微软雅黑" panose="020B0503020204020204" pitchFamily="34" charset="-122"/>
                <a:cs typeface="微软雅黑" panose="020B0503020204020204" pitchFamily="34" charset="-122"/>
              </a:rPr>
              <a:t>动物进出流程</a:t>
            </a:r>
            <a:r>
              <a:rPr lang="en-US" altLang="zh-CN" sz="4400" b="1" dirty="0">
                <a:solidFill>
                  <a:srgbClr val="1F487C"/>
                </a:solidFill>
                <a:latin typeface="微软雅黑" panose="020B0503020204020204" pitchFamily="34" charset="-122"/>
                <a:cs typeface="微软雅黑" panose="020B0503020204020204" pitchFamily="34" charset="-122"/>
              </a:rPr>
              <a:t>-E</a:t>
            </a:r>
            <a:r>
              <a:rPr lang="zh-CN" altLang="en-US" sz="4400" b="1" dirty="0">
                <a:solidFill>
                  <a:srgbClr val="1F487C"/>
                </a:solidFill>
                <a:latin typeface="微软雅黑" panose="020B0503020204020204" pitchFamily="34" charset="-122"/>
                <a:cs typeface="微软雅黑" panose="020B0503020204020204" pitchFamily="34" charset="-122"/>
              </a:rPr>
              <a:t>区</a:t>
            </a:r>
            <a:endParaRPr sz="4400" dirty="0">
              <a:latin typeface="微软雅黑" panose="020B0503020204020204" pitchFamily="34" charset="-122"/>
              <a:cs typeface="微软雅黑" panose="020B0503020204020204" pitchFamily="34" charset="-122"/>
            </a:endParaRPr>
          </a:p>
        </p:txBody>
      </p:sp>
      <p:pic>
        <p:nvPicPr>
          <p:cNvPr id="4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495" t="26559" r="4323" b="24146"/>
          <a:stretch>
            <a:fillRect/>
          </a:stretch>
        </p:blipFill>
        <p:spPr bwMode="auto">
          <a:xfrm>
            <a:off x="709581" y="1988840"/>
            <a:ext cx="7894867" cy="34789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3" name="右箭头 72"/>
          <p:cNvSpPr/>
          <p:nvPr/>
        </p:nvSpPr>
        <p:spPr>
          <a:xfrm>
            <a:off x="2123728" y="4690026"/>
            <a:ext cx="200405" cy="76200"/>
          </a:xfrm>
          <a:prstGeom prst="rightArrow">
            <a:avLst/>
          </a:prstGeom>
          <a:solidFill>
            <a:schemeClr val="tx2">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上箭头 73"/>
          <p:cNvSpPr/>
          <p:nvPr/>
        </p:nvSpPr>
        <p:spPr>
          <a:xfrm>
            <a:off x="2629192" y="4461426"/>
            <a:ext cx="78180" cy="228600"/>
          </a:xfrm>
          <a:prstGeom prst="up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右箭头 74"/>
          <p:cNvSpPr/>
          <p:nvPr/>
        </p:nvSpPr>
        <p:spPr>
          <a:xfrm>
            <a:off x="2734581" y="3752330"/>
            <a:ext cx="200278" cy="762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下箭头 75"/>
          <p:cNvSpPr/>
          <p:nvPr/>
        </p:nvSpPr>
        <p:spPr>
          <a:xfrm>
            <a:off x="5355296" y="2691653"/>
            <a:ext cx="71761" cy="242950"/>
          </a:xfrm>
          <a:prstGeom prst="downArrow">
            <a:avLst/>
          </a:prstGeom>
          <a:solidFill>
            <a:srgbClr val="002060"/>
          </a:solidFill>
          <a:ln>
            <a:solidFill>
              <a:srgbClr val="002060"/>
            </a:solidFill>
          </a:ln>
          <a:scene3d>
            <a:camera prst="orthographicFront">
              <a:rot lat="20700001"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右箭头 76"/>
          <p:cNvSpPr/>
          <p:nvPr/>
        </p:nvSpPr>
        <p:spPr>
          <a:xfrm>
            <a:off x="5952415" y="3714230"/>
            <a:ext cx="200278"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上箭头 77"/>
          <p:cNvSpPr/>
          <p:nvPr/>
        </p:nvSpPr>
        <p:spPr>
          <a:xfrm>
            <a:off x="5614657" y="2707688"/>
            <a:ext cx="65469" cy="242950"/>
          </a:xfrm>
          <a:prstGeom prst="upArrow">
            <a:avLst/>
          </a:prstGeom>
          <a:solidFill>
            <a:srgbClr val="FF0000"/>
          </a:solidFill>
          <a:ln>
            <a:solidFill>
              <a:srgbClr val="FF0000"/>
            </a:solidFill>
          </a:ln>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右箭头 78"/>
          <p:cNvSpPr/>
          <p:nvPr/>
        </p:nvSpPr>
        <p:spPr>
          <a:xfrm>
            <a:off x="7528347" y="3728302"/>
            <a:ext cx="200278"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右箭头 80"/>
          <p:cNvSpPr/>
          <p:nvPr/>
        </p:nvSpPr>
        <p:spPr>
          <a:xfrm>
            <a:off x="8290664" y="3707142"/>
            <a:ext cx="200278"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右箭头 90"/>
          <p:cNvSpPr/>
          <p:nvPr/>
        </p:nvSpPr>
        <p:spPr>
          <a:xfrm>
            <a:off x="5118598" y="3723977"/>
            <a:ext cx="200278" cy="762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云形标注 38"/>
          <p:cNvSpPr/>
          <p:nvPr/>
        </p:nvSpPr>
        <p:spPr>
          <a:xfrm>
            <a:off x="900999" y="5157192"/>
            <a:ext cx="1728193" cy="1069237"/>
          </a:xfrm>
          <a:prstGeom prst="cloudCallout">
            <a:avLst>
              <a:gd name="adj1" fmla="val 6304"/>
              <a:gd name="adj2" fmla="val -85981"/>
            </a:avLst>
          </a:prstGeom>
          <a:solidFill>
            <a:schemeClr val="accent5">
              <a:lumMod val="20000"/>
              <a:lumOff val="80000"/>
            </a:schemeClr>
          </a:solidFill>
          <a:ln w="28575">
            <a:solidFill>
              <a:srgbClr val="C00000"/>
            </a:solidFill>
          </a:ln>
        </p:spPr>
        <p:txBody>
          <a:bodyPr wrap="square" lIns="0" tIns="0" rIns="0" bIns="0" rtlCol="0" anchor="ctr"/>
          <a:lstStyle/>
          <a:p>
            <a:r>
              <a:rPr lang="zh-CN" altLang="en-US" sz="1600" b="1" dirty="0"/>
              <a:t>动物传入</a:t>
            </a:r>
            <a:r>
              <a:rPr lang="zh-CN" altLang="en-US" sz="1600" dirty="0"/>
              <a:t>：</a:t>
            </a:r>
            <a:endParaRPr lang="en-US" altLang="zh-CN" sz="1600" dirty="0"/>
          </a:p>
          <a:p>
            <a:pPr algn="r"/>
            <a:r>
              <a:rPr lang="zh-CN" altLang="en-US" sz="1400" b="1" dirty="0">
                <a:solidFill>
                  <a:schemeClr val="accent2"/>
                </a:solidFill>
              </a:rPr>
              <a:t>脱包</a:t>
            </a:r>
          </a:p>
        </p:txBody>
      </p:sp>
      <p:sp>
        <p:nvSpPr>
          <p:cNvPr id="40" name="云形标注 39"/>
          <p:cNvSpPr/>
          <p:nvPr/>
        </p:nvSpPr>
        <p:spPr>
          <a:xfrm>
            <a:off x="7380312" y="2151592"/>
            <a:ext cx="1583445" cy="1080121"/>
          </a:xfrm>
          <a:prstGeom prst="cloudCallout">
            <a:avLst>
              <a:gd name="adj1" fmla="val -31449"/>
              <a:gd name="adj2" fmla="val 92790"/>
            </a:avLst>
          </a:prstGeom>
          <a:solidFill>
            <a:schemeClr val="accent3">
              <a:lumMod val="20000"/>
              <a:lumOff val="80000"/>
            </a:schemeClr>
          </a:solidFill>
          <a:ln w="28575">
            <a:solidFill>
              <a:srgbClr val="C00000"/>
            </a:solidFill>
          </a:ln>
        </p:spPr>
        <p:txBody>
          <a:bodyPr wrap="square" lIns="0" tIns="0" rIns="0" bIns="0" rtlCol="0" anchor="ctr"/>
          <a:lstStyle/>
          <a:p>
            <a:pPr algn="r"/>
            <a:r>
              <a:rPr lang="zh-CN" altLang="en-US" sz="1600" b="1" dirty="0"/>
              <a:t>动物传出</a:t>
            </a:r>
            <a:r>
              <a:rPr lang="zh-CN" altLang="en-US" sz="1600" dirty="0"/>
              <a:t>：</a:t>
            </a:r>
            <a:r>
              <a:rPr lang="zh-CN" altLang="en-US" sz="1600" b="1" dirty="0">
                <a:solidFill>
                  <a:srgbClr val="C00000"/>
                </a:solidFill>
              </a:rPr>
              <a:t>打</a:t>
            </a:r>
            <a:r>
              <a:rPr lang="zh-CN" altLang="en-US" sz="1400" b="1" dirty="0">
                <a:solidFill>
                  <a:srgbClr val="C00000"/>
                </a:solidFill>
              </a:rPr>
              <a:t>包</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bject 2"/>
          <p:cNvSpPr txBox="1"/>
          <p:nvPr/>
        </p:nvSpPr>
        <p:spPr>
          <a:xfrm>
            <a:off x="612648" y="457200"/>
            <a:ext cx="8153400" cy="677108"/>
          </a:xfrm>
          <a:prstGeom prst="rect">
            <a:avLst/>
          </a:prstGeom>
          <a:solidFill>
            <a:srgbClr val="FFC000"/>
          </a:solidFill>
        </p:spPr>
        <p:txBody>
          <a:bodyPr vert="horz" wrap="square" lIns="0" tIns="0" rIns="0" bIns="0" rtlCol="0">
            <a:spAutoFit/>
          </a:bodyPr>
          <a:lstStyle/>
          <a:p>
            <a:pPr marL="90805">
              <a:lnSpc>
                <a:spcPct val="100000"/>
              </a:lnSpc>
            </a:pPr>
            <a:r>
              <a:rPr sz="4400" b="1" dirty="0" err="1">
                <a:solidFill>
                  <a:srgbClr val="1F487C"/>
                </a:solidFill>
                <a:latin typeface="微软雅黑" panose="020B0503020204020204" pitchFamily="34" charset="-122"/>
                <a:cs typeface="微软雅黑" panose="020B0503020204020204" pitchFamily="34" charset="-122"/>
              </a:rPr>
              <a:t>动物进出流程</a:t>
            </a:r>
            <a:r>
              <a:rPr lang="en-US" altLang="zh-CN" sz="4400" b="1" dirty="0">
                <a:solidFill>
                  <a:srgbClr val="1F487C"/>
                </a:solidFill>
                <a:latin typeface="微软雅黑" panose="020B0503020204020204" pitchFamily="34" charset="-122"/>
                <a:cs typeface="微软雅黑" panose="020B0503020204020204" pitchFamily="34" charset="-122"/>
              </a:rPr>
              <a:t>-F</a:t>
            </a:r>
            <a:r>
              <a:rPr lang="zh-CN" altLang="en-US" sz="4400" b="1" dirty="0">
                <a:solidFill>
                  <a:srgbClr val="1F487C"/>
                </a:solidFill>
                <a:latin typeface="微软雅黑" panose="020B0503020204020204" pitchFamily="34" charset="-122"/>
                <a:cs typeface="微软雅黑" panose="020B0503020204020204" pitchFamily="34" charset="-122"/>
              </a:rPr>
              <a:t>区</a:t>
            </a:r>
            <a:endParaRPr sz="4400" dirty="0">
              <a:latin typeface="微软雅黑" panose="020B0503020204020204" pitchFamily="34" charset="-122"/>
              <a:cs typeface="微软雅黑" panose="020B0503020204020204" pitchFamily="34" charset="-122"/>
            </a:endParaRPr>
          </a:p>
        </p:txBody>
      </p:sp>
      <p:pic>
        <p:nvPicPr>
          <p:cNvPr id="7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744" t="24472" r="37160" b="13631"/>
          <a:stretch>
            <a:fillRect/>
          </a:stretch>
        </p:blipFill>
        <p:spPr bwMode="auto">
          <a:xfrm>
            <a:off x="2590812" y="1997279"/>
            <a:ext cx="3081283" cy="40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右箭头 79"/>
          <p:cNvSpPr/>
          <p:nvPr/>
        </p:nvSpPr>
        <p:spPr>
          <a:xfrm>
            <a:off x="5564887" y="3442203"/>
            <a:ext cx="200405" cy="76200"/>
          </a:xfrm>
          <a:prstGeom prst="rightArrow">
            <a:avLst/>
          </a:prstGeom>
          <a:solidFill>
            <a:schemeClr val="tx2">
              <a:lumMod val="75000"/>
            </a:schemeClr>
          </a:solidFill>
          <a:ln>
            <a:solidFill>
              <a:srgbClr val="00206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右箭头 81"/>
          <p:cNvSpPr/>
          <p:nvPr/>
        </p:nvSpPr>
        <p:spPr>
          <a:xfrm>
            <a:off x="5268216" y="3144529"/>
            <a:ext cx="200405" cy="76200"/>
          </a:xfrm>
          <a:prstGeom prst="rightArrow">
            <a:avLst/>
          </a:prstGeom>
          <a:solidFill>
            <a:schemeClr val="tx2">
              <a:lumMod val="75000"/>
            </a:schemeClr>
          </a:solidFill>
          <a:ln>
            <a:solidFill>
              <a:srgbClr val="00206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上箭头 82"/>
          <p:cNvSpPr/>
          <p:nvPr/>
        </p:nvSpPr>
        <p:spPr>
          <a:xfrm>
            <a:off x="4897129" y="2989593"/>
            <a:ext cx="78180" cy="228600"/>
          </a:xfrm>
          <a:prstGeom prst="up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右箭头 84"/>
          <p:cNvSpPr/>
          <p:nvPr/>
        </p:nvSpPr>
        <p:spPr>
          <a:xfrm>
            <a:off x="4093724" y="2835208"/>
            <a:ext cx="200405" cy="76200"/>
          </a:xfrm>
          <a:prstGeom prst="rightArrow">
            <a:avLst/>
          </a:prstGeom>
          <a:solidFill>
            <a:schemeClr val="tx2">
              <a:lumMod val="75000"/>
            </a:schemeClr>
          </a:solidFill>
          <a:ln>
            <a:solidFill>
              <a:srgbClr val="00206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下箭头 85"/>
          <p:cNvSpPr/>
          <p:nvPr/>
        </p:nvSpPr>
        <p:spPr>
          <a:xfrm>
            <a:off x="3897515" y="3766333"/>
            <a:ext cx="71761" cy="242950"/>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右箭头 86"/>
          <p:cNvSpPr/>
          <p:nvPr/>
        </p:nvSpPr>
        <p:spPr>
          <a:xfrm>
            <a:off x="4552766" y="3766333"/>
            <a:ext cx="200278" cy="762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右箭头 87"/>
          <p:cNvSpPr/>
          <p:nvPr/>
        </p:nvSpPr>
        <p:spPr>
          <a:xfrm>
            <a:off x="4552766" y="4029575"/>
            <a:ext cx="200278" cy="76200"/>
          </a:xfrm>
          <a:prstGeom prst="rightArrow">
            <a:avLst/>
          </a:prstGeom>
          <a:solidFill>
            <a:srgbClr val="FF0000"/>
          </a:solidFill>
          <a:ln>
            <a:solidFill>
              <a:srgbClr val="FF0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上箭头 88"/>
          <p:cNvSpPr/>
          <p:nvPr/>
        </p:nvSpPr>
        <p:spPr>
          <a:xfrm>
            <a:off x="4012608" y="3766333"/>
            <a:ext cx="65469" cy="24295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上箭头 89"/>
          <p:cNvSpPr/>
          <p:nvPr/>
        </p:nvSpPr>
        <p:spPr>
          <a:xfrm>
            <a:off x="3973843" y="2366275"/>
            <a:ext cx="65469" cy="24295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右箭头 90"/>
          <p:cNvSpPr/>
          <p:nvPr/>
        </p:nvSpPr>
        <p:spPr>
          <a:xfrm>
            <a:off x="4187134" y="2103918"/>
            <a:ext cx="200278"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云形标注 39"/>
          <p:cNvSpPr/>
          <p:nvPr/>
        </p:nvSpPr>
        <p:spPr>
          <a:xfrm>
            <a:off x="1894253" y="1699546"/>
            <a:ext cx="1583445" cy="1080121"/>
          </a:xfrm>
          <a:prstGeom prst="cloudCallout">
            <a:avLst>
              <a:gd name="adj1" fmla="val 83374"/>
              <a:gd name="adj2" fmla="val 4195"/>
            </a:avLst>
          </a:prstGeom>
          <a:solidFill>
            <a:schemeClr val="accent3">
              <a:lumMod val="20000"/>
              <a:lumOff val="80000"/>
            </a:schemeClr>
          </a:solidFill>
          <a:ln w="28575">
            <a:solidFill>
              <a:srgbClr val="C00000"/>
            </a:solidFill>
          </a:ln>
        </p:spPr>
        <p:txBody>
          <a:bodyPr wrap="square" lIns="0" tIns="0" rIns="0" bIns="0" rtlCol="0" anchor="ctr"/>
          <a:lstStyle/>
          <a:p>
            <a:pPr algn="r"/>
            <a:r>
              <a:rPr lang="zh-CN" altLang="en-US" sz="1600" b="1" dirty="0"/>
              <a:t>动物传出</a:t>
            </a:r>
            <a:r>
              <a:rPr lang="zh-CN" altLang="en-US" sz="1600" dirty="0"/>
              <a:t>：</a:t>
            </a:r>
            <a:r>
              <a:rPr lang="zh-CN" altLang="en-US" sz="1600" b="1" dirty="0">
                <a:solidFill>
                  <a:srgbClr val="C00000"/>
                </a:solidFill>
              </a:rPr>
              <a:t>打</a:t>
            </a:r>
            <a:r>
              <a:rPr lang="zh-CN" altLang="en-US" sz="1400" b="1" dirty="0">
                <a:solidFill>
                  <a:srgbClr val="C00000"/>
                </a:solidFill>
              </a:rPr>
              <a:t>包</a:t>
            </a:r>
          </a:p>
        </p:txBody>
      </p:sp>
      <p:sp>
        <p:nvSpPr>
          <p:cNvPr id="41" name="云形标注 40"/>
          <p:cNvSpPr/>
          <p:nvPr/>
        </p:nvSpPr>
        <p:spPr>
          <a:xfrm>
            <a:off x="5910681" y="2300589"/>
            <a:ext cx="1728193" cy="1069237"/>
          </a:xfrm>
          <a:prstGeom prst="cloudCallout">
            <a:avLst>
              <a:gd name="adj1" fmla="val -70601"/>
              <a:gd name="adj2" fmla="val 44286"/>
            </a:avLst>
          </a:prstGeom>
          <a:solidFill>
            <a:schemeClr val="accent5">
              <a:lumMod val="20000"/>
              <a:lumOff val="80000"/>
            </a:schemeClr>
          </a:solidFill>
          <a:ln w="28575">
            <a:solidFill>
              <a:srgbClr val="C00000"/>
            </a:solidFill>
          </a:ln>
        </p:spPr>
        <p:txBody>
          <a:bodyPr wrap="square" lIns="0" tIns="0" rIns="0" bIns="0" rtlCol="0" anchor="ctr"/>
          <a:lstStyle/>
          <a:p>
            <a:r>
              <a:rPr lang="zh-CN" altLang="en-US" sz="1600" b="1" dirty="0"/>
              <a:t>动物传入</a:t>
            </a:r>
            <a:r>
              <a:rPr lang="zh-CN" altLang="en-US" sz="1600" dirty="0"/>
              <a:t>：</a:t>
            </a:r>
            <a:endParaRPr lang="en-US" altLang="zh-CN" sz="1600" dirty="0"/>
          </a:p>
          <a:p>
            <a:pPr algn="r"/>
            <a:r>
              <a:rPr lang="zh-CN" altLang="en-US" sz="1400" b="1" dirty="0">
                <a:solidFill>
                  <a:schemeClr val="accent2"/>
                </a:solidFill>
              </a:rPr>
              <a:t>脱包</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p:cNvSpPr txBox="1"/>
          <p:nvPr/>
        </p:nvSpPr>
        <p:spPr>
          <a:xfrm>
            <a:off x="509808" y="554859"/>
            <a:ext cx="8153400" cy="677108"/>
          </a:xfrm>
          <a:prstGeom prst="rect">
            <a:avLst/>
          </a:prstGeom>
          <a:solidFill>
            <a:srgbClr val="FFC000"/>
          </a:solidFill>
        </p:spPr>
        <p:txBody>
          <a:bodyPr vert="horz" wrap="square" lIns="0" tIns="0" rIns="0" bIns="0" rtlCol="0">
            <a:spAutoFit/>
          </a:bodyPr>
          <a:lstStyle/>
          <a:p>
            <a:pPr marL="90805"/>
            <a:r>
              <a:rPr sz="4400" b="1" dirty="0" err="1">
                <a:solidFill>
                  <a:srgbClr val="1F487C"/>
                </a:solidFill>
                <a:latin typeface="微软雅黑" panose="020B0503020204020204" pitchFamily="34" charset="-122"/>
                <a:cs typeface="微软雅黑" panose="020B0503020204020204" pitchFamily="34" charset="-122"/>
              </a:rPr>
              <a:t>动物进出流程</a:t>
            </a:r>
            <a:r>
              <a:rPr lang="en-US" altLang="zh-CN" sz="4400" b="1" dirty="0">
                <a:solidFill>
                  <a:srgbClr val="1F487C"/>
                </a:solidFill>
                <a:latin typeface="微软雅黑" panose="020B0503020204020204" pitchFamily="34" charset="-122"/>
                <a:cs typeface="微软雅黑" panose="020B0503020204020204" pitchFamily="34" charset="-122"/>
              </a:rPr>
              <a:t>-</a:t>
            </a:r>
            <a:r>
              <a:rPr lang="zh-CN" altLang="en-US" sz="4400" b="1" spc="-45"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五台校区</a:t>
            </a:r>
            <a:endParaRPr lang="zh-CN" altLang="en-US" sz="4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835696" y="1484784"/>
            <a:ext cx="6480720" cy="4846750"/>
          </a:xfrm>
          <a:prstGeom prst="rect">
            <a:avLst/>
          </a:prstGeom>
        </p:spPr>
      </p:pic>
      <p:sp>
        <p:nvSpPr>
          <p:cNvPr id="6" name="下箭头 34"/>
          <p:cNvSpPr/>
          <p:nvPr/>
        </p:nvSpPr>
        <p:spPr>
          <a:xfrm flipV="1">
            <a:off x="4810715" y="4937923"/>
            <a:ext cx="45719" cy="43529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右箭头 25"/>
          <p:cNvSpPr/>
          <p:nvPr/>
        </p:nvSpPr>
        <p:spPr>
          <a:xfrm>
            <a:off x="4838726" y="4340731"/>
            <a:ext cx="414489" cy="12835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下箭头 34"/>
          <p:cNvSpPr/>
          <p:nvPr/>
        </p:nvSpPr>
        <p:spPr>
          <a:xfrm>
            <a:off x="6954081" y="5000734"/>
            <a:ext cx="97867" cy="43204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231" y="4976209"/>
            <a:ext cx="167029" cy="432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右箭头 25"/>
          <p:cNvSpPr/>
          <p:nvPr/>
        </p:nvSpPr>
        <p:spPr>
          <a:xfrm flipH="1">
            <a:off x="5850419" y="4340731"/>
            <a:ext cx="414488" cy="12835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25"/>
          <p:cNvSpPr/>
          <p:nvPr/>
        </p:nvSpPr>
        <p:spPr>
          <a:xfrm flipH="1">
            <a:off x="4117913" y="4316890"/>
            <a:ext cx="414488" cy="12835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云形标注 24"/>
          <p:cNvSpPr/>
          <p:nvPr/>
        </p:nvSpPr>
        <p:spPr>
          <a:xfrm>
            <a:off x="3149713" y="6092178"/>
            <a:ext cx="1485578" cy="721198"/>
          </a:xfrm>
          <a:prstGeom prst="cloudCallout">
            <a:avLst>
              <a:gd name="adj1" fmla="val 65276"/>
              <a:gd name="adj2" fmla="val -109205"/>
            </a:avLst>
          </a:prstGeom>
          <a:solidFill>
            <a:schemeClr val="accent5">
              <a:lumMod val="20000"/>
              <a:lumOff val="80000"/>
            </a:schemeClr>
          </a:solidFill>
          <a:ln w="28575">
            <a:solidFill>
              <a:srgbClr val="C00000"/>
            </a:solidFill>
          </a:ln>
        </p:spPr>
        <p:txBody>
          <a:bodyPr wrap="square" lIns="0" tIns="0" rIns="0" bIns="0" rtlCol="0" anchor="ctr"/>
          <a:lstStyle/>
          <a:p>
            <a:r>
              <a:rPr lang="zh-CN" altLang="en-US" sz="1600" b="1" dirty="0"/>
              <a:t>动物传入</a:t>
            </a:r>
            <a:r>
              <a:rPr lang="zh-CN" altLang="en-US" sz="1600" dirty="0"/>
              <a:t>：</a:t>
            </a:r>
            <a:endParaRPr lang="en-US" altLang="zh-CN" sz="1600" dirty="0"/>
          </a:p>
          <a:p>
            <a:pPr algn="r"/>
            <a:r>
              <a:rPr lang="zh-CN" altLang="en-US" sz="1400" b="1" dirty="0">
                <a:solidFill>
                  <a:schemeClr val="accent2"/>
                </a:solidFill>
              </a:rPr>
              <a:t>脱包</a:t>
            </a:r>
          </a:p>
        </p:txBody>
      </p:sp>
      <p:sp>
        <p:nvSpPr>
          <p:cNvPr id="18" name="云形标注 22"/>
          <p:cNvSpPr/>
          <p:nvPr/>
        </p:nvSpPr>
        <p:spPr>
          <a:xfrm>
            <a:off x="1221199" y="3679811"/>
            <a:ext cx="1583445" cy="1080121"/>
          </a:xfrm>
          <a:prstGeom prst="cloudCallout">
            <a:avLst>
              <a:gd name="adj1" fmla="val 80928"/>
              <a:gd name="adj2" fmla="val 14985"/>
            </a:avLst>
          </a:prstGeom>
          <a:solidFill>
            <a:schemeClr val="accent3">
              <a:lumMod val="20000"/>
              <a:lumOff val="80000"/>
            </a:schemeClr>
          </a:solidFill>
          <a:ln w="28575">
            <a:solidFill>
              <a:srgbClr val="C00000"/>
            </a:solidFill>
          </a:ln>
        </p:spPr>
        <p:txBody>
          <a:bodyPr wrap="square" lIns="0" tIns="0" rIns="0" bIns="0" rtlCol="0" anchor="ctr"/>
          <a:lstStyle/>
          <a:p>
            <a:pPr algn="r"/>
            <a:r>
              <a:rPr lang="zh-CN" altLang="en-US" sz="1600" b="1" dirty="0"/>
              <a:t>动物传出</a:t>
            </a:r>
            <a:r>
              <a:rPr lang="zh-CN" altLang="en-US" sz="1600" dirty="0"/>
              <a:t>：</a:t>
            </a:r>
            <a:r>
              <a:rPr lang="zh-CN" altLang="en-US" sz="1600" b="1" dirty="0">
                <a:solidFill>
                  <a:srgbClr val="C00000"/>
                </a:solidFill>
              </a:rPr>
              <a:t>打</a:t>
            </a:r>
            <a:r>
              <a:rPr lang="zh-CN" altLang="en-US" sz="1400" b="1" dirty="0">
                <a:solidFill>
                  <a:srgbClr val="C00000"/>
                </a:solidFill>
              </a:rPr>
              <a:t>包</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206748" y="4883353"/>
            <a:ext cx="2842260" cy="280035"/>
          </a:xfrm>
          <a:prstGeom prst="rect">
            <a:avLst/>
          </a:prstGeom>
        </p:spPr>
        <p:txBody>
          <a:bodyPr vert="horz" wrap="square" lIns="0" tIns="0" rIns="0" bIns="0" rtlCol="0">
            <a:spAutoFit/>
          </a:bodyPr>
          <a:lstStyle/>
          <a:p>
            <a:pPr marL="12700">
              <a:lnSpc>
                <a:spcPts val="2380"/>
              </a:lnSpc>
            </a:pPr>
            <a:r>
              <a:rPr sz="2000" b="1" spc="-10" dirty="0">
                <a:latin typeface="宋体" panose="02010600030101010101" pitchFamily="2" charset="-122"/>
                <a:cs typeface="宋体" panose="02010600030101010101" pitchFamily="2" charset="-122"/>
              </a:rPr>
              <a:t>动物离开屏障设施记录表</a:t>
            </a:r>
            <a:endParaRPr sz="2000">
              <a:latin typeface="宋体" panose="02010600030101010101" pitchFamily="2" charset="-122"/>
              <a:cs typeface="宋体" panose="02010600030101010101" pitchFamily="2" charset="-122"/>
            </a:endParaRPr>
          </a:p>
        </p:txBody>
      </p:sp>
      <p:graphicFrame>
        <p:nvGraphicFramePr>
          <p:cNvPr id="2" name="object 2"/>
          <p:cNvGraphicFramePr>
            <a:graphicFrameLocks noGrp="1"/>
          </p:cNvGraphicFramePr>
          <p:nvPr>
            <p:extLst>
              <p:ext uri="{D42A27DB-BD31-4B8C-83A1-F6EECF244321}">
                <p14:modId xmlns:p14="http://schemas.microsoft.com/office/powerpoint/2010/main" val="3333015015"/>
              </p:ext>
            </p:extLst>
          </p:nvPr>
        </p:nvGraphicFramePr>
        <p:xfrm>
          <a:off x="179512" y="5410553"/>
          <a:ext cx="8748961" cy="1225163"/>
        </p:xfrm>
        <a:graphic>
          <a:graphicData uri="http://schemas.openxmlformats.org/drawingml/2006/table">
            <a:tbl>
              <a:tblPr firstRow="1" bandRow="1">
                <a:tableStyleId>{22838BEF-8BB2-4498-84A7-C5851F593DF1}</a:tableStyleId>
              </a:tblPr>
              <a:tblGrid>
                <a:gridCol w="654419">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gridCol w="576064">
                  <a:extLst>
                    <a:ext uri="{9D8B030D-6E8A-4147-A177-3AD203B41FA5}">
                      <a16:colId xmlns:a16="http://schemas.microsoft.com/office/drawing/2014/main" val="20006"/>
                    </a:ext>
                  </a:extLst>
                </a:gridCol>
                <a:gridCol w="1008112">
                  <a:extLst>
                    <a:ext uri="{9D8B030D-6E8A-4147-A177-3AD203B41FA5}">
                      <a16:colId xmlns:a16="http://schemas.microsoft.com/office/drawing/2014/main" val="20007"/>
                    </a:ext>
                  </a:extLst>
                </a:gridCol>
                <a:gridCol w="720080">
                  <a:extLst>
                    <a:ext uri="{9D8B030D-6E8A-4147-A177-3AD203B41FA5}">
                      <a16:colId xmlns:a16="http://schemas.microsoft.com/office/drawing/2014/main" val="20008"/>
                    </a:ext>
                  </a:extLst>
                </a:gridCol>
                <a:gridCol w="648072">
                  <a:extLst>
                    <a:ext uri="{9D8B030D-6E8A-4147-A177-3AD203B41FA5}">
                      <a16:colId xmlns:a16="http://schemas.microsoft.com/office/drawing/2014/main" val="20009"/>
                    </a:ext>
                  </a:extLst>
                </a:gridCol>
                <a:gridCol w="1181774">
                  <a:extLst>
                    <a:ext uri="{9D8B030D-6E8A-4147-A177-3AD203B41FA5}">
                      <a16:colId xmlns:a16="http://schemas.microsoft.com/office/drawing/2014/main" val="20010"/>
                    </a:ext>
                  </a:extLst>
                </a:gridCol>
              </a:tblGrid>
              <a:tr h="382148">
                <a:tc>
                  <a:txBody>
                    <a:bodyPr/>
                    <a:lstStyle/>
                    <a:p>
                      <a:pPr marL="118745">
                        <a:lnSpc>
                          <a:spcPct val="100000"/>
                        </a:lnSpc>
                      </a:pPr>
                      <a:r>
                        <a:rPr sz="1200" b="0" spc="-5" dirty="0"/>
                        <a:t>日期</a:t>
                      </a:r>
                      <a:endParaRPr sz="1200" b="0" dirty="0">
                        <a:latin typeface="华文仿宋" panose="02010600040101010101" charset="-122"/>
                        <a:cs typeface="华文仿宋" panose="02010600040101010101" charset="-122"/>
                      </a:endParaRPr>
                    </a:p>
                  </a:txBody>
                  <a:tcPr marL="0" marR="0" marT="0" marB="0" anchor="ctr"/>
                </a:tc>
                <a:tc>
                  <a:txBody>
                    <a:bodyPr/>
                    <a:lstStyle/>
                    <a:p>
                      <a:pPr marL="190500">
                        <a:lnSpc>
                          <a:spcPct val="100000"/>
                        </a:lnSpc>
                      </a:pPr>
                      <a:r>
                        <a:rPr sz="1200" b="0" spc="-5" dirty="0"/>
                        <a:t>部门</a:t>
                      </a:r>
                      <a:endParaRPr sz="1200" b="0" dirty="0">
                        <a:latin typeface="华文仿宋" panose="02010600040101010101" charset="-122"/>
                        <a:cs typeface="华文仿宋" panose="02010600040101010101" charset="-122"/>
                      </a:endParaRPr>
                    </a:p>
                  </a:txBody>
                  <a:tcPr marL="0" marR="0" marT="0" marB="0" anchor="ctr"/>
                </a:tc>
                <a:tc>
                  <a:txBody>
                    <a:bodyPr/>
                    <a:lstStyle/>
                    <a:p>
                      <a:pPr marL="76200">
                        <a:lnSpc>
                          <a:spcPct val="100000"/>
                        </a:lnSpc>
                      </a:pPr>
                      <a:r>
                        <a:rPr sz="1200" b="0" spc="-5" dirty="0"/>
                        <a:t>课题组</a:t>
                      </a:r>
                      <a:endParaRPr sz="1200" b="0" dirty="0">
                        <a:latin typeface="华文仿宋" panose="02010600040101010101" charset="-122"/>
                        <a:cs typeface="华文仿宋" panose="02010600040101010101" charset="-122"/>
                      </a:endParaRPr>
                    </a:p>
                  </a:txBody>
                  <a:tcPr marL="0" marR="0" marT="0" marB="0" anchor="ctr"/>
                </a:tc>
                <a:tc>
                  <a:txBody>
                    <a:bodyPr/>
                    <a:lstStyle/>
                    <a:p>
                      <a:pPr marL="103505">
                        <a:lnSpc>
                          <a:spcPct val="100000"/>
                        </a:lnSpc>
                      </a:pPr>
                      <a:r>
                        <a:rPr sz="1200" b="0" spc="-5" dirty="0"/>
                        <a:t>饲养位置</a:t>
                      </a:r>
                      <a:endParaRPr sz="1200" b="0" dirty="0">
                        <a:latin typeface="华文仿宋" panose="02010600040101010101" charset="-122"/>
                        <a:cs typeface="华文仿宋" panose="02010600040101010101" charset="-122"/>
                      </a:endParaRPr>
                    </a:p>
                  </a:txBody>
                  <a:tcPr marL="0" marR="0" marT="0" marB="0" anchor="ctr"/>
                </a:tc>
                <a:tc>
                  <a:txBody>
                    <a:bodyPr/>
                    <a:lstStyle/>
                    <a:p>
                      <a:pPr marL="361315" marR="124460" indent="-228600">
                        <a:lnSpc>
                          <a:spcPct val="101000"/>
                        </a:lnSpc>
                      </a:pPr>
                      <a:r>
                        <a:rPr sz="1200" b="0" dirty="0" err="1"/>
                        <a:t>实验人员</a:t>
                      </a:r>
                      <a:endParaRPr sz="1200" b="0" dirty="0">
                        <a:latin typeface="华文仿宋" panose="02010600040101010101" charset="-122"/>
                        <a:cs typeface="华文仿宋" panose="02010600040101010101" charset="-122"/>
                      </a:endParaRPr>
                    </a:p>
                  </a:txBody>
                  <a:tcPr marL="0" marR="0" marT="0" marB="0" anchor="ctr"/>
                </a:tc>
                <a:tc>
                  <a:txBody>
                    <a:bodyPr/>
                    <a:lstStyle/>
                    <a:p>
                      <a:pPr marL="369570" marR="133985" indent="-228600">
                        <a:lnSpc>
                          <a:spcPct val="101000"/>
                        </a:lnSpc>
                      </a:pPr>
                      <a:r>
                        <a:rPr sz="1200" b="0" dirty="0" err="1"/>
                        <a:t>取出原因</a:t>
                      </a:r>
                      <a:endParaRPr sz="1200" b="0" dirty="0">
                        <a:latin typeface="华文仿宋" panose="02010600040101010101" charset="-122"/>
                        <a:cs typeface="华文仿宋" panose="02010600040101010101" charset="-122"/>
                      </a:endParaRPr>
                    </a:p>
                  </a:txBody>
                  <a:tcPr marL="0" marR="0" marT="0" marB="0" anchor="ctr"/>
                </a:tc>
                <a:tc>
                  <a:txBody>
                    <a:bodyPr/>
                    <a:lstStyle/>
                    <a:p>
                      <a:pPr marL="64770">
                        <a:lnSpc>
                          <a:spcPct val="100000"/>
                        </a:lnSpc>
                      </a:pPr>
                      <a:r>
                        <a:rPr sz="1200" b="0" spc="-5" dirty="0"/>
                        <a:t>去向</a:t>
                      </a:r>
                      <a:endParaRPr sz="1200" b="0" dirty="0">
                        <a:latin typeface="华文仿宋" panose="02010600040101010101" charset="-122"/>
                        <a:cs typeface="华文仿宋" panose="02010600040101010101" charset="-122"/>
                      </a:endParaRPr>
                    </a:p>
                  </a:txBody>
                  <a:tcPr marL="0" marR="0" marT="0" marB="0" anchor="ctr"/>
                </a:tc>
                <a:tc>
                  <a:txBody>
                    <a:bodyPr/>
                    <a:lstStyle/>
                    <a:p>
                      <a:pPr marL="150495" marR="142240">
                        <a:lnSpc>
                          <a:spcPct val="101000"/>
                        </a:lnSpc>
                      </a:pPr>
                      <a:r>
                        <a:rPr sz="1200" b="0" dirty="0" err="1">
                          <a:solidFill>
                            <a:schemeClr val="dk1"/>
                          </a:solidFill>
                          <a:latin typeface="+mn-lt"/>
                          <a:ea typeface="+mn-ea"/>
                          <a:cs typeface="+mn-cs"/>
                        </a:rPr>
                        <a:t>处理</a:t>
                      </a:r>
                      <a:r>
                        <a:rPr lang="zh-CN" altLang="en-US" sz="1200" b="0" dirty="0">
                          <a:solidFill>
                            <a:schemeClr val="dk1"/>
                          </a:solidFill>
                          <a:latin typeface="+mn-lt"/>
                          <a:ea typeface="+mn-ea"/>
                          <a:cs typeface="+mn-cs"/>
                        </a:rPr>
                        <a:t>方</a:t>
                      </a:r>
                      <a:r>
                        <a:rPr sz="1200" b="0" dirty="0">
                          <a:solidFill>
                            <a:schemeClr val="dk1"/>
                          </a:solidFill>
                          <a:latin typeface="+mn-lt"/>
                          <a:ea typeface="+mn-ea"/>
                          <a:cs typeface="+mn-cs"/>
                        </a:rPr>
                        <a:t>式</a:t>
                      </a:r>
                    </a:p>
                  </a:txBody>
                  <a:tcPr marL="0" marR="0" marT="0" marB="0" anchor="ctr"/>
                </a:tc>
                <a:tc>
                  <a:txBody>
                    <a:bodyPr/>
                    <a:lstStyle/>
                    <a:p>
                      <a:pPr marL="137160" marR="128270">
                        <a:lnSpc>
                          <a:spcPct val="101000"/>
                        </a:lnSpc>
                      </a:pPr>
                      <a:r>
                        <a:rPr sz="1200" b="0" dirty="0"/>
                        <a:t>数 量</a:t>
                      </a:r>
                      <a:endParaRPr sz="1200" b="0" dirty="0">
                        <a:latin typeface="华文仿宋" panose="02010600040101010101" charset="-122"/>
                        <a:cs typeface="华文仿宋" panose="02010600040101010101" charset="-122"/>
                      </a:endParaRPr>
                    </a:p>
                  </a:txBody>
                  <a:tcPr marL="0" marR="0" marT="0" marB="0" anchor="ctr"/>
                </a:tc>
                <a:tc>
                  <a:txBody>
                    <a:bodyPr/>
                    <a:lstStyle/>
                    <a:p>
                      <a:pPr marL="179705" marR="56515" indent="-114935">
                        <a:lnSpc>
                          <a:spcPct val="101000"/>
                        </a:lnSpc>
                      </a:pPr>
                      <a:r>
                        <a:rPr sz="1200" b="0" dirty="0"/>
                        <a:t>笼盒 数</a:t>
                      </a:r>
                      <a:endParaRPr sz="1200" b="0" dirty="0">
                        <a:latin typeface="华文仿宋" panose="02010600040101010101" charset="-122"/>
                        <a:cs typeface="华文仿宋" panose="02010600040101010101" charset="-122"/>
                      </a:endParaRPr>
                    </a:p>
                  </a:txBody>
                  <a:tcPr marL="0" marR="0" marT="0" marB="0" anchor="ctr"/>
                </a:tc>
                <a:tc>
                  <a:txBody>
                    <a:bodyPr/>
                    <a:lstStyle/>
                    <a:p>
                      <a:pPr marL="152400" marR="141605">
                        <a:lnSpc>
                          <a:spcPct val="101000"/>
                        </a:lnSpc>
                      </a:pPr>
                      <a:r>
                        <a:rPr sz="1200" b="0" dirty="0"/>
                        <a:t>工作 人员</a:t>
                      </a:r>
                      <a:endParaRPr sz="1200" b="0" dirty="0">
                        <a:latin typeface="华文仿宋" panose="02010600040101010101" charset="-122"/>
                        <a:cs typeface="华文仿宋" panose="02010600040101010101" charset="-122"/>
                      </a:endParaRPr>
                    </a:p>
                  </a:txBody>
                  <a:tcPr marL="0" marR="0" marT="0" marB="0" anchor="ctr"/>
                </a:tc>
                <a:extLst>
                  <a:ext uri="{0D108BD9-81ED-4DB2-BD59-A6C34878D82A}">
                    <a16:rowId xmlns:a16="http://schemas.microsoft.com/office/drawing/2014/main" val="10000"/>
                  </a:ext>
                </a:extLst>
              </a:tr>
              <a:tr h="410967">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dirty="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extLst>
                  <a:ext uri="{0D108BD9-81ED-4DB2-BD59-A6C34878D82A}">
                    <a16:rowId xmlns:a16="http://schemas.microsoft.com/office/drawing/2014/main" val="10001"/>
                  </a:ext>
                </a:extLst>
              </a:tr>
              <a:tr h="432048">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dirty="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dirty="0">
                        <a:latin typeface="华文仿宋" panose="02010600040101010101" charset="-122"/>
                        <a:cs typeface="华文仿宋" panose="02010600040101010101" charset="-122"/>
                      </a:endParaRPr>
                    </a:p>
                  </a:txBody>
                  <a:tcPr marL="0" marR="0" marT="0" marB="0"/>
                </a:tc>
                <a:extLst>
                  <a:ext uri="{0D108BD9-81ED-4DB2-BD59-A6C34878D82A}">
                    <a16:rowId xmlns:a16="http://schemas.microsoft.com/office/drawing/2014/main" val="10002"/>
                  </a:ext>
                </a:extLst>
              </a:tr>
            </a:tbl>
          </a:graphicData>
        </a:graphic>
      </p:graphicFrame>
      <p:sp>
        <p:nvSpPr>
          <p:cNvPr id="5" name="object 2"/>
          <p:cNvSpPr txBox="1"/>
          <p:nvPr/>
        </p:nvSpPr>
        <p:spPr>
          <a:xfrm>
            <a:off x="612648" y="457200"/>
            <a:ext cx="8153400" cy="677108"/>
          </a:xfrm>
          <a:prstGeom prst="rect">
            <a:avLst/>
          </a:prstGeom>
          <a:solidFill>
            <a:srgbClr val="FFC000"/>
          </a:solidFill>
        </p:spPr>
        <p:txBody>
          <a:bodyPr vert="horz" wrap="square" lIns="0" tIns="0" rIns="0" bIns="0" rtlCol="0">
            <a:spAutoFit/>
          </a:bodyPr>
          <a:lstStyle/>
          <a:p>
            <a:pPr marL="90805">
              <a:lnSpc>
                <a:spcPct val="100000"/>
              </a:lnSpc>
            </a:pPr>
            <a:r>
              <a:rPr sz="4400" b="1" dirty="0" err="1">
                <a:solidFill>
                  <a:srgbClr val="1F487C"/>
                </a:solidFill>
                <a:latin typeface="微软雅黑" panose="020B0503020204020204" pitchFamily="34" charset="-122"/>
                <a:cs typeface="微软雅黑" panose="020B0503020204020204" pitchFamily="34" charset="-122"/>
              </a:rPr>
              <a:t>动物进出流程</a:t>
            </a:r>
            <a:endParaRPr sz="4400" dirty="0">
              <a:latin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1666528"/>
            <a:ext cx="5464013" cy="2933954"/>
          </a:xfrm>
          <a:prstGeom prst="rect">
            <a:avLst/>
          </a:prstGeom>
        </p:spPr>
      </p:pic>
      <p:sp>
        <p:nvSpPr>
          <p:cNvPr id="6" name="文本框 5"/>
          <p:cNvSpPr txBox="1"/>
          <p:nvPr/>
        </p:nvSpPr>
        <p:spPr>
          <a:xfrm>
            <a:off x="467544" y="1700808"/>
            <a:ext cx="1800493" cy="369332"/>
          </a:xfrm>
          <a:prstGeom prst="rect">
            <a:avLst/>
          </a:prstGeom>
          <a:noFill/>
        </p:spPr>
        <p:txBody>
          <a:bodyPr wrap="none" rtlCol="0">
            <a:spAutoFit/>
          </a:bodyPr>
          <a:lstStyle/>
          <a:p>
            <a:r>
              <a:rPr lang="zh-CN" altLang="en-US" dirty="0"/>
              <a:t>动物传入注意：</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bject 2"/>
          <p:cNvSpPr txBox="1"/>
          <p:nvPr/>
        </p:nvSpPr>
        <p:spPr>
          <a:xfrm>
            <a:off x="612648" y="457200"/>
            <a:ext cx="8153400" cy="677108"/>
          </a:xfrm>
          <a:prstGeom prst="rect">
            <a:avLst/>
          </a:prstGeom>
          <a:solidFill>
            <a:srgbClr val="FFC000"/>
          </a:solidFill>
        </p:spPr>
        <p:txBody>
          <a:bodyPr vert="horz" wrap="square" lIns="0" tIns="0" rIns="0" bIns="0" rtlCol="0">
            <a:spAutoFit/>
          </a:bodyPr>
          <a:lstStyle/>
          <a:p>
            <a:pPr marL="90805">
              <a:lnSpc>
                <a:spcPct val="100000"/>
              </a:lnSpc>
            </a:pPr>
            <a:r>
              <a:rPr sz="4400" b="1" dirty="0" err="1">
                <a:solidFill>
                  <a:srgbClr val="1F487C"/>
                </a:solidFill>
                <a:latin typeface="微软雅黑" panose="020B0503020204020204" pitchFamily="34" charset="-122"/>
                <a:cs typeface="微软雅黑" panose="020B0503020204020204" pitchFamily="34" charset="-122"/>
              </a:rPr>
              <a:t>动物进出流程</a:t>
            </a:r>
            <a:endParaRPr sz="4400" dirty="0">
              <a:latin typeface="微软雅黑" panose="020B0503020204020204" pitchFamily="34" charset="-122"/>
              <a:cs typeface="微软雅黑" panose="020B0503020204020204" pitchFamily="34" charset="-122"/>
            </a:endParaRPr>
          </a:p>
        </p:txBody>
      </p:sp>
      <p:sp>
        <p:nvSpPr>
          <p:cNvPr id="2" name="TextBox 1"/>
          <p:cNvSpPr txBox="1"/>
          <p:nvPr/>
        </p:nvSpPr>
        <p:spPr>
          <a:xfrm>
            <a:off x="606949" y="1571863"/>
            <a:ext cx="7704856" cy="3693319"/>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2800" b="1" dirty="0">
                <a:solidFill>
                  <a:srgbClr val="C00000"/>
                </a:solidFill>
              </a:rPr>
              <a:t>死动物：    </a:t>
            </a:r>
            <a:r>
              <a:rPr lang="zh-CN" altLang="en-US" sz="1600" dirty="0"/>
              <a:t>放入</a:t>
            </a:r>
            <a:r>
              <a:rPr lang="en-US" altLang="zh-CN" sz="1600" dirty="0"/>
              <a:t> </a:t>
            </a:r>
            <a:r>
              <a:rPr lang="zh-CN" altLang="en-US" sz="1600" b="1" dirty="0">
                <a:solidFill>
                  <a:srgbClr val="002060"/>
                </a:solidFill>
              </a:rPr>
              <a:t>动物尸体暂存间</a:t>
            </a:r>
            <a:r>
              <a:rPr lang="en-US" altLang="zh-CN" sz="1600" b="1" dirty="0">
                <a:solidFill>
                  <a:srgbClr val="002060"/>
                </a:solidFill>
              </a:rPr>
              <a:t>144</a:t>
            </a:r>
            <a:r>
              <a:rPr lang="zh-CN" altLang="en-US" sz="1600" dirty="0"/>
              <a:t>的冰柜</a:t>
            </a:r>
            <a:endParaRPr lang="en-US" altLang="zh-CN" sz="1600" dirty="0"/>
          </a:p>
          <a:p>
            <a:pPr marL="285750" indent="-285750">
              <a:lnSpc>
                <a:spcPct val="150000"/>
              </a:lnSpc>
              <a:buFont typeface="Wingdings" panose="05000000000000000000" pitchFamily="2" charset="2"/>
              <a:buChar char="l"/>
            </a:pPr>
            <a:r>
              <a:rPr lang="zh-CN" altLang="en-US" sz="2800" b="1" dirty="0">
                <a:solidFill>
                  <a:srgbClr val="C00000"/>
                </a:solidFill>
              </a:rPr>
              <a:t>活动物：</a:t>
            </a:r>
            <a:endParaRPr lang="en-US" altLang="zh-CN" sz="2800" b="1" dirty="0">
              <a:solidFill>
                <a:srgbClr val="C00000"/>
              </a:solidFill>
            </a:endParaRPr>
          </a:p>
          <a:p>
            <a:pPr marL="285750" indent="-285750">
              <a:lnSpc>
                <a:spcPct val="150000"/>
              </a:lnSpc>
              <a:buFont typeface="Arial" panose="020B0604020202020204" pitchFamily="34" charset="0"/>
              <a:buChar char="•"/>
            </a:pPr>
            <a:r>
              <a:rPr lang="zh-CN" altLang="en-US" b="1" dirty="0"/>
              <a:t>淘汰： </a:t>
            </a:r>
            <a:r>
              <a:rPr lang="zh-CN" altLang="en-US" sz="1600" dirty="0"/>
              <a:t>直接放入</a:t>
            </a:r>
            <a:r>
              <a:rPr lang="en-US" altLang="zh-CN" sz="1600" dirty="0"/>
              <a:t> </a:t>
            </a:r>
            <a:r>
              <a:rPr lang="zh-CN" altLang="en-US" sz="1600" b="1" dirty="0">
                <a:solidFill>
                  <a:srgbClr val="002060"/>
                </a:solidFill>
              </a:rPr>
              <a:t>动物尸体暂存间</a:t>
            </a:r>
            <a:r>
              <a:rPr lang="en-US" altLang="zh-CN" sz="1600" b="1" dirty="0">
                <a:solidFill>
                  <a:srgbClr val="002060"/>
                </a:solidFill>
              </a:rPr>
              <a:t>144</a:t>
            </a:r>
            <a:r>
              <a:rPr lang="zh-CN" altLang="en-US" sz="1600" dirty="0"/>
              <a:t>，填登记表，由中心工作人员统一处理。</a:t>
            </a:r>
            <a:endParaRPr lang="en-US" altLang="zh-CN" sz="1600" dirty="0"/>
          </a:p>
          <a:p>
            <a:pPr marL="285750" indent="-285750">
              <a:lnSpc>
                <a:spcPct val="150000"/>
              </a:lnSpc>
              <a:buFont typeface="Arial" panose="020B0604020202020204" pitchFamily="34" charset="0"/>
              <a:buChar char="•"/>
            </a:pPr>
            <a:r>
              <a:rPr lang="zh-CN" altLang="en-US" b="1" dirty="0"/>
              <a:t>屏障外实验</a:t>
            </a:r>
            <a:r>
              <a:rPr lang="zh-CN" altLang="en-US" sz="1200" b="1" dirty="0"/>
              <a:t>（</a:t>
            </a:r>
            <a:r>
              <a:rPr lang="zh-CN" altLang="en-US" sz="1200" dirty="0"/>
              <a:t>实验后处死（安乐死）动物</a:t>
            </a:r>
            <a:r>
              <a:rPr lang="zh-CN" altLang="en-US" sz="1200" b="1" dirty="0"/>
              <a:t>）</a:t>
            </a:r>
            <a:r>
              <a:rPr lang="zh-CN" altLang="en-US" b="1" dirty="0"/>
              <a:t>：</a:t>
            </a:r>
            <a:endParaRPr lang="en-US" altLang="zh-CN" b="1" dirty="0"/>
          </a:p>
          <a:p>
            <a:pPr>
              <a:lnSpc>
                <a:spcPct val="150000"/>
              </a:lnSpc>
            </a:pPr>
            <a:r>
              <a:rPr lang="zh-CN" altLang="en-US" sz="1600" dirty="0"/>
              <a:t>          动物尸体必须</a:t>
            </a:r>
            <a:r>
              <a:rPr lang="zh-CN" altLang="en-US" sz="1600" b="1" dirty="0">
                <a:solidFill>
                  <a:srgbClr val="C00000"/>
                </a:solidFill>
              </a:rPr>
              <a:t>当日返回动物中心，放入</a:t>
            </a:r>
            <a:r>
              <a:rPr lang="zh-CN" altLang="en-US" sz="1600" b="1" dirty="0">
                <a:solidFill>
                  <a:srgbClr val="002060"/>
                </a:solidFill>
              </a:rPr>
              <a:t>动物尸体暂存间</a:t>
            </a:r>
            <a:r>
              <a:rPr lang="en-US" altLang="zh-CN" sz="1600" b="1" dirty="0">
                <a:solidFill>
                  <a:srgbClr val="002060"/>
                </a:solidFill>
              </a:rPr>
              <a:t>144</a:t>
            </a:r>
            <a:r>
              <a:rPr lang="zh-CN" altLang="en-US" sz="1600" b="1" dirty="0">
                <a:solidFill>
                  <a:srgbClr val="002060"/>
                </a:solidFill>
              </a:rPr>
              <a:t>冰柜，</a:t>
            </a:r>
            <a:r>
              <a:rPr lang="zh-CN" altLang="en-US" sz="1600" dirty="0"/>
              <a:t>统一做无害化处理。</a:t>
            </a:r>
            <a:endParaRPr lang="en-US" altLang="zh-CN" sz="1600" dirty="0"/>
          </a:p>
          <a:p>
            <a:pPr>
              <a:lnSpc>
                <a:spcPct val="150000"/>
              </a:lnSpc>
            </a:pPr>
            <a:endParaRPr lang="en-US" altLang="zh-CN" sz="1600" dirty="0"/>
          </a:p>
          <a:p>
            <a:pPr>
              <a:lnSpc>
                <a:spcPct val="150000"/>
              </a:lnSpc>
            </a:pPr>
            <a:endParaRPr lang="zh-CN" altLang="en-US" sz="1600" dirty="0"/>
          </a:p>
        </p:txBody>
      </p:sp>
      <p:pic>
        <p:nvPicPr>
          <p:cNvPr id="9" name="Picture 2">
            <a:extLst>
              <a:ext uri="{FF2B5EF4-FFF2-40B4-BE49-F238E27FC236}">
                <a16:creationId xmlns:a16="http://schemas.microsoft.com/office/drawing/2014/main" id="{660089AF-8C58-4816-9D14-4554EBD34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685050"/>
            <a:ext cx="6912768" cy="1715750"/>
          </a:xfrm>
          <a:prstGeom prst="rect">
            <a:avLst/>
          </a:prstGeom>
          <a:noFill/>
          <a:ln w="190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p:nvPr/>
        </p:nvSpPr>
        <p:spPr>
          <a:xfrm>
            <a:off x="429491" y="300842"/>
            <a:ext cx="7986166" cy="938136"/>
          </a:xfrm>
          <a:prstGeom prst="rect">
            <a:avLst/>
          </a:prstGeom>
        </p:spPr>
        <p:txBody>
          <a:bodyPr vert="horz" wrap="square" lIns="0" tIns="319463"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699770"/>
            <a:r>
              <a:rPr lang="zh-CN" altLang="en-US" sz="4000" spc="-40" dirty="0">
                <a:solidFill>
                  <a:srgbClr val="000000"/>
                </a:solidFill>
                <a:latin typeface="微软雅黑" panose="020B0503020204020204" pitchFamily="34" charset="-122"/>
                <a:cs typeface="微软雅黑" panose="020B0503020204020204" pitchFamily="34" charset="-122"/>
              </a:rPr>
              <a:t>单走廊</a:t>
            </a:r>
            <a:r>
              <a:rPr lang="zh-CN" altLang="en-US" sz="4000" spc="-45" dirty="0">
                <a:solidFill>
                  <a:srgbClr val="000000"/>
                </a:solidFill>
                <a:latin typeface="微软雅黑" panose="020B0503020204020204" pitchFamily="34" charset="-122"/>
                <a:cs typeface="微软雅黑" panose="020B0503020204020204" pitchFamily="34" charset="-122"/>
              </a:rPr>
              <a:t>屏障设施</a:t>
            </a:r>
            <a:endParaRPr lang="zh-CN" altLang="en-US" sz="4000" dirty="0">
              <a:latin typeface="微软雅黑" panose="020B0503020204020204" pitchFamily="34" charset="-122"/>
              <a:cs typeface="微软雅黑" panose="020B0503020204020204" pitchFamily="34" charset="-122"/>
            </a:endParaRPr>
          </a:p>
        </p:txBody>
      </p:sp>
      <p:sp>
        <p:nvSpPr>
          <p:cNvPr id="5" name="object 4"/>
          <p:cNvSpPr/>
          <p:nvPr/>
        </p:nvSpPr>
        <p:spPr>
          <a:xfrm>
            <a:off x="51432" y="116662"/>
            <a:ext cx="1136192" cy="1094282"/>
          </a:xfrm>
          <a:prstGeom prst="rect">
            <a:avLst/>
          </a:prstGeom>
          <a:blipFill>
            <a:blip r:embed="rId2" cstate="print"/>
            <a:stretch>
              <a:fillRect/>
            </a:stretch>
          </a:blipFill>
        </p:spPr>
        <p:txBody>
          <a:bodyPr wrap="square" lIns="0" tIns="0" rIns="0" bIns="0" rtlCol="0"/>
          <a:lstStyle/>
          <a:p>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528" y="1772816"/>
            <a:ext cx="7988586" cy="4381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本框 6"/>
          <p:cNvSpPr txBox="1"/>
          <p:nvPr/>
        </p:nvSpPr>
        <p:spPr>
          <a:xfrm>
            <a:off x="331496" y="2996952"/>
            <a:ext cx="576064" cy="1200329"/>
          </a:xfrm>
          <a:prstGeom prst="rect">
            <a:avLst/>
          </a:prstGeom>
          <a:noFill/>
        </p:spPr>
        <p:txBody>
          <a:bodyPr wrap="square" rtlCol="0">
            <a:spAutoFit/>
          </a:bodyPr>
          <a:lstStyle/>
          <a:p>
            <a:r>
              <a:rPr lang="zh-CN" altLang="en-US" b="1" dirty="0"/>
              <a:t>江宁校区</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bject 2"/>
          <p:cNvSpPr txBox="1"/>
          <p:nvPr/>
        </p:nvSpPr>
        <p:spPr>
          <a:xfrm>
            <a:off x="612648" y="457200"/>
            <a:ext cx="8153400" cy="677108"/>
          </a:xfrm>
          <a:prstGeom prst="rect">
            <a:avLst/>
          </a:prstGeom>
          <a:solidFill>
            <a:srgbClr val="FFC000"/>
          </a:solidFill>
        </p:spPr>
        <p:txBody>
          <a:bodyPr vert="horz" wrap="square" lIns="0" tIns="0" rIns="0" bIns="0" rtlCol="0">
            <a:spAutoFit/>
          </a:bodyPr>
          <a:lstStyle/>
          <a:p>
            <a:pPr marL="90805">
              <a:lnSpc>
                <a:spcPct val="100000"/>
              </a:lnSpc>
            </a:pPr>
            <a:r>
              <a:rPr sz="4400" b="1" dirty="0" err="1">
                <a:solidFill>
                  <a:srgbClr val="1F487C"/>
                </a:solidFill>
                <a:latin typeface="微软雅黑" panose="020B0503020204020204" pitchFamily="34" charset="-122"/>
                <a:cs typeface="微软雅黑" panose="020B0503020204020204" pitchFamily="34" charset="-122"/>
              </a:rPr>
              <a:t>动物进出流程</a:t>
            </a:r>
            <a:endParaRPr sz="4400" dirty="0">
              <a:latin typeface="微软雅黑" panose="020B0503020204020204" pitchFamily="34" charset="-122"/>
              <a:cs typeface="微软雅黑" panose="020B0503020204020204" pitchFamily="34" charset="-122"/>
            </a:endParaRPr>
          </a:p>
        </p:txBody>
      </p:sp>
      <p:sp>
        <p:nvSpPr>
          <p:cNvPr id="2" name="TextBox 1"/>
          <p:cNvSpPr txBox="1"/>
          <p:nvPr/>
        </p:nvSpPr>
        <p:spPr>
          <a:xfrm>
            <a:off x="606949" y="1571863"/>
            <a:ext cx="7704856" cy="4820679"/>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2800" b="1" dirty="0">
                <a:solidFill>
                  <a:srgbClr val="C00000"/>
                </a:solidFill>
              </a:rPr>
              <a:t>活动物：</a:t>
            </a:r>
            <a:endParaRPr lang="en-US" altLang="zh-CN" b="1" dirty="0">
              <a:solidFill>
                <a:srgbClr val="FF0000"/>
              </a:solidFill>
            </a:endParaRPr>
          </a:p>
          <a:p>
            <a:pPr marL="285750" indent="-285750">
              <a:lnSpc>
                <a:spcPct val="150000"/>
              </a:lnSpc>
              <a:spcBef>
                <a:spcPts val="1200"/>
              </a:spcBef>
              <a:buFont typeface="Arial" panose="020B0604020202020204" pitchFamily="34" charset="0"/>
              <a:buChar char="•"/>
            </a:pPr>
            <a:r>
              <a:rPr lang="zh-CN" altLang="en-US" b="1" dirty="0"/>
              <a:t>屏障外实验</a:t>
            </a:r>
            <a:r>
              <a:rPr lang="zh-CN" altLang="en-US" sz="1200" b="1" dirty="0"/>
              <a:t>（</a:t>
            </a:r>
            <a:r>
              <a:rPr lang="zh-CN" altLang="en-US" sz="1200" dirty="0"/>
              <a:t>实验后继续饲养</a:t>
            </a:r>
            <a:r>
              <a:rPr lang="zh-CN" altLang="en-US" sz="1200" b="1" dirty="0"/>
              <a:t>）：</a:t>
            </a:r>
            <a:endParaRPr lang="en-US" altLang="zh-CN" sz="1200" b="1" dirty="0"/>
          </a:p>
          <a:p>
            <a:pPr>
              <a:lnSpc>
                <a:spcPct val="150000"/>
              </a:lnSpc>
            </a:pPr>
            <a:r>
              <a:rPr lang="zh-CN" altLang="en-US" sz="1600" dirty="0"/>
              <a:t>          实验结束后应尽快将动物安排</a:t>
            </a:r>
            <a:r>
              <a:rPr lang="zh-CN" altLang="en-US" sz="1600" b="1" dirty="0">
                <a:solidFill>
                  <a:srgbClr val="C00000"/>
                </a:solidFill>
              </a:rPr>
              <a:t>指定区域饲养（提前至饲养部申请）</a:t>
            </a:r>
            <a:r>
              <a:rPr lang="zh-CN" altLang="en-US" sz="1600" dirty="0"/>
              <a:t>，实验动物</a:t>
            </a:r>
            <a:r>
              <a:rPr lang="zh-CN" altLang="en-US" sz="1600" b="1" dirty="0">
                <a:solidFill>
                  <a:srgbClr val="C00000"/>
                </a:solidFill>
              </a:rPr>
              <a:t>不应在外超过</a:t>
            </a:r>
            <a:r>
              <a:rPr lang="en-US" altLang="zh-CN" sz="1600" b="1" dirty="0">
                <a:solidFill>
                  <a:srgbClr val="C00000"/>
                </a:solidFill>
              </a:rPr>
              <a:t>17:00</a:t>
            </a:r>
            <a:r>
              <a:rPr lang="zh-CN" altLang="en-US" sz="1600" dirty="0"/>
              <a:t>。特殊情况需提前至饲养部办理预约手续。</a:t>
            </a:r>
            <a:endParaRPr lang="en-US" altLang="zh-CN" sz="1600" dirty="0"/>
          </a:p>
          <a:p>
            <a:pPr marL="285750" indent="-285750">
              <a:lnSpc>
                <a:spcPct val="150000"/>
              </a:lnSpc>
              <a:spcBef>
                <a:spcPts val="1200"/>
              </a:spcBef>
              <a:buFont typeface="Arial" panose="020B0604020202020204" pitchFamily="34" charset="0"/>
              <a:buChar char="•"/>
            </a:pPr>
            <a:r>
              <a:rPr lang="zh-CN" altLang="en-US" b="1" dirty="0"/>
              <a:t>中心内部屏障区间转移：</a:t>
            </a:r>
            <a:endParaRPr lang="en-US" altLang="zh-CN" b="1" dirty="0"/>
          </a:p>
          <a:p>
            <a:pPr>
              <a:lnSpc>
                <a:spcPct val="150000"/>
              </a:lnSpc>
              <a:spcBef>
                <a:spcPts val="1200"/>
              </a:spcBef>
            </a:pPr>
            <a:r>
              <a:rPr lang="zh-CN" altLang="en-US" sz="1800" dirty="0"/>
              <a:t>      饲养部办理</a:t>
            </a:r>
            <a:r>
              <a:rPr lang="zh-CN" altLang="zh-CN" sz="1800" b="1" dirty="0">
                <a:solidFill>
                  <a:srgbClr val="C00000"/>
                </a:solidFill>
              </a:rPr>
              <a:t>动物转出申请</a:t>
            </a:r>
            <a:r>
              <a:rPr lang="zh-CN" altLang="en-US" sz="1800" dirty="0"/>
              <a:t>。</a:t>
            </a:r>
            <a:endParaRPr lang="en-US" altLang="zh-CN" b="1" dirty="0"/>
          </a:p>
          <a:p>
            <a:pPr marL="285750" indent="-285750">
              <a:lnSpc>
                <a:spcPct val="150000"/>
              </a:lnSpc>
              <a:spcBef>
                <a:spcPts val="1200"/>
              </a:spcBef>
              <a:buFont typeface="Arial" panose="020B0604020202020204" pitchFamily="34" charset="0"/>
              <a:buChar char="•"/>
            </a:pPr>
            <a:r>
              <a:rPr lang="zh-CN" altLang="en-US" b="1" dirty="0"/>
              <a:t>转移到其他设施：</a:t>
            </a:r>
            <a:endParaRPr lang="en-US" altLang="zh-CN" b="1" dirty="0"/>
          </a:p>
          <a:p>
            <a:pPr>
              <a:lnSpc>
                <a:spcPct val="150000"/>
              </a:lnSpc>
            </a:pPr>
            <a:r>
              <a:rPr lang="zh-CN" altLang="en-US" sz="1600" dirty="0"/>
              <a:t>         饲养部办理</a:t>
            </a:r>
            <a:r>
              <a:rPr lang="zh-CN" altLang="zh-CN" sz="1600" b="1" dirty="0">
                <a:solidFill>
                  <a:srgbClr val="C00000"/>
                </a:solidFill>
              </a:rPr>
              <a:t>动物转出申请</a:t>
            </a:r>
            <a:r>
              <a:rPr lang="zh-CN" altLang="en-US" sz="1600" dirty="0"/>
              <a:t>。</a:t>
            </a:r>
            <a:endParaRPr lang="en-US" altLang="zh-CN" sz="1600" dirty="0"/>
          </a:p>
          <a:p>
            <a:pPr>
              <a:lnSpc>
                <a:spcPct val="150000"/>
              </a:lnSpc>
            </a:pPr>
            <a:r>
              <a:rPr lang="en-US" altLang="zh-CN" sz="1600" dirty="0"/>
              <a:t>         </a:t>
            </a:r>
            <a:r>
              <a:rPr lang="zh-CN" altLang="zh-CN" sz="1600" dirty="0"/>
              <a:t>动物中心可提供：</a:t>
            </a:r>
            <a:r>
              <a:rPr lang="en-US" altLang="zh-CN" sz="1600" dirty="0"/>
              <a:t> </a:t>
            </a:r>
            <a:r>
              <a:rPr lang="zh-CN" altLang="zh-CN" sz="1600" dirty="0"/>
              <a:t>饲养证明</a:t>
            </a:r>
            <a:r>
              <a:rPr lang="zh-CN" altLang="en-US" sz="1600" dirty="0"/>
              <a:t>，</a:t>
            </a:r>
            <a:r>
              <a:rPr lang="zh-CN" altLang="zh-CN" sz="1600" dirty="0"/>
              <a:t>饲养房间动物监测质量报告</a:t>
            </a:r>
            <a:r>
              <a:rPr lang="zh-CN" altLang="en-US" sz="1600" dirty="0"/>
              <a:t>，</a:t>
            </a:r>
            <a:r>
              <a:rPr lang="zh-CN" altLang="zh-CN" sz="1600" dirty="0"/>
              <a:t>动物中心实验动物使用许可证复印件</a:t>
            </a:r>
            <a:r>
              <a:rPr lang="zh-CN" altLang="en-US" sz="1600" dirty="0"/>
              <a:t>。</a:t>
            </a:r>
            <a:endParaRPr lang="en-US" altLang="zh-CN" sz="16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800" y="1507498"/>
            <a:ext cx="6259611" cy="507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笑脸 4"/>
          <p:cNvSpPr/>
          <p:nvPr/>
        </p:nvSpPr>
        <p:spPr>
          <a:xfrm>
            <a:off x="2346385" y="2780928"/>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5652120" y="3720493"/>
            <a:ext cx="1117009" cy="646331"/>
          </a:xfrm>
          <a:prstGeom prst="rect">
            <a:avLst/>
          </a:prstGeom>
          <a:solidFill>
            <a:schemeClr val="accent5">
              <a:lumMod val="20000"/>
              <a:lumOff val="80000"/>
            </a:schemeClr>
          </a:solidFill>
        </p:spPr>
        <p:txBody>
          <a:bodyPr wrap="square" rtlCol="0">
            <a:spAutoFit/>
          </a:bodyPr>
          <a:lstStyle/>
          <a:p>
            <a:r>
              <a:rPr lang="en-US" altLang="zh-CN" sz="3600" b="1" dirty="0">
                <a:solidFill>
                  <a:srgbClr val="FF0000"/>
                </a:solidFill>
              </a:rPr>
              <a:t>F</a:t>
            </a:r>
            <a:r>
              <a:rPr lang="zh-CN" altLang="en-US" sz="3600" b="1" dirty="0">
                <a:solidFill>
                  <a:srgbClr val="FF0000"/>
                </a:solidFill>
              </a:rPr>
              <a:t>区</a:t>
            </a:r>
          </a:p>
        </p:txBody>
      </p:sp>
      <p:sp>
        <p:nvSpPr>
          <p:cNvPr id="11" name="TextBox 10"/>
          <p:cNvSpPr txBox="1"/>
          <p:nvPr/>
        </p:nvSpPr>
        <p:spPr>
          <a:xfrm>
            <a:off x="3635896" y="2215982"/>
            <a:ext cx="1117009" cy="646331"/>
          </a:xfrm>
          <a:prstGeom prst="rect">
            <a:avLst/>
          </a:prstGeom>
          <a:solidFill>
            <a:schemeClr val="accent5">
              <a:lumMod val="20000"/>
              <a:lumOff val="80000"/>
            </a:schemeClr>
          </a:solidFill>
        </p:spPr>
        <p:txBody>
          <a:bodyPr wrap="square" rtlCol="0">
            <a:spAutoFit/>
          </a:bodyPr>
          <a:lstStyle/>
          <a:p>
            <a:r>
              <a:rPr lang="en-US" altLang="zh-CN" sz="3600" b="1" dirty="0">
                <a:solidFill>
                  <a:srgbClr val="FF0000"/>
                </a:solidFill>
              </a:rPr>
              <a:t>E</a:t>
            </a:r>
            <a:r>
              <a:rPr lang="zh-CN" altLang="en-US" sz="3600" b="1" dirty="0">
                <a:solidFill>
                  <a:srgbClr val="FF0000"/>
                </a:solidFill>
              </a:rPr>
              <a:t>区</a:t>
            </a:r>
          </a:p>
        </p:txBody>
      </p:sp>
      <p:sp>
        <p:nvSpPr>
          <p:cNvPr id="13" name="object 2"/>
          <p:cNvSpPr txBox="1"/>
          <p:nvPr/>
        </p:nvSpPr>
        <p:spPr>
          <a:xfrm>
            <a:off x="600758" y="519643"/>
            <a:ext cx="8153400" cy="677108"/>
          </a:xfrm>
          <a:prstGeom prst="rect">
            <a:avLst/>
          </a:prstGeom>
          <a:solidFill>
            <a:srgbClr val="FFC000"/>
          </a:solidFill>
        </p:spPr>
        <p:txBody>
          <a:bodyPr vert="horz" wrap="square" lIns="0" tIns="0" rIns="0" bIns="0" rtlCol="0">
            <a:spAutoFit/>
          </a:bodyPr>
          <a:lstStyle/>
          <a:p>
            <a:pPr marL="90805">
              <a:lnSpc>
                <a:spcPct val="100000"/>
              </a:lnSpc>
            </a:pPr>
            <a:r>
              <a:rPr sz="4400" b="1" dirty="0" err="1">
                <a:solidFill>
                  <a:srgbClr val="1F487C"/>
                </a:solidFill>
                <a:latin typeface="微软雅黑" panose="020B0503020204020204" pitchFamily="34" charset="-122"/>
                <a:cs typeface="微软雅黑" panose="020B0503020204020204" pitchFamily="34" charset="-122"/>
              </a:rPr>
              <a:t>动物进出流程</a:t>
            </a:r>
            <a:endParaRPr sz="4400" dirty="0">
              <a:latin typeface="微软雅黑" panose="020B0503020204020204" pitchFamily="34" charset="-122"/>
              <a:cs typeface="微软雅黑" panose="020B0503020204020204" pitchFamily="34" charset="-122"/>
            </a:endParaRPr>
          </a:p>
        </p:txBody>
      </p:sp>
      <p:sp>
        <p:nvSpPr>
          <p:cNvPr id="16" name="TextBox 15"/>
          <p:cNvSpPr txBox="1"/>
          <p:nvPr/>
        </p:nvSpPr>
        <p:spPr>
          <a:xfrm>
            <a:off x="323528" y="2539185"/>
            <a:ext cx="738664" cy="1728192"/>
          </a:xfrm>
          <a:prstGeom prst="rect">
            <a:avLst/>
          </a:prstGeom>
          <a:noFill/>
        </p:spPr>
        <p:txBody>
          <a:bodyPr vert="eaVert" wrap="square" rtlCol="0">
            <a:spAutoFit/>
          </a:bodyPr>
          <a:lstStyle/>
          <a:p>
            <a:r>
              <a:rPr lang="zh-CN" altLang="en-US" sz="3600" b="1" dirty="0"/>
              <a:t>一楼</a:t>
            </a:r>
          </a:p>
        </p:txBody>
      </p:sp>
      <p:sp>
        <p:nvSpPr>
          <p:cNvPr id="9" name="云形标注 8"/>
          <p:cNvSpPr/>
          <p:nvPr/>
        </p:nvSpPr>
        <p:spPr>
          <a:xfrm>
            <a:off x="6520458" y="858197"/>
            <a:ext cx="1867966" cy="1069237"/>
          </a:xfrm>
          <a:prstGeom prst="cloudCallout">
            <a:avLst>
              <a:gd name="adj1" fmla="val -68369"/>
              <a:gd name="adj2" fmla="val 74118"/>
            </a:avLst>
          </a:prstGeom>
          <a:solidFill>
            <a:schemeClr val="accent5">
              <a:lumMod val="20000"/>
              <a:lumOff val="80000"/>
            </a:schemeClr>
          </a:solidFill>
          <a:ln w="28575">
            <a:solidFill>
              <a:srgbClr val="C00000"/>
            </a:solidFill>
          </a:ln>
        </p:spPr>
        <p:txBody>
          <a:bodyPr wrap="square" lIns="0" tIns="0" rIns="0" bIns="0" rtlCol="0" anchor="ctr"/>
          <a:lstStyle/>
          <a:p>
            <a:r>
              <a:rPr lang="zh-CN" altLang="en-US" sz="1400" b="1" dirty="0">
                <a:solidFill>
                  <a:srgbClr val="002060"/>
                </a:solidFill>
              </a:rPr>
              <a:t>尸体暂存间</a:t>
            </a:r>
            <a:r>
              <a:rPr lang="en-US" altLang="zh-CN" sz="1400" b="1" dirty="0">
                <a:solidFill>
                  <a:srgbClr val="002060"/>
                </a:solidFill>
              </a:rPr>
              <a:t>144</a:t>
            </a:r>
            <a:endParaRPr lang="zh-CN" altLang="en-US" sz="1400" b="1" dirty="0">
              <a:solidFill>
                <a:schemeClr val="accent2"/>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2483768" y="1844824"/>
            <a:ext cx="3446525" cy="364502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404133" y="2072377"/>
            <a:ext cx="284988" cy="1950719"/>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5433215" y="2706035"/>
            <a:ext cx="228600" cy="716280"/>
          </a:xfrm>
          <a:prstGeom prst="rect">
            <a:avLst/>
          </a:prstGeom>
        </p:spPr>
        <p:txBody>
          <a:bodyPr vert="horz" wrap="square" lIns="0" tIns="0" rIns="0" bIns="0" rtlCol="0">
            <a:spAutoFit/>
          </a:bodyPr>
          <a:lstStyle/>
          <a:p>
            <a:pPr marL="12700" marR="5080" algn="just">
              <a:lnSpc>
                <a:spcPct val="100000"/>
              </a:lnSpc>
            </a:pPr>
            <a:r>
              <a:rPr sz="1600" b="1" spc="-15" dirty="0">
                <a:latin typeface="楷体" panose="02010609060101010101" charset="-122"/>
                <a:cs typeface="楷体" panose="02010609060101010101" charset="-122"/>
              </a:rPr>
              <a:t>办 公 区</a:t>
            </a:r>
            <a:endParaRPr sz="1600">
              <a:latin typeface="楷体" panose="02010609060101010101" charset="-122"/>
              <a:cs typeface="楷体" panose="02010609060101010101" charset="-122"/>
            </a:endParaRPr>
          </a:p>
        </p:txBody>
      </p:sp>
      <p:sp>
        <p:nvSpPr>
          <p:cNvPr id="8" name="object 8"/>
          <p:cNvSpPr/>
          <p:nvPr/>
        </p:nvSpPr>
        <p:spPr>
          <a:xfrm>
            <a:off x="4203221" y="2799324"/>
            <a:ext cx="876300" cy="259079"/>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4349651" y="2857522"/>
            <a:ext cx="586740" cy="165735"/>
          </a:xfrm>
          <a:prstGeom prst="rect">
            <a:avLst/>
          </a:prstGeom>
        </p:spPr>
        <p:txBody>
          <a:bodyPr vert="horz" wrap="square" lIns="0" tIns="0" rIns="0" bIns="0" rtlCol="0">
            <a:spAutoFit/>
          </a:bodyPr>
          <a:lstStyle/>
          <a:p>
            <a:pPr marL="12700">
              <a:lnSpc>
                <a:spcPct val="100000"/>
              </a:lnSpc>
            </a:pPr>
            <a:r>
              <a:rPr sz="1100" b="1" spc="-15" dirty="0">
                <a:latin typeface="楷体" panose="02010609060101010101" charset="-122"/>
                <a:cs typeface="楷体" panose="02010609060101010101" charset="-122"/>
              </a:rPr>
              <a:t>兔饲养区</a:t>
            </a:r>
            <a:endParaRPr sz="1100">
              <a:latin typeface="楷体" panose="02010609060101010101" charset="-122"/>
              <a:cs typeface="楷体" panose="02010609060101010101" charset="-122"/>
            </a:endParaRPr>
          </a:p>
        </p:txBody>
      </p:sp>
      <p:sp>
        <p:nvSpPr>
          <p:cNvPr id="10" name="object 10"/>
          <p:cNvSpPr/>
          <p:nvPr/>
        </p:nvSpPr>
        <p:spPr>
          <a:xfrm>
            <a:off x="4087397" y="4420861"/>
            <a:ext cx="1016507" cy="365760"/>
          </a:xfrm>
          <a:prstGeom prst="rect">
            <a:avLst/>
          </a:prstGeom>
          <a:blipFill>
            <a:blip r:embed="rId6" cstate="print"/>
            <a:stretch>
              <a:fillRect/>
            </a:stretch>
          </a:blipFill>
        </p:spPr>
        <p:txBody>
          <a:bodyPr wrap="square" lIns="0" tIns="0" rIns="0" bIns="0" rtlCol="0"/>
          <a:lstStyle/>
          <a:p>
            <a:endParaRPr/>
          </a:p>
        </p:txBody>
      </p:sp>
      <p:sp>
        <p:nvSpPr>
          <p:cNvPr id="11" name="object 11"/>
          <p:cNvSpPr txBox="1"/>
          <p:nvPr/>
        </p:nvSpPr>
        <p:spPr>
          <a:xfrm>
            <a:off x="4228621" y="4515785"/>
            <a:ext cx="739140" cy="203835"/>
          </a:xfrm>
          <a:prstGeom prst="rect">
            <a:avLst/>
          </a:prstGeom>
        </p:spPr>
        <p:txBody>
          <a:bodyPr vert="horz" wrap="square" lIns="0" tIns="0" rIns="0" bIns="0" rtlCol="0">
            <a:spAutoFit/>
          </a:bodyPr>
          <a:lstStyle/>
          <a:p>
            <a:pPr marL="12700">
              <a:lnSpc>
                <a:spcPct val="100000"/>
              </a:lnSpc>
            </a:pPr>
            <a:r>
              <a:rPr sz="1400" b="1" spc="-15" dirty="0">
                <a:latin typeface="楷体" panose="02010609060101010101" charset="-122"/>
                <a:cs typeface="楷体" panose="02010609060101010101" charset="-122"/>
              </a:rPr>
              <a:t>临时建筑</a:t>
            </a:r>
            <a:endParaRPr sz="1400">
              <a:latin typeface="楷体" panose="02010609060101010101" charset="-122"/>
              <a:cs typeface="楷体" panose="02010609060101010101" charset="-122"/>
            </a:endParaRPr>
          </a:p>
        </p:txBody>
      </p:sp>
      <p:sp>
        <p:nvSpPr>
          <p:cNvPr id="12" name="object 12"/>
          <p:cNvSpPr/>
          <p:nvPr/>
        </p:nvSpPr>
        <p:spPr>
          <a:xfrm>
            <a:off x="4346476" y="4937496"/>
            <a:ext cx="288035" cy="288035"/>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2932205" y="3532369"/>
            <a:ext cx="1056131" cy="1290827"/>
          </a:xfrm>
          <a:prstGeom prst="rect">
            <a:avLst/>
          </a:prstGeom>
          <a:blipFill>
            <a:blip r:embed="rId8" cstate="print"/>
            <a:stretch>
              <a:fillRect/>
            </a:stretch>
          </a:blipFill>
        </p:spPr>
        <p:txBody>
          <a:bodyPr wrap="square" lIns="0" tIns="0" rIns="0" bIns="0" rtlCol="0"/>
          <a:lstStyle/>
          <a:p>
            <a:endParaRPr/>
          </a:p>
        </p:txBody>
      </p:sp>
      <p:sp>
        <p:nvSpPr>
          <p:cNvPr id="14" name="object 14"/>
          <p:cNvSpPr txBox="1"/>
          <p:nvPr/>
        </p:nvSpPr>
        <p:spPr>
          <a:xfrm>
            <a:off x="3140484" y="3714923"/>
            <a:ext cx="641350" cy="960119"/>
          </a:xfrm>
          <a:prstGeom prst="rect">
            <a:avLst/>
          </a:prstGeom>
        </p:spPr>
        <p:txBody>
          <a:bodyPr vert="horz" wrap="square" lIns="0" tIns="0" rIns="0" bIns="0" rtlCol="0">
            <a:spAutoFit/>
          </a:bodyPr>
          <a:lstStyle/>
          <a:p>
            <a:pPr marL="12700">
              <a:lnSpc>
                <a:spcPct val="100000"/>
              </a:lnSpc>
            </a:pPr>
            <a:r>
              <a:rPr sz="1600" b="1" dirty="0">
                <a:latin typeface="楷体" panose="02010609060101010101" charset="-122"/>
                <a:cs typeface="楷体" panose="02010609060101010101" charset="-122"/>
              </a:rPr>
              <a:t>大</a:t>
            </a:r>
            <a:r>
              <a:rPr sz="1600" b="1" spc="-10" dirty="0">
                <a:latin typeface="楷体" panose="02010609060101010101" charset="-122"/>
                <a:cs typeface="楷体" panose="02010609060101010101" charset="-122"/>
              </a:rPr>
              <a:t>小</a:t>
            </a:r>
            <a:r>
              <a:rPr sz="1600" b="1" spc="-20" dirty="0">
                <a:latin typeface="楷体" panose="02010609060101010101" charset="-122"/>
                <a:cs typeface="楷体" panose="02010609060101010101" charset="-122"/>
              </a:rPr>
              <a:t>鼠</a:t>
            </a:r>
            <a:endParaRPr sz="1600" dirty="0">
              <a:latin typeface="楷体" panose="02010609060101010101" charset="-122"/>
              <a:cs typeface="楷体" panose="02010609060101010101" charset="-122"/>
            </a:endParaRPr>
          </a:p>
          <a:p>
            <a:pPr marL="218440" marR="5080" algn="just">
              <a:lnSpc>
                <a:spcPct val="100000"/>
              </a:lnSpc>
            </a:pPr>
            <a:r>
              <a:rPr sz="1600" b="1" spc="-5" dirty="0">
                <a:latin typeface="楷体" panose="02010609060101010101" charset="-122"/>
                <a:cs typeface="楷体" panose="02010609060101010101" charset="-122"/>
              </a:rPr>
              <a:t>饲养 和实 </a:t>
            </a:r>
            <a:r>
              <a:rPr sz="1600" b="1" spc="-15" dirty="0">
                <a:latin typeface="楷体" panose="02010609060101010101" charset="-122"/>
                <a:cs typeface="楷体" panose="02010609060101010101" charset="-122"/>
              </a:rPr>
              <a:t>验区</a:t>
            </a:r>
            <a:endParaRPr sz="1600" dirty="0">
              <a:latin typeface="楷体" panose="02010609060101010101" charset="-122"/>
              <a:cs typeface="楷体" panose="02010609060101010101" charset="-122"/>
            </a:endParaRPr>
          </a:p>
        </p:txBody>
      </p:sp>
      <p:sp>
        <p:nvSpPr>
          <p:cNvPr id="15" name="object 15"/>
          <p:cNvSpPr txBox="1"/>
          <p:nvPr/>
        </p:nvSpPr>
        <p:spPr>
          <a:xfrm>
            <a:off x="2994004" y="5982470"/>
            <a:ext cx="2540635" cy="276999"/>
          </a:xfrm>
          <a:prstGeom prst="rect">
            <a:avLst/>
          </a:prstGeom>
        </p:spPr>
        <p:txBody>
          <a:bodyPr vert="horz" wrap="square" lIns="0" tIns="0" rIns="0" bIns="0" rtlCol="0">
            <a:spAutoFit/>
          </a:bodyPr>
          <a:lstStyle/>
          <a:p>
            <a:pPr marL="12700" algn="ctr">
              <a:lnSpc>
                <a:spcPct val="100000"/>
              </a:lnSpc>
            </a:pPr>
            <a:r>
              <a:rPr lang="zh-CN" altLang="en-US" sz="1800" b="1" dirty="0">
                <a:latin typeface="微软雅黑" panose="020B0503020204020204" pitchFamily="34" charset="-122"/>
                <a:cs typeface="微软雅黑" panose="020B0503020204020204" pitchFamily="34" charset="-122"/>
              </a:rPr>
              <a:t>峨嵋岭</a:t>
            </a:r>
            <a:r>
              <a:rPr lang="en-US" altLang="zh-CN" sz="1800" b="1" dirty="0">
                <a:latin typeface="微软雅黑" panose="020B0503020204020204" pitchFamily="34" charset="-122"/>
                <a:cs typeface="微软雅黑" panose="020B0503020204020204" pitchFamily="34" charset="-122"/>
              </a:rPr>
              <a:t>15</a:t>
            </a:r>
            <a:r>
              <a:rPr lang="zh-CN" altLang="en-US" sz="1800" b="1" dirty="0">
                <a:latin typeface="微软雅黑" panose="020B0503020204020204" pitchFamily="34" charset="-122"/>
                <a:cs typeface="微软雅黑" panose="020B0503020204020204" pitchFamily="34" charset="-122"/>
              </a:rPr>
              <a:t>号</a:t>
            </a:r>
            <a:endParaRPr sz="1800" dirty="0">
              <a:latin typeface="微软雅黑" panose="020B0503020204020204" pitchFamily="34" charset="-122"/>
              <a:cs typeface="微软雅黑" panose="020B0503020204020204" pitchFamily="34" charset="-122"/>
            </a:endParaRPr>
          </a:p>
        </p:txBody>
      </p:sp>
      <p:sp>
        <p:nvSpPr>
          <p:cNvPr id="16" name="object 16"/>
          <p:cNvSpPr txBox="1"/>
          <p:nvPr/>
        </p:nvSpPr>
        <p:spPr>
          <a:xfrm>
            <a:off x="4336824" y="4983248"/>
            <a:ext cx="306070" cy="165735"/>
          </a:xfrm>
          <a:prstGeom prst="rect">
            <a:avLst/>
          </a:prstGeom>
        </p:spPr>
        <p:txBody>
          <a:bodyPr vert="horz" wrap="square" lIns="0" tIns="0" rIns="0" bIns="0" rtlCol="0">
            <a:spAutoFit/>
          </a:bodyPr>
          <a:lstStyle/>
          <a:p>
            <a:pPr marL="12700">
              <a:lnSpc>
                <a:spcPct val="100000"/>
              </a:lnSpc>
            </a:pPr>
            <a:r>
              <a:rPr sz="1100" b="1" spc="-15" dirty="0">
                <a:latin typeface="楷体" panose="02010609060101010101" charset="-122"/>
                <a:cs typeface="楷体" panose="02010609060101010101" charset="-122"/>
              </a:rPr>
              <a:t>仓库</a:t>
            </a:r>
            <a:endParaRPr sz="1100">
              <a:latin typeface="楷体" panose="02010609060101010101" charset="-122"/>
              <a:cs typeface="楷体" panose="02010609060101010101" charset="-122"/>
            </a:endParaRPr>
          </a:p>
        </p:txBody>
      </p:sp>
      <p:sp>
        <p:nvSpPr>
          <p:cNvPr id="4" name="object 2"/>
          <p:cNvSpPr txBox="1"/>
          <p:nvPr/>
        </p:nvSpPr>
        <p:spPr>
          <a:xfrm>
            <a:off x="600758" y="519643"/>
            <a:ext cx="8153400" cy="677108"/>
          </a:xfrm>
          <a:prstGeom prst="rect">
            <a:avLst/>
          </a:prstGeom>
          <a:solidFill>
            <a:srgbClr val="FFC000"/>
          </a:solidFill>
        </p:spPr>
        <p:txBody>
          <a:bodyPr vert="horz" wrap="square" lIns="0" tIns="0" rIns="0" bIns="0" rtlCol="0">
            <a:spAutoFit/>
          </a:bodyPr>
          <a:lstStyle/>
          <a:p>
            <a:pPr marL="90805">
              <a:lnSpc>
                <a:spcPct val="100000"/>
              </a:lnSpc>
            </a:pPr>
            <a:r>
              <a:rPr sz="4400" b="1" dirty="0" err="1">
                <a:solidFill>
                  <a:srgbClr val="1F487C"/>
                </a:solidFill>
                <a:latin typeface="微软雅黑" panose="020B0503020204020204" pitchFamily="34" charset="-122"/>
                <a:cs typeface="微软雅黑" panose="020B0503020204020204" pitchFamily="34" charset="-122"/>
              </a:rPr>
              <a:t>动物进出流程</a:t>
            </a:r>
            <a:endParaRPr sz="4400" dirty="0">
              <a:latin typeface="微软雅黑" panose="020B0503020204020204" pitchFamily="34" charset="-122"/>
              <a:cs typeface="微软雅黑" panose="020B0503020204020204" pitchFamily="34" charset="-122"/>
            </a:endParaRPr>
          </a:p>
        </p:txBody>
      </p:sp>
      <p:sp>
        <p:nvSpPr>
          <p:cNvPr id="21" name="云形标注 8"/>
          <p:cNvSpPr/>
          <p:nvPr/>
        </p:nvSpPr>
        <p:spPr>
          <a:xfrm>
            <a:off x="1517570" y="5029310"/>
            <a:ext cx="1867966" cy="677109"/>
          </a:xfrm>
          <a:prstGeom prst="cloudCallout">
            <a:avLst>
              <a:gd name="adj1" fmla="val 64115"/>
              <a:gd name="adj2" fmla="val -56906"/>
            </a:avLst>
          </a:prstGeom>
          <a:solidFill>
            <a:schemeClr val="accent5">
              <a:lumMod val="20000"/>
              <a:lumOff val="80000"/>
            </a:schemeClr>
          </a:solidFill>
          <a:ln w="28575">
            <a:solidFill>
              <a:srgbClr val="C00000"/>
            </a:solidFill>
          </a:ln>
        </p:spPr>
        <p:txBody>
          <a:bodyPr wrap="square" lIns="0" tIns="0" rIns="0" bIns="0" rtlCol="0" anchor="ctr"/>
          <a:lstStyle/>
          <a:p>
            <a:r>
              <a:rPr lang="zh-CN" altLang="en-US" sz="1400" b="1" dirty="0">
                <a:solidFill>
                  <a:srgbClr val="002060"/>
                </a:solidFill>
              </a:rPr>
              <a:t>尸体暂存间</a:t>
            </a:r>
            <a:endParaRPr lang="zh-CN" altLang="en-US" sz="1400" b="1" dirty="0">
              <a:solidFill>
                <a:schemeClr val="accent2"/>
              </a:solidFill>
            </a:endParaRPr>
          </a:p>
        </p:txBody>
      </p:sp>
      <p:sp>
        <p:nvSpPr>
          <p:cNvPr id="22" name="矩形 21"/>
          <p:cNvSpPr/>
          <p:nvPr/>
        </p:nvSpPr>
        <p:spPr>
          <a:xfrm>
            <a:off x="5465347" y="4135097"/>
            <a:ext cx="223774" cy="521657"/>
          </a:xfrm>
          <a:prstGeom prst="rect">
            <a:avLst/>
          </a:prstGeom>
          <a:noFill/>
        </p:spPr>
        <p:txBody>
          <a:bodyPr wrap="square" lIns="0" tIns="0" rIns="0" bIns="0" rtlCol="0" anchor="ctr"/>
          <a:lstStyle/>
          <a:p>
            <a:pPr algn="ctr"/>
            <a:endParaRPr lang="zh-CN" altLang="en-US">
              <a:noFill/>
            </a:endParaRPr>
          </a:p>
        </p:txBody>
      </p:sp>
      <p:sp>
        <p:nvSpPr>
          <p:cNvPr id="24" name="文本框 23"/>
          <p:cNvSpPr txBox="1"/>
          <p:nvPr/>
        </p:nvSpPr>
        <p:spPr>
          <a:xfrm>
            <a:off x="5424242" y="4110142"/>
            <a:ext cx="306070" cy="646331"/>
          </a:xfrm>
          <a:prstGeom prst="rect">
            <a:avLst/>
          </a:prstGeom>
          <a:noFill/>
          <a:ln w="28575">
            <a:solidFill>
              <a:srgbClr val="C00000"/>
            </a:solidFill>
          </a:ln>
        </p:spPr>
        <p:txBody>
          <a:bodyPr wrap="square" rtlCol="0">
            <a:spAutoFit/>
          </a:bodyPr>
          <a:lstStyle/>
          <a:p>
            <a:pPr algn="ctr"/>
            <a:r>
              <a:rPr lang="zh-CN" altLang="en-US" dirty="0"/>
              <a:t>大门</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1866" y="457200"/>
            <a:ext cx="8153400" cy="677108"/>
          </a:xfrm>
          <a:prstGeom prst="rect">
            <a:avLst/>
          </a:prstGeom>
          <a:solidFill>
            <a:srgbClr val="92D050"/>
          </a:solidFill>
        </p:spPr>
        <p:txBody>
          <a:bodyPr vert="horz" wrap="square" lIns="0" tIns="0" rIns="0" bIns="0" rtlCol="0">
            <a:spAutoFit/>
          </a:bodyPr>
          <a:lstStyle/>
          <a:p>
            <a:pPr marL="90805">
              <a:lnSpc>
                <a:spcPct val="100000"/>
              </a:lnSpc>
            </a:pPr>
            <a:r>
              <a:rPr sz="4400" b="1" dirty="0" err="1">
                <a:solidFill>
                  <a:srgbClr val="1F487C"/>
                </a:solidFill>
                <a:latin typeface="微软雅黑"/>
                <a:cs typeface="微软雅黑"/>
              </a:rPr>
              <a:t>物品进出流程</a:t>
            </a:r>
            <a:endParaRPr sz="4400" dirty="0">
              <a:latin typeface="微软雅黑"/>
              <a:cs typeface="微软雅黑"/>
            </a:endParaRPr>
          </a:p>
        </p:txBody>
      </p:sp>
      <p:sp>
        <p:nvSpPr>
          <p:cNvPr id="57" name="object 57"/>
          <p:cNvSpPr txBox="1"/>
          <p:nvPr/>
        </p:nvSpPr>
        <p:spPr>
          <a:xfrm>
            <a:off x="597220" y="1772816"/>
            <a:ext cx="7775448" cy="4247317"/>
          </a:xfrm>
          <a:prstGeom prst="rect">
            <a:avLst/>
          </a:prstGeom>
        </p:spPr>
        <p:txBody>
          <a:bodyPr vert="horz" wrap="square" lIns="0" tIns="0" rIns="0" bIns="0" rtlCol="0">
            <a:spAutoFit/>
          </a:bodyPr>
          <a:lstStyle/>
          <a:p>
            <a:pPr marL="469900" indent="-457200">
              <a:lnSpc>
                <a:spcPct val="100000"/>
              </a:lnSpc>
              <a:buFont typeface="Wingdings" panose="05000000000000000000" pitchFamily="2" charset="2"/>
              <a:buChar char="u"/>
            </a:pPr>
            <a:r>
              <a:rPr lang="zh-CN" altLang="en-US" sz="2800" b="1" spc="-10" dirty="0">
                <a:solidFill>
                  <a:srgbClr val="002060"/>
                </a:solidFill>
                <a:latin typeface="宋体"/>
                <a:cs typeface="华文仿宋"/>
              </a:rPr>
              <a:t>中心提供：</a:t>
            </a:r>
            <a:endParaRPr lang="en-US" altLang="zh-CN" sz="2800" b="1" spc="-10" dirty="0">
              <a:solidFill>
                <a:srgbClr val="002060"/>
              </a:solidFill>
              <a:latin typeface="宋体"/>
              <a:cs typeface="华文仿宋"/>
            </a:endParaRPr>
          </a:p>
          <a:p>
            <a:pPr marL="12700" indent="457200">
              <a:lnSpc>
                <a:spcPct val="150000"/>
              </a:lnSpc>
            </a:pPr>
            <a:r>
              <a:rPr lang="zh-CN" altLang="en-US" sz="2000" b="1" spc="-25" dirty="0">
                <a:latin typeface="华文仿宋" panose="02010600040101010101" pitchFamily="2" charset="-122"/>
                <a:ea typeface="华文仿宋" panose="02010600040101010101" pitchFamily="2" charset="-122"/>
                <a:cs typeface="华文仿宋"/>
              </a:rPr>
              <a:t>电脑、相机、电话、记</a:t>
            </a:r>
            <a:r>
              <a:rPr lang="zh-CN" altLang="en-US" sz="2000" b="1" spc="-15" dirty="0">
                <a:latin typeface="华文仿宋" panose="02010600040101010101" pitchFamily="2" charset="-122"/>
                <a:ea typeface="华文仿宋" panose="02010600040101010101" pitchFamily="2" charset="-122"/>
                <a:cs typeface="华文仿宋"/>
              </a:rPr>
              <a:t>录纸</a:t>
            </a:r>
            <a:r>
              <a:rPr lang="zh-CN" altLang="en-US" sz="2000" b="1" spc="-25" dirty="0">
                <a:latin typeface="华文仿宋" panose="02010600040101010101" pitchFamily="2" charset="-122"/>
                <a:ea typeface="华文仿宋" panose="02010600040101010101" pitchFamily="2" charset="-122"/>
                <a:cs typeface="华文仿宋"/>
              </a:rPr>
              <a:t>、</a:t>
            </a:r>
            <a:r>
              <a:rPr lang="zh-CN" altLang="en-US" sz="2000" b="1" spc="-20" dirty="0">
                <a:latin typeface="华文仿宋" panose="02010600040101010101" pitchFamily="2" charset="-122"/>
                <a:ea typeface="华文仿宋" panose="02010600040101010101" pitchFamily="2" charset="-122"/>
                <a:cs typeface="华文仿宋"/>
              </a:rPr>
              <a:t> </a:t>
            </a:r>
            <a:r>
              <a:rPr sz="2000" b="1" spc="-10" dirty="0" err="1">
                <a:latin typeface="华文仿宋" panose="02010600040101010101" pitchFamily="2" charset="-122"/>
                <a:ea typeface="华文仿宋" panose="02010600040101010101" pitchFamily="2" charset="-122"/>
                <a:cs typeface="宋体"/>
              </a:rPr>
              <a:t>笔、剪刀</a:t>
            </a:r>
            <a:r>
              <a:rPr lang="zh-CN" altLang="en-US" sz="2000" b="1" spc="-10" dirty="0">
                <a:latin typeface="华文仿宋" panose="02010600040101010101" pitchFamily="2" charset="-122"/>
                <a:ea typeface="华文仿宋" panose="02010600040101010101" pitchFamily="2" charset="-122"/>
                <a:cs typeface="宋体"/>
              </a:rPr>
              <a:t>、</a:t>
            </a:r>
            <a:r>
              <a:rPr sz="2000" b="1" spc="-10" dirty="0" err="1">
                <a:latin typeface="华文仿宋" panose="02010600040101010101" pitchFamily="2" charset="-122"/>
                <a:ea typeface="华文仿宋" panose="02010600040101010101" pitchFamily="2" charset="-122"/>
                <a:cs typeface="宋体"/>
              </a:rPr>
              <a:t>镊</a:t>
            </a:r>
            <a:r>
              <a:rPr sz="2000" b="1" dirty="0" err="1">
                <a:latin typeface="华文仿宋" panose="02010600040101010101" pitchFamily="2" charset="-122"/>
                <a:ea typeface="华文仿宋" panose="02010600040101010101" pitchFamily="2" charset="-122"/>
                <a:cs typeface="宋体"/>
              </a:rPr>
              <a:t>子</a:t>
            </a:r>
            <a:r>
              <a:rPr lang="zh-CN" altLang="en-US" sz="2000" b="1" dirty="0">
                <a:latin typeface="华文仿宋" panose="02010600040101010101" pitchFamily="2" charset="-122"/>
                <a:ea typeface="华文仿宋" panose="02010600040101010101" pitchFamily="2" charset="-122"/>
                <a:cs typeface="宋体"/>
              </a:rPr>
              <a:t>、</a:t>
            </a:r>
            <a:r>
              <a:rPr lang="en-US" altLang="zh-CN" sz="2000" b="1" spc="-15" dirty="0">
                <a:latin typeface="华文仿宋" panose="02010600040101010101" pitchFamily="2" charset="-122"/>
                <a:ea typeface="华文仿宋" panose="02010600040101010101" pitchFamily="2" charset="-122"/>
                <a:cs typeface="Tw Cen MT"/>
              </a:rPr>
              <a:t>E</a:t>
            </a:r>
            <a:r>
              <a:rPr lang="en-US" altLang="zh-CN" sz="2000" b="1" spc="-10" dirty="0">
                <a:latin typeface="华文仿宋" panose="02010600040101010101" pitchFamily="2" charset="-122"/>
                <a:ea typeface="华文仿宋" panose="02010600040101010101" pitchFamily="2" charset="-122"/>
                <a:cs typeface="Tw Cen MT"/>
              </a:rPr>
              <a:t>P</a:t>
            </a:r>
            <a:r>
              <a:rPr lang="zh-CN" altLang="en-US" sz="2000" b="1" spc="-25" dirty="0">
                <a:latin typeface="华文仿宋" panose="02010600040101010101" pitchFamily="2" charset="-122"/>
                <a:ea typeface="华文仿宋" panose="02010600040101010101" pitchFamily="2" charset="-122"/>
                <a:cs typeface="华文仿宋"/>
              </a:rPr>
              <a:t>管</a:t>
            </a:r>
            <a:r>
              <a:rPr lang="zh-CN" altLang="en-US" sz="2000" b="1" spc="-30" dirty="0">
                <a:latin typeface="华文仿宋" panose="02010600040101010101" pitchFamily="2" charset="-122"/>
                <a:ea typeface="华文仿宋" panose="02010600040101010101" pitchFamily="2" charset="-122"/>
                <a:cs typeface="华文仿宋"/>
              </a:rPr>
              <a:t>、</a:t>
            </a:r>
            <a:r>
              <a:rPr lang="en-US" altLang="zh-CN" sz="2000" b="1" spc="-15" dirty="0">
                <a:latin typeface="华文仿宋" panose="02010600040101010101" pitchFamily="2" charset="-122"/>
                <a:ea typeface="华文仿宋" panose="02010600040101010101" pitchFamily="2" charset="-122"/>
                <a:cs typeface="Tw Cen MT"/>
              </a:rPr>
              <a:t>E</a:t>
            </a:r>
            <a:r>
              <a:rPr lang="en-US" altLang="zh-CN" sz="2000" b="1" spc="-10" dirty="0">
                <a:latin typeface="华文仿宋" panose="02010600040101010101" pitchFamily="2" charset="-122"/>
                <a:ea typeface="华文仿宋" panose="02010600040101010101" pitchFamily="2" charset="-122"/>
                <a:cs typeface="Tw Cen MT"/>
              </a:rPr>
              <a:t>P</a:t>
            </a:r>
            <a:r>
              <a:rPr lang="zh-CN" altLang="en-US" sz="2000" b="1" spc="-25" dirty="0">
                <a:latin typeface="华文仿宋" panose="02010600040101010101" pitchFamily="2" charset="-122"/>
                <a:ea typeface="华文仿宋" panose="02010600040101010101" pitchFamily="2" charset="-122"/>
                <a:cs typeface="华文仿宋"/>
              </a:rPr>
              <a:t>管架、酒精棉</a:t>
            </a:r>
            <a:r>
              <a:rPr lang="zh-CN" altLang="en-US" sz="2000" b="1" spc="-15" dirty="0">
                <a:latin typeface="华文仿宋" panose="02010600040101010101" pitchFamily="2" charset="-122"/>
                <a:ea typeface="华文仿宋" panose="02010600040101010101" pitchFamily="2" charset="-122"/>
                <a:cs typeface="华文仿宋"/>
              </a:rPr>
              <a:t>球</a:t>
            </a:r>
            <a:r>
              <a:rPr lang="zh-CN" altLang="en-US" sz="2000" b="1" spc="-35" dirty="0">
                <a:latin typeface="华文仿宋" panose="02010600040101010101" pitchFamily="2" charset="-122"/>
                <a:ea typeface="华文仿宋" panose="02010600040101010101" pitchFamily="2" charset="-122"/>
                <a:cs typeface="华文仿宋"/>
              </a:rPr>
              <a:t>、</a:t>
            </a:r>
            <a:r>
              <a:rPr lang="en-US" altLang="zh-CN" sz="2000" b="1" spc="-15" dirty="0">
                <a:latin typeface="华文仿宋" panose="02010600040101010101" pitchFamily="2" charset="-122"/>
                <a:ea typeface="华文仿宋" panose="02010600040101010101" pitchFamily="2" charset="-122"/>
                <a:cs typeface="Tw Cen MT"/>
              </a:rPr>
              <a:t>1m</a:t>
            </a:r>
            <a:r>
              <a:rPr lang="en-US" altLang="zh-CN" sz="2000" b="1" dirty="0">
                <a:latin typeface="华文仿宋" panose="02010600040101010101" pitchFamily="2" charset="-122"/>
                <a:ea typeface="华文仿宋" panose="02010600040101010101" pitchFamily="2" charset="-122"/>
                <a:cs typeface="Tw Cen MT"/>
              </a:rPr>
              <a:t>l</a:t>
            </a:r>
            <a:r>
              <a:rPr lang="zh-CN" altLang="en-US" sz="2000" b="1" spc="-25" dirty="0">
                <a:latin typeface="华文仿宋" panose="02010600040101010101" pitchFamily="2" charset="-122"/>
                <a:ea typeface="华文仿宋" panose="02010600040101010101" pitchFamily="2" charset="-122"/>
                <a:cs typeface="华文仿宋"/>
              </a:rPr>
              <a:t>注射</a:t>
            </a:r>
            <a:r>
              <a:rPr lang="zh-CN" altLang="en-US" sz="2000" b="1" spc="-10" dirty="0">
                <a:latin typeface="华文仿宋" panose="02010600040101010101" pitchFamily="2" charset="-122"/>
                <a:ea typeface="华文仿宋" panose="02010600040101010101" pitchFamily="2" charset="-122"/>
                <a:cs typeface="华文仿宋"/>
              </a:rPr>
              <a:t>器</a:t>
            </a:r>
            <a:r>
              <a:rPr sz="2000" b="1" spc="-20" dirty="0">
                <a:latin typeface="华文仿宋" panose="02010600040101010101" pitchFamily="2" charset="-122"/>
                <a:ea typeface="华文仿宋" panose="02010600040101010101" pitchFamily="2" charset="-122"/>
                <a:cs typeface="宋体"/>
              </a:rPr>
              <a:t>。</a:t>
            </a:r>
            <a:endParaRPr lang="en-US" sz="2000" b="1" spc="-20" dirty="0">
              <a:latin typeface="华文仿宋" panose="02010600040101010101" pitchFamily="2" charset="-122"/>
              <a:ea typeface="华文仿宋" panose="02010600040101010101" pitchFamily="2" charset="-122"/>
              <a:cs typeface="宋体"/>
            </a:endParaRPr>
          </a:p>
          <a:p>
            <a:pPr marL="12700">
              <a:lnSpc>
                <a:spcPct val="100000"/>
              </a:lnSpc>
            </a:pPr>
            <a:endParaRPr lang="en-US" sz="2000" dirty="0">
              <a:latin typeface="宋体"/>
              <a:cs typeface="宋体"/>
            </a:endParaRPr>
          </a:p>
          <a:p>
            <a:pPr marL="469900" indent="-457200">
              <a:buFont typeface="Wingdings" panose="05000000000000000000" pitchFamily="2" charset="2"/>
              <a:buChar char="u"/>
            </a:pPr>
            <a:r>
              <a:rPr lang="zh-CN" altLang="en-US" sz="2800" b="1" spc="-10" dirty="0">
                <a:solidFill>
                  <a:srgbClr val="002060"/>
                </a:solidFill>
                <a:latin typeface="宋体"/>
                <a:cs typeface="华文仿宋"/>
              </a:rPr>
              <a:t>自己准备：</a:t>
            </a:r>
            <a:r>
              <a:rPr lang="zh-CN" altLang="en-US" sz="2000" b="1" spc="-10" dirty="0">
                <a:latin typeface="宋体"/>
                <a:cs typeface="宋体"/>
              </a:rPr>
              <a:t>提前</a:t>
            </a:r>
            <a:r>
              <a:rPr lang="en-US" altLang="zh-CN" sz="2000" b="1" spc="-10" dirty="0">
                <a:solidFill>
                  <a:srgbClr val="C00000"/>
                </a:solidFill>
                <a:latin typeface="宋体"/>
                <a:cs typeface="宋体"/>
              </a:rPr>
              <a:t>2</a:t>
            </a:r>
            <a:r>
              <a:rPr lang="zh-CN" altLang="en-US" sz="2000" b="1" spc="-10" dirty="0">
                <a:solidFill>
                  <a:srgbClr val="C00000"/>
                </a:solidFill>
                <a:latin typeface="宋体"/>
                <a:cs typeface="宋体"/>
              </a:rPr>
              <a:t>个工作日</a:t>
            </a:r>
            <a:r>
              <a:rPr lang="zh-CN" altLang="en-US" sz="2000" b="1" spc="-10" dirty="0">
                <a:latin typeface="宋体"/>
                <a:cs typeface="宋体"/>
              </a:rPr>
              <a:t>提交物品！</a:t>
            </a:r>
            <a:endParaRPr lang="zh-CN" altLang="en-US" sz="2000" dirty="0">
              <a:latin typeface="宋体"/>
              <a:cs typeface="宋体"/>
            </a:endParaRPr>
          </a:p>
          <a:p>
            <a:pPr marL="12700">
              <a:lnSpc>
                <a:spcPct val="100000"/>
              </a:lnSpc>
            </a:pPr>
            <a:endParaRPr lang="en-US" altLang="zh-CN" sz="2000" b="1" spc="-10" dirty="0">
              <a:solidFill>
                <a:srgbClr val="FF0000"/>
              </a:solidFill>
              <a:latin typeface="宋体"/>
              <a:cs typeface="华文仿宋"/>
            </a:endParaRPr>
          </a:p>
          <a:p>
            <a:pPr marL="12700" indent="457200">
              <a:lnSpc>
                <a:spcPct val="150000"/>
              </a:lnSpc>
            </a:pPr>
            <a:r>
              <a:rPr lang="zh-CN" altLang="en-US" sz="2000" b="1" spc="-10" dirty="0">
                <a:solidFill>
                  <a:schemeClr val="tx1">
                    <a:lumMod val="85000"/>
                    <a:lumOff val="15000"/>
                  </a:schemeClr>
                </a:solidFill>
                <a:latin typeface="华文仿宋" panose="02010600040101010101" pitchFamily="2" charset="-122"/>
                <a:ea typeface="华文仿宋" panose="02010600040101010101" pitchFamily="2" charset="-122"/>
                <a:cs typeface="宋体"/>
              </a:rPr>
              <a:t>物品</a:t>
            </a:r>
            <a:r>
              <a:rPr sz="2000" b="1" spc="-10" dirty="0" err="1">
                <a:solidFill>
                  <a:schemeClr val="tx1">
                    <a:lumMod val="85000"/>
                    <a:lumOff val="15000"/>
                  </a:schemeClr>
                </a:solidFill>
                <a:latin typeface="华文仿宋" panose="02010600040101010101" pitchFamily="2" charset="-122"/>
                <a:ea typeface="华文仿宋" panose="02010600040101010101" pitchFamily="2" charset="-122"/>
                <a:cs typeface="宋体"/>
              </a:rPr>
              <a:t>标记</a:t>
            </a:r>
            <a:r>
              <a:rPr lang="zh-CN" altLang="en-US" sz="2000" b="1" spc="-10" dirty="0">
                <a:solidFill>
                  <a:schemeClr val="tx1">
                    <a:lumMod val="85000"/>
                    <a:lumOff val="15000"/>
                  </a:schemeClr>
                </a:solidFill>
                <a:latin typeface="华文仿宋" panose="02010600040101010101" pitchFamily="2" charset="-122"/>
                <a:ea typeface="华文仿宋" panose="02010600040101010101" pitchFamily="2" charset="-122"/>
                <a:cs typeface="宋体"/>
              </a:rPr>
              <a:t>：</a:t>
            </a:r>
            <a:r>
              <a:rPr sz="2000" b="1" spc="-10" dirty="0" err="1">
                <a:solidFill>
                  <a:schemeClr val="tx1">
                    <a:lumMod val="85000"/>
                    <a:lumOff val="15000"/>
                  </a:schemeClr>
                </a:solidFill>
                <a:latin typeface="华文仿宋" panose="02010600040101010101" pitchFamily="2" charset="-122"/>
                <a:ea typeface="华文仿宋" panose="02010600040101010101" pitchFamily="2" charset="-122"/>
                <a:cs typeface="宋体"/>
              </a:rPr>
              <a:t>课题组名</a:t>
            </a:r>
            <a:r>
              <a:rPr sz="2000" b="1" spc="-20" dirty="0" err="1">
                <a:solidFill>
                  <a:schemeClr val="tx1">
                    <a:lumMod val="85000"/>
                    <a:lumOff val="15000"/>
                  </a:schemeClr>
                </a:solidFill>
                <a:latin typeface="华文仿宋" panose="02010600040101010101" pitchFamily="2" charset="-122"/>
                <a:ea typeface="华文仿宋" panose="02010600040101010101" pitchFamily="2" charset="-122"/>
                <a:cs typeface="宋体"/>
              </a:rPr>
              <a:t>称</a:t>
            </a:r>
            <a:r>
              <a:rPr sz="2000" b="1" spc="-10" dirty="0" err="1">
                <a:solidFill>
                  <a:schemeClr val="tx1">
                    <a:lumMod val="85000"/>
                    <a:lumOff val="15000"/>
                  </a:schemeClr>
                </a:solidFill>
                <a:latin typeface="华文仿宋" panose="02010600040101010101" pitchFamily="2" charset="-122"/>
                <a:ea typeface="华文仿宋" panose="02010600040101010101" pitchFamily="2" charset="-122"/>
                <a:cs typeface="宋体"/>
              </a:rPr>
              <a:t>、实</a:t>
            </a:r>
            <a:r>
              <a:rPr sz="2000" b="1" spc="-20" dirty="0" err="1">
                <a:solidFill>
                  <a:schemeClr val="tx1">
                    <a:lumMod val="85000"/>
                    <a:lumOff val="15000"/>
                  </a:schemeClr>
                </a:solidFill>
                <a:latin typeface="华文仿宋" panose="02010600040101010101" pitchFamily="2" charset="-122"/>
                <a:ea typeface="华文仿宋" panose="02010600040101010101" pitchFamily="2" charset="-122"/>
                <a:cs typeface="宋体"/>
              </a:rPr>
              <a:t>验</a:t>
            </a:r>
            <a:r>
              <a:rPr sz="2000" b="1" spc="-10" dirty="0" err="1">
                <a:solidFill>
                  <a:schemeClr val="tx1">
                    <a:lumMod val="85000"/>
                    <a:lumOff val="15000"/>
                  </a:schemeClr>
                </a:solidFill>
                <a:latin typeface="华文仿宋" panose="02010600040101010101" pitchFamily="2" charset="-122"/>
                <a:ea typeface="华文仿宋" panose="02010600040101010101" pitchFamily="2" charset="-122"/>
                <a:cs typeface="宋体"/>
              </a:rPr>
              <a:t>人姓名</a:t>
            </a:r>
            <a:r>
              <a:rPr sz="2000" b="1" spc="-20" dirty="0" err="1">
                <a:solidFill>
                  <a:schemeClr val="tx1">
                    <a:lumMod val="85000"/>
                    <a:lumOff val="15000"/>
                  </a:schemeClr>
                </a:solidFill>
                <a:latin typeface="华文仿宋" panose="02010600040101010101" pitchFamily="2" charset="-122"/>
                <a:ea typeface="华文仿宋" panose="02010600040101010101" pitchFamily="2" charset="-122"/>
                <a:cs typeface="宋体"/>
              </a:rPr>
              <a:t>、</a:t>
            </a:r>
            <a:r>
              <a:rPr sz="2000" b="1" spc="-10" dirty="0" err="1">
                <a:solidFill>
                  <a:schemeClr val="tx1">
                    <a:lumMod val="85000"/>
                    <a:lumOff val="15000"/>
                  </a:schemeClr>
                </a:solidFill>
                <a:latin typeface="华文仿宋" panose="02010600040101010101" pitchFamily="2" charset="-122"/>
                <a:ea typeface="华文仿宋" panose="02010600040101010101" pitchFamily="2" charset="-122"/>
                <a:cs typeface="宋体"/>
              </a:rPr>
              <a:t>预使</a:t>
            </a:r>
            <a:r>
              <a:rPr sz="2000" b="1" spc="-20" dirty="0" err="1">
                <a:solidFill>
                  <a:schemeClr val="tx1">
                    <a:lumMod val="85000"/>
                    <a:lumOff val="15000"/>
                  </a:schemeClr>
                </a:solidFill>
                <a:latin typeface="华文仿宋" panose="02010600040101010101" pitchFamily="2" charset="-122"/>
                <a:ea typeface="华文仿宋" panose="02010600040101010101" pitchFamily="2" charset="-122"/>
                <a:cs typeface="宋体"/>
              </a:rPr>
              <a:t>用</a:t>
            </a:r>
            <a:r>
              <a:rPr sz="2000" b="1" spc="-10" dirty="0" err="1">
                <a:solidFill>
                  <a:schemeClr val="tx1">
                    <a:lumMod val="85000"/>
                    <a:lumOff val="15000"/>
                  </a:schemeClr>
                </a:solidFill>
                <a:latin typeface="华文仿宋" panose="02010600040101010101" pitchFamily="2" charset="-122"/>
                <a:ea typeface="华文仿宋" panose="02010600040101010101" pitchFamily="2" charset="-122"/>
                <a:cs typeface="宋体"/>
              </a:rPr>
              <a:t>日期、</a:t>
            </a:r>
            <a:r>
              <a:rPr sz="2000" b="1" spc="-20" dirty="0" err="1">
                <a:solidFill>
                  <a:schemeClr val="tx1">
                    <a:lumMod val="85000"/>
                    <a:lumOff val="15000"/>
                  </a:schemeClr>
                </a:solidFill>
                <a:latin typeface="华文仿宋" panose="02010600040101010101" pitchFamily="2" charset="-122"/>
                <a:ea typeface="华文仿宋" panose="02010600040101010101" pitchFamily="2" charset="-122"/>
                <a:cs typeface="宋体"/>
              </a:rPr>
              <a:t>使</a:t>
            </a:r>
            <a:r>
              <a:rPr sz="2000" b="1" spc="-10" dirty="0" err="1">
                <a:solidFill>
                  <a:schemeClr val="tx1">
                    <a:lumMod val="85000"/>
                    <a:lumOff val="15000"/>
                  </a:schemeClr>
                </a:solidFill>
                <a:latin typeface="华文仿宋" panose="02010600040101010101" pitchFamily="2" charset="-122"/>
                <a:ea typeface="华文仿宋" panose="02010600040101010101" pitchFamily="2" charset="-122"/>
                <a:cs typeface="宋体"/>
              </a:rPr>
              <a:t>用</a:t>
            </a:r>
            <a:r>
              <a:rPr lang="zh-CN" altLang="en-US" sz="2000" b="1" spc="-10" dirty="0">
                <a:solidFill>
                  <a:schemeClr val="tx1">
                    <a:lumMod val="85000"/>
                    <a:lumOff val="15000"/>
                  </a:schemeClr>
                </a:solidFill>
                <a:latin typeface="华文仿宋" panose="02010600040101010101" pitchFamily="2" charset="-122"/>
                <a:ea typeface="华文仿宋" panose="02010600040101010101" pitchFamily="2" charset="-122"/>
                <a:cs typeface="宋体"/>
              </a:rPr>
              <a:t>区域和</a:t>
            </a:r>
            <a:r>
              <a:rPr sz="2000" b="1" spc="-10" dirty="0" err="1">
                <a:solidFill>
                  <a:schemeClr val="tx1">
                    <a:lumMod val="85000"/>
                    <a:lumOff val="15000"/>
                  </a:schemeClr>
                </a:solidFill>
                <a:latin typeface="华文仿宋" panose="02010600040101010101" pitchFamily="2" charset="-122"/>
                <a:ea typeface="华文仿宋" panose="02010600040101010101" pitchFamily="2" charset="-122"/>
                <a:cs typeface="宋体"/>
              </a:rPr>
              <a:t>房间</a:t>
            </a:r>
            <a:r>
              <a:rPr lang="zh-CN" altLang="en-US" sz="2000" b="1" spc="-10" dirty="0">
                <a:solidFill>
                  <a:schemeClr val="tx1">
                    <a:lumMod val="85000"/>
                    <a:lumOff val="15000"/>
                  </a:schemeClr>
                </a:solidFill>
                <a:latin typeface="华文仿宋" panose="02010600040101010101" pitchFamily="2" charset="-122"/>
                <a:ea typeface="华文仿宋" panose="02010600040101010101" pitchFamily="2" charset="-122"/>
                <a:cs typeface="宋体"/>
              </a:rPr>
              <a:t>、储存条件。</a:t>
            </a:r>
            <a:endParaRPr lang="en-US" sz="2000" b="1" spc="-10" dirty="0">
              <a:solidFill>
                <a:schemeClr val="tx1">
                  <a:lumMod val="85000"/>
                  <a:lumOff val="15000"/>
                </a:schemeClr>
              </a:solidFill>
              <a:latin typeface="华文仿宋" panose="02010600040101010101" pitchFamily="2" charset="-122"/>
              <a:ea typeface="华文仿宋" panose="02010600040101010101" pitchFamily="2" charset="-122"/>
              <a:cs typeface="宋体"/>
            </a:endParaRPr>
          </a:p>
          <a:p>
            <a:pPr marL="12700">
              <a:lnSpc>
                <a:spcPct val="100000"/>
              </a:lnSpc>
            </a:pPr>
            <a:endParaRPr lang="en-US" sz="2000" b="1" spc="-10" dirty="0">
              <a:solidFill>
                <a:schemeClr val="tx1">
                  <a:lumMod val="85000"/>
                  <a:lumOff val="15000"/>
                </a:schemeClr>
              </a:solidFill>
              <a:latin typeface="宋体"/>
              <a:cs typeface="宋体"/>
            </a:endParaRPr>
          </a:p>
          <a:p>
            <a:pPr marL="12700">
              <a:lnSpc>
                <a:spcPct val="100000"/>
              </a:lnSpc>
            </a:pPr>
            <a:endParaRPr lang="en-US" sz="2000" b="1" spc="-10" dirty="0">
              <a:solidFill>
                <a:schemeClr val="tx1">
                  <a:lumMod val="85000"/>
                  <a:lumOff val="15000"/>
                </a:schemeClr>
              </a:solidFill>
              <a:latin typeface="宋体"/>
              <a:cs typeface="宋体"/>
            </a:endParaRPr>
          </a:p>
          <a:p>
            <a:pPr marL="12700">
              <a:lnSpc>
                <a:spcPct val="100000"/>
              </a:lnSpc>
            </a:pPr>
            <a:endParaRPr lang="en-US" sz="2000" b="1" spc="-10" dirty="0">
              <a:solidFill>
                <a:schemeClr val="tx1">
                  <a:lumMod val="85000"/>
                  <a:lumOff val="15000"/>
                </a:schemeClr>
              </a:solidFill>
              <a:latin typeface="宋体"/>
              <a:cs typeface="宋体"/>
            </a:endParaRPr>
          </a:p>
        </p:txBody>
      </p:sp>
    </p:spTree>
    <p:extLst>
      <p:ext uri="{BB962C8B-B14F-4D97-AF65-F5344CB8AC3E}">
        <p14:creationId xmlns:p14="http://schemas.microsoft.com/office/powerpoint/2010/main" val="13712930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p:nvPr/>
        </p:nvSpPr>
        <p:spPr>
          <a:xfrm>
            <a:off x="591866" y="457200"/>
            <a:ext cx="8153400" cy="677108"/>
          </a:xfrm>
          <a:prstGeom prst="rect">
            <a:avLst/>
          </a:prstGeom>
          <a:solidFill>
            <a:srgbClr val="92D050"/>
          </a:solidFill>
        </p:spPr>
        <p:txBody>
          <a:bodyPr vert="horz" wrap="square" lIns="0" tIns="0" rIns="0" bIns="0" rtlCol="0">
            <a:spAutoFit/>
          </a:bodyPr>
          <a:lstStyle/>
          <a:p>
            <a:pPr marL="90805">
              <a:lnSpc>
                <a:spcPct val="100000"/>
              </a:lnSpc>
            </a:pPr>
            <a:r>
              <a:rPr sz="4400" b="1" dirty="0" err="1">
                <a:solidFill>
                  <a:srgbClr val="1F487C"/>
                </a:solidFill>
                <a:latin typeface="微软雅黑"/>
                <a:cs typeface="微软雅黑"/>
              </a:rPr>
              <a:t>物品进出流程</a:t>
            </a:r>
            <a:endParaRPr sz="4400" dirty="0">
              <a:latin typeface="微软雅黑"/>
              <a:cs typeface="微软雅黑"/>
            </a:endParaRPr>
          </a:p>
        </p:txBody>
      </p:sp>
      <p:graphicFrame>
        <p:nvGraphicFramePr>
          <p:cNvPr id="5" name="表格 4"/>
          <p:cNvGraphicFramePr>
            <a:graphicFrameLocks noGrp="1"/>
          </p:cNvGraphicFramePr>
          <p:nvPr>
            <p:extLst>
              <p:ext uri="{D42A27DB-BD31-4B8C-83A1-F6EECF244321}">
                <p14:modId xmlns:p14="http://schemas.microsoft.com/office/powerpoint/2010/main" val="4057252271"/>
              </p:ext>
            </p:extLst>
          </p:nvPr>
        </p:nvGraphicFramePr>
        <p:xfrm>
          <a:off x="35497" y="1909088"/>
          <a:ext cx="3024335" cy="4904288"/>
        </p:xfrm>
        <a:graphic>
          <a:graphicData uri="http://schemas.openxmlformats.org/drawingml/2006/table">
            <a:tbl>
              <a:tblPr>
                <a:tableStyleId>{5C22544A-7EE6-4342-B048-85BDC9FD1C3A}</a:tableStyleId>
              </a:tblPr>
              <a:tblGrid>
                <a:gridCol w="1152127">
                  <a:extLst>
                    <a:ext uri="{9D8B030D-6E8A-4147-A177-3AD203B41FA5}">
                      <a16:colId xmlns:a16="http://schemas.microsoft.com/office/drawing/2014/main" val="1880798665"/>
                    </a:ext>
                  </a:extLst>
                </a:gridCol>
                <a:gridCol w="576064">
                  <a:extLst>
                    <a:ext uri="{9D8B030D-6E8A-4147-A177-3AD203B41FA5}">
                      <a16:colId xmlns:a16="http://schemas.microsoft.com/office/drawing/2014/main" val="225766467"/>
                    </a:ext>
                  </a:extLst>
                </a:gridCol>
                <a:gridCol w="504056">
                  <a:extLst>
                    <a:ext uri="{9D8B030D-6E8A-4147-A177-3AD203B41FA5}">
                      <a16:colId xmlns:a16="http://schemas.microsoft.com/office/drawing/2014/main" val="677979237"/>
                    </a:ext>
                  </a:extLst>
                </a:gridCol>
                <a:gridCol w="792088">
                  <a:extLst>
                    <a:ext uri="{9D8B030D-6E8A-4147-A177-3AD203B41FA5}">
                      <a16:colId xmlns:a16="http://schemas.microsoft.com/office/drawing/2014/main" val="2005201536"/>
                    </a:ext>
                  </a:extLst>
                </a:gridCol>
              </a:tblGrid>
              <a:tr h="311487">
                <a:tc>
                  <a:txBody>
                    <a:bodyPr/>
                    <a:lstStyle/>
                    <a:p>
                      <a:pPr algn="ctr" fontAlgn="ctr"/>
                      <a:r>
                        <a:rPr lang="zh-CN" altLang="en-US" sz="1200" b="1" u="none" strike="noStrike" dirty="0">
                          <a:effectLst/>
                        </a:rPr>
                        <a:t>仪器名称</a:t>
                      </a:r>
                      <a:endParaRPr lang="zh-CN" altLang="en-US" sz="1200" b="1"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b="1" u="none" strike="noStrike">
                          <a:effectLst/>
                        </a:rPr>
                        <a:t>品牌</a:t>
                      </a:r>
                      <a:endParaRPr lang="zh-CN" altLang="en-US" sz="1200" b="1"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b="1" u="none" strike="noStrike" dirty="0">
                          <a:effectLst/>
                        </a:rPr>
                        <a:t>区域</a:t>
                      </a:r>
                      <a:endParaRPr lang="zh-CN" altLang="en-US" sz="1200" b="1"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b="1" u="none" strike="noStrike" dirty="0">
                          <a:effectLst/>
                        </a:rPr>
                        <a:t>现状</a:t>
                      </a:r>
                      <a:endParaRPr lang="zh-CN" altLang="en-US" sz="1200" b="1"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1795249981"/>
                  </a:ext>
                </a:extLst>
              </a:tr>
              <a:tr h="199687">
                <a:tc rowSpan="3">
                  <a:txBody>
                    <a:bodyPr/>
                    <a:lstStyle/>
                    <a:p>
                      <a:pPr algn="ctr" fontAlgn="ctr"/>
                      <a:r>
                        <a:rPr lang="zh-CN" altLang="en-US" sz="1200" b="1" u="none" strike="noStrike" dirty="0">
                          <a:solidFill>
                            <a:srgbClr val="FF0000"/>
                          </a:solidFill>
                          <a:effectLst/>
                        </a:rPr>
                        <a:t>呼吸机</a:t>
                      </a:r>
                      <a:endParaRPr lang="zh-CN" altLang="en-US" sz="1200" b="1" i="0" u="none" strike="noStrike" dirty="0">
                        <a:solidFill>
                          <a:srgbClr val="FF0000"/>
                        </a:solidFill>
                        <a:effectLst/>
                        <a:latin typeface="仿宋" panose="02010609060101010101" pitchFamily="49" charset="-122"/>
                        <a:ea typeface="仿宋" panose="02010609060101010101" pitchFamily="49" charset="-122"/>
                      </a:endParaRPr>
                    </a:p>
                  </a:txBody>
                  <a:tcPr marL="1770" marR="1770" marT="1770" marB="0" anchor="ctr"/>
                </a:tc>
                <a:tc rowSpan="3">
                  <a:txBody>
                    <a:bodyPr/>
                    <a:lstStyle/>
                    <a:p>
                      <a:pPr algn="ctr" fontAlgn="ctr"/>
                      <a:r>
                        <a:rPr lang="zh-CN" altLang="en-US" sz="1200" u="none" strike="noStrike" dirty="0">
                          <a:effectLst/>
                        </a:rPr>
                        <a:t>瑞沃德</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a:effectLst/>
                        </a:rPr>
                        <a:t>E</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4090646172"/>
                  </a:ext>
                </a:extLst>
              </a:tr>
              <a:tr h="199687">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dirty="0">
                          <a:effectLst/>
                        </a:rPr>
                        <a:t>L</a:t>
                      </a:r>
                      <a:r>
                        <a:rPr lang="zh-CN" altLang="en-US" sz="1200" u="none" strike="noStrike" dirty="0">
                          <a:effectLst/>
                        </a:rPr>
                        <a:t>区</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2227643245"/>
                  </a:ext>
                </a:extLst>
              </a:tr>
              <a:tr h="199687">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dirty="0">
                          <a:effectLst/>
                        </a:rPr>
                        <a:t>M</a:t>
                      </a:r>
                      <a:r>
                        <a:rPr lang="zh-CN" altLang="en-US" sz="1200" u="none" strike="noStrike" dirty="0">
                          <a:effectLst/>
                        </a:rPr>
                        <a:t>区</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2857826418"/>
                  </a:ext>
                </a:extLst>
              </a:tr>
              <a:tr h="199687">
                <a:tc rowSpan="4">
                  <a:txBody>
                    <a:bodyPr/>
                    <a:lstStyle/>
                    <a:p>
                      <a:pPr algn="ctr" fontAlgn="ctr"/>
                      <a:r>
                        <a:rPr lang="zh-CN" altLang="en-US" sz="1200" b="1" u="none" strike="noStrike" dirty="0">
                          <a:solidFill>
                            <a:srgbClr val="FF0000"/>
                          </a:solidFill>
                          <a:effectLst/>
                        </a:rPr>
                        <a:t>麻醉机</a:t>
                      </a:r>
                      <a:endParaRPr lang="zh-CN" altLang="en-US" sz="1200" b="1" i="0" u="none" strike="noStrike" dirty="0">
                        <a:solidFill>
                          <a:srgbClr val="FF0000"/>
                        </a:solidFill>
                        <a:effectLst/>
                        <a:latin typeface="仿宋" panose="02010609060101010101" pitchFamily="49" charset="-122"/>
                        <a:ea typeface="仿宋" panose="02010609060101010101" pitchFamily="49" charset="-122"/>
                      </a:endParaRPr>
                    </a:p>
                  </a:txBody>
                  <a:tcPr marL="1770" marR="1770" marT="1770" marB="0" anchor="ctr"/>
                </a:tc>
                <a:tc rowSpan="4">
                  <a:txBody>
                    <a:bodyPr/>
                    <a:lstStyle/>
                    <a:p>
                      <a:pPr algn="ctr" fontAlgn="ctr"/>
                      <a:r>
                        <a:rPr lang="zh-CN" altLang="en-US" sz="1200" u="none" strike="noStrike">
                          <a:effectLst/>
                        </a:rPr>
                        <a:t>瑞沃德</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dirty="0">
                          <a:effectLst/>
                        </a:rPr>
                        <a:t>E</a:t>
                      </a:r>
                      <a:r>
                        <a:rPr lang="zh-CN" altLang="en-US" sz="1200" u="none" strike="noStrike" dirty="0">
                          <a:effectLst/>
                        </a:rPr>
                        <a:t>区</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923749726"/>
                  </a:ext>
                </a:extLst>
              </a:tr>
              <a:tr h="199687">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D</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1740819540"/>
                  </a:ext>
                </a:extLst>
              </a:tr>
              <a:tr h="199687">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L</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1434021981"/>
                  </a:ext>
                </a:extLst>
              </a:tr>
              <a:tr h="199687">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M</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4180445910"/>
                  </a:ext>
                </a:extLst>
              </a:tr>
              <a:tr h="199687">
                <a:tc rowSpan="3">
                  <a:txBody>
                    <a:bodyPr/>
                    <a:lstStyle/>
                    <a:p>
                      <a:pPr algn="ctr" fontAlgn="ctr"/>
                      <a:r>
                        <a:rPr lang="zh-CN" altLang="en-US" sz="1200" b="1" u="none" strike="noStrike" dirty="0">
                          <a:solidFill>
                            <a:srgbClr val="FF0000"/>
                          </a:solidFill>
                          <a:effectLst/>
                        </a:rPr>
                        <a:t>万向体式显微镜（含冷光源）</a:t>
                      </a:r>
                      <a:endParaRPr lang="zh-CN" altLang="en-US" sz="1200" b="1" i="0" u="none" strike="noStrike" dirty="0">
                        <a:solidFill>
                          <a:srgbClr val="FF0000"/>
                        </a:solidFill>
                        <a:effectLst/>
                        <a:latin typeface="仿宋" panose="02010609060101010101" pitchFamily="49" charset="-122"/>
                        <a:ea typeface="仿宋" panose="02010609060101010101" pitchFamily="49" charset="-122"/>
                      </a:endParaRPr>
                    </a:p>
                  </a:txBody>
                  <a:tcPr marL="1770" marR="1770" marT="1770" marB="0" anchor="ctr"/>
                </a:tc>
                <a:tc rowSpan="3">
                  <a:txBody>
                    <a:bodyPr/>
                    <a:lstStyle/>
                    <a:p>
                      <a:pPr algn="ctr" fontAlgn="ctr"/>
                      <a:r>
                        <a:rPr lang="zh-CN" altLang="en-US" sz="1200" u="none" strike="noStrike" dirty="0">
                          <a:effectLst/>
                        </a:rPr>
                        <a:t>瑞沃德</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a:effectLst/>
                        </a:rPr>
                        <a:t>E</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1661321291"/>
                  </a:ext>
                </a:extLst>
              </a:tr>
              <a:tr h="199687">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dirty="0">
                          <a:effectLst/>
                        </a:rPr>
                        <a:t>L</a:t>
                      </a:r>
                      <a:r>
                        <a:rPr lang="zh-CN" altLang="en-US" sz="1200" u="none" strike="noStrike" dirty="0">
                          <a:effectLst/>
                        </a:rPr>
                        <a:t>区</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244372280"/>
                  </a:ext>
                </a:extLst>
              </a:tr>
              <a:tr h="199687">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M</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1019638509"/>
                  </a:ext>
                </a:extLst>
              </a:tr>
              <a:tr h="199687">
                <a:tc rowSpan="2">
                  <a:txBody>
                    <a:bodyPr/>
                    <a:lstStyle/>
                    <a:p>
                      <a:pPr algn="ctr" fontAlgn="ctr"/>
                      <a:r>
                        <a:rPr lang="zh-CN" altLang="en-US" sz="1200" b="1" u="none" strike="noStrike" dirty="0">
                          <a:solidFill>
                            <a:srgbClr val="FF0000"/>
                          </a:solidFill>
                          <a:effectLst/>
                        </a:rPr>
                        <a:t>体式显微镜</a:t>
                      </a:r>
                      <a:endParaRPr lang="zh-CN" altLang="en-US" sz="1200" b="1" i="0" u="none" strike="noStrike" dirty="0">
                        <a:solidFill>
                          <a:srgbClr val="FF0000"/>
                        </a:solidFill>
                        <a:effectLst/>
                        <a:latin typeface="仿宋" panose="02010609060101010101" pitchFamily="49" charset="-122"/>
                        <a:ea typeface="仿宋" panose="02010609060101010101" pitchFamily="49" charset="-122"/>
                      </a:endParaRPr>
                    </a:p>
                  </a:txBody>
                  <a:tcPr marL="1770" marR="1770" marT="1770" marB="0" anchor="ctr"/>
                </a:tc>
                <a:tc rowSpan="2">
                  <a:txBody>
                    <a:bodyPr/>
                    <a:lstStyle/>
                    <a:p>
                      <a:pPr algn="ctr" fontAlgn="ctr"/>
                      <a:r>
                        <a:rPr lang="zh-CN" altLang="en-US" sz="1200" u="none" strike="noStrike">
                          <a:effectLst/>
                        </a:rPr>
                        <a:t>尼康</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a:effectLst/>
                        </a:rPr>
                        <a:t>E</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864098064"/>
                  </a:ext>
                </a:extLst>
              </a:tr>
              <a:tr h="199687">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D</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3935903493"/>
                  </a:ext>
                </a:extLst>
              </a:tr>
              <a:tr h="199687">
                <a:tc rowSpan="2">
                  <a:txBody>
                    <a:bodyPr/>
                    <a:lstStyle/>
                    <a:p>
                      <a:pPr algn="ctr" fontAlgn="ctr"/>
                      <a:r>
                        <a:rPr lang="zh-CN" altLang="en-US" sz="1200" b="1" u="none" strike="noStrike" dirty="0">
                          <a:solidFill>
                            <a:srgbClr val="FF0000"/>
                          </a:solidFill>
                          <a:effectLst/>
                        </a:rPr>
                        <a:t>脑立体定位仪</a:t>
                      </a:r>
                      <a:endParaRPr lang="zh-CN" altLang="en-US" sz="1200" b="1" i="0" u="none" strike="noStrike" dirty="0">
                        <a:solidFill>
                          <a:srgbClr val="FF0000"/>
                        </a:solidFill>
                        <a:effectLst/>
                        <a:latin typeface="仿宋" panose="02010609060101010101" pitchFamily="49" charset="-122"/>
                        <a:ea typeface="仿宋" panose="02010609060101010101" pitchFamily="49" charset="-122"/>
                      </a:endParaRPr>
                    </a:p>
                  </a:txBody>
                  <a:tcPr marL="1770" marR="1770" marT="1770" marB="0" anchor="ctr"/>
                </a:tc>
                <a:tc rowSpan="2">
                  <a:txBody>
                    <a:bodyPr/>
                    <a:lstStyle/>
                    <a:p>
                      <a:pPr algn="ctr" fontAlgn="ctr"/>
                      <a:r>
                        <a:rPr lang="zh-CN" altLang="en-US" sz="1200" u="none" strike="noStrike">
                          <a:effectLst/>
                        </a:rPr>
                        <a:t>瑞沃德</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dirty="0">
                          <a:effectLst/>
                        </a:rPr>
                        <a:t>E</a:t>
                      </a:r>
                      <a:r>
                        <a:rPr lang="zh-CN" altLang="en-US" sz="1200" u="none" strike="noStrike" dirty="0">
                          <a:effectLst/>
                        </a:rPr>
                        <a:t>区</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2661558866"/>
                  </a:ext>
                </a:extLst>
              </a:tr>
              <a:tr h="199687">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D</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607449642"/>
                  </a:ext>
                </a:extLst>
              </a:tr>
              <a:tr h="199687">
                <a:tc rowSpan="4">
                  <a:txBody>
                    <a:bodyPr/>
                    <a:lstStyle/>
                    <a:p>
                      <a:pPr algn="ctr" fontAlgn="ctr"/>
                      <a:r>
                        <a:rPr lang="zh-CN" altLang="en-US" sz="1200" b="1" u="none" strike="noStrike" dirty="0">
                          <a:effectLst/>
                        </a:rPr>
                        <a:t>微型手持颅钻</a:t>
                      </a:r>
                      <a:endParaRPr lang="zh-CN" altLang="en-US" sz="1200" b="1"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rowSpan="4">
                  <a:txBody>
                    <a:bodyPr/>
                    <a:lstStyle/>
                    <a:p>
                      <a:pPr algn="ctr" fontAlgn="ctr"/>
                      <a:r>
                        <a:rPr lang="zh-CN" altLang="en-US" sz="1200" u="none" strike="noStrike">
                          <a:effectLst/>
                        </a:rPr>
                        <a:t>瑞沃德</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a:effectLst/>
                        </a:rPr>
                        <a:t>E</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913724201"/>
                  </a:ext>
                </a:extLst>
              </a:tr>
              <a:tr h="199687">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D</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3853863810"/>
                  </a:ext>
                </a:extLst>
              </a:tr>
              <a:tr h="199687">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L</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1729614028"/>
                  </a:ext>
                </a:extLst>
              </a:tr>
              <a:tr h="199687">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M</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448134602"/>
                  </a:ext>
                </a:extLst>
              </a:tr>
              <a:tr h="199687">
                <a:tc>
                  <a:txBody>
                    <a:bodyPr/>
                    <a:lstStyle/>
                    <a:p>
                      <a:pPr algn="ctr" fontAlgn="ctr"/>
                      <a:r>
                        <a:rPr lang="zh-CN" altLang="en-US" sz="1200" b="1" u="none" strike="noStrike" dirty="0">
                          <a:effectLst/>
                        </a:rPr>
                        <a:t>行为分析套装</a:t>
                      </a:r>
                      <a:endParaRPr lang="zh-CN" altLang="en-US" sz="1200" b="1"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a:effectLst/>
                        </a:rPr>
                        <a:t>D</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采购中</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4163969977"/>
                  </a:ext>
                </a:extLst>
              </a:tr>
              <a:tr h="199687">
                <a:tc rowSpan="4">
                  <a:txBody>
                    <a:bodyPr/>
                    <a:lstStyle/>
                    <a:p>
                      <a:pPr algn="ctr" fontAlgn="ctr"/>
                      <a:r>
                        <a:rPr lang="zh-CN" altLang="en-US" sz="1200" b="1" u="none" strike="noStrike" dirty="0">
                          <a:solidFill>
                            <a:srgbClr val="FF0000"/>
                          </a:solidFill>
                          <a:effectLst/>
                        </a:rPr>
                        <a:t>手术器械包</a:t>
                      </a:r>
                      <a:endParaRPr lang="zh-CN" altLang="en-US" sz="1200" b="1" i="0" u="none" strike="noStrike" dirty="0">
                        <a:solidFill>
                          <a:srgbClr val="FF0000"/>
                        </a:solidFill>
                        <a:effectLst/>
                        <a:latin typeface="仿宋" panose="02010609060101010101" pitchFamily="49" charset="-122"/>
                        <a:ea typeface="仿宋" panose="02010609060101010101" pitchFamily="49" charset="-122"/>
                      </a:endParaRPr>
                    </a:p>
                  </a:txBody>
                  <a:tcPr marL="1770" marR="1770" marT="1770" marB="0" anchor="ctr"/>
                </a:tc>
                <a:tc rowSpan="4">
                  <a:txBody>
                    <a:bodyPr/>
                    <a:lstStyle/>
                    <a:p>
                      <a:pPr algn="ctr" fontAlgn="ctr"/>
                      <a:r>
                        <a:rPr lang="zh-CN" altLang="en-US" sz="1200" u="none" strike="noStrike" dirty="0">
                          <a:effectLst/>
                        </a:rPr>
                        <a:t>瑞沃德</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a:effectLst/>
                        </a:rPr>
                        <a:t>E</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2595782332"/>
                  </a:ext>
                </a:extLst>
              </a:tr>
              <a:tr h="199687">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D</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2410961566"/>
                  </a:ext>
                </a:extLst>
              </a:tr>
              <a:tr h="199687">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L</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4053194159"/>
                  </a:ext>
                </a:extLst>
              </a:tr>
              <a:tr h="199687">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M</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1820228018"/>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2491279243"/>
              </p:ext>
            </p:extLst>
          </p:nvPr>
        </p:nvGraphicFramePr>
        <p:xfrm>
          <a:off x="3107743" y="1909080"/>
          <a:ext cx="2952330" cy="4904290"/>
        </p:xfrm>
        <a:graphic>
          <a:graphicData uri="http://schemas.openxmlformats.org/drawingml/2006/table">
            <a:tbl>
              <a:tblPr>
                <a:tableStyleId>{5C22544A-7EE6-4342-B048-85BDC9FD1C3A}</a:tableStyleId>
              </a:tblPr>
              <a:tblGrid>
                <a:gridCol w="1008113">
                  <a:extLst>
                    <a:ext uri="{9D8B030D-6E8A-4147-A177-3AD203B41FA5}">
                      <a16:colId xmlns:a16="http://schemas.microsoft.com/office/drawing/2014/main" val="1880798665"/>
                    </a:ext>
                  </a:extLst>
                </a:gridCol>
                <a:gridCol w="576064">
                  <a:extLst>
                    <a:ext uri="{9D8B030D-6E8A-4147-A177-3AD203B41FA5}">
                      <a16:colId xmlns:a16="http://schemas.microsoft.com/office/drawing/2014/main" val="225766467"/>
                    </a:ext>
                  </a:extLst>
                </a:gridCol>
                <a:gridCol w="432048">
                  <a:extLst>
                    <a:ext uri="{9D8B030D-6E8A-4147-A177-3AD203B41FA5}">
                      <a16:colId xmlns:a16="http://schemas.microsoft.com/office/drawing/2014/main" val="677979237"/>
                    </a:ext>
                  </a:extLst>
                </a:gridCol>
                <a:gridCol w="936105">
                  <a:extLst>
                    <a:ext uri="{9D8B030D-6E8A-4147-A177-3AD203B41FA5}">
                      <a16:colId xmlns:a16="http://schemas.microsoft.com/office/drawing/2014/main" val="2005201536"/>
                    </a:ext>
                  </a:extLst>
                </a:gridCol>
              </a:tblGrid>
              <a:tr h="288040">
                <a:tc>
                  <a:txBody>
                    <a:bodyPr/>
                    <a:lstStyle/>
                    <a:p>
                      <a:pPr algn="ctr" fontAlgn="ctr"/>
                      <a:r>
                        <a:rPr lang="zh-CN" altLang="en-US" sz="1200" b="1" u="none" strike="noStrike" dirty="0">
                          <a:effectLst/>
                        </a:rPr>
                        <a:t>仪器名称</a:t>
                      </a:r>
                      <a:endParaRPr lang="zh-CN" altLang="en-US" sz="1200" b="1"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b="1" u="none" strike="noStrike">
                          <a:effectLst/>
                        </a:rPr>
                        <a:t>品牌</a:t>
                      </a:r>
                      <a:endParaRPr lang="zh-CN" altLang="en-US" sz="1200" b="1"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b="1" u="none" strike="noStrike" dirty="0">
                          <a:effectLst/>
                        </a:rPr>
                        <a:t>区域</a:t>
                      </a:r>
                      <a:endParaRPr lang="zh-CN" altLang="en-US" sz="1200" b="1"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b="1" u="none" strike="noStrike" dirty="0">
                          <a:effectLst/>
                        </a:rPr>
                        <a:t>现状</a:t>
                      </a:r>
                      <a:endParaRPr lang="zh-CN" altLang="en-US" sz="1200" b="1"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1795249981"/>
                  </a:ext>
                </a:extLst>
              </a:tr>
              <a:tr h="51340">
                <a:tc rowSpan="7">
                  <a:txBody>
                    <a:bodyPr/>
                    <a:lstStyle/>
                    <a:p>
                      <a:pPr algn="ctr" fontAlgn="ctr"/>
                      <a:r>
                        <a:rPr lang="zh-CN" altLang="en-US" sz="1200" b="1" u="none" strike="noStrike" dirty="0">
                          <a:solidFill>
                            <a:srgbClr val="FF0000"/>
                          </a:solidFill>
                          <a:effectLst/>
                        </a:rPr>
                        <a:t>尾静脉注射仪</a:t>
                      </a:r>
                      <a:endParaRPr lang="zh-CN" altLang="en-US" sz="1200" b="1" i="0" u="none" strike="noStrike" dirty="0">
                        <a:solidFill>
                          <a:srgbClr val="FF0000"/>
                        </a:solidFill>
                        <a:effectLst/>
                        <a:latin typeface="仿宋" panose="02010609060101010101" pitchFamily="49" charset="-122"/>
                        <a:ea typeface="仿宋" panose="02010609060101010101" pitchFamily="49" charset="-122"/>
                      </a:endParaRPr>
                    </a:p>
                  </a:txBody>
                  <a:tcPr marL="1770" marR="1770" marT="1770" marB="0" anchor="ctr"/>
                </a:tc>
                <a:tc rowSpan="7">
                  <a:txBody>
                    <a:bodyPr/>
                    <a:lstStyle/>
                    <a:p>
                      <a:pPr algn="ctr" fontAlgn="ctr"/>
                      <a:r>
                        <a:rPr lang="zh-CN" altLang="en-US" sz="1200" u="none" strike="noStrike" dirty="0">
                          <a:effectLst/>
                        </a:rPr>
                        <a:t>卡尔文</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a:effectLst/>
                        </a:rPr>
                        <a:t>E</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4033479307"/>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D</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796164681"/>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L</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1462177890"/>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M</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2879394491"/>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Z</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3388973921"/>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K</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214765298"/>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E</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4261423657"/>
                  </a:ext>
                </a:extLst>
              </a:tr>
              <a:tr h="51340">
                <a:tc rowSpan="6">
                  <a:txBody>
                    <a:bodyPr/>
                    <a:lstStyle/>
                    <a:p>
                      <a:pPr algn="ctr" fontAlgn="ctr"/>
                      <a:r>
                        <a:rPr lang="zh-CN" altLang="en-US" sz="1200" b="1" u="none" strike="noStrike" dirty="0">
                          <a:solidFill>
                            <a:srgbClr val="FF0000"/>
                          </a:solidFill>
                          <a:effectLst/>
                        </a:rPr>
                        <a:t>微型离心机</a:t>
                      </a:r>
                      <a:endParaRPr lang="zh-CN" altLang="en-US" sz="1200" b="1" i="0" u="none" strike="noStrike" dirty="0">
                        <a:solidFill>
                          <a:srgbClr val="FF0000"/>
                        </a:solidFill>
                        <a:effectLst/>
                        <a:latin typeface="仿宋" panose="02010609060101010101" pitchFamily="49" charset="-122"/>
                        <a:ea typeface="仿宋" panose="02010609060101010101" pitchFamily="49" charset="-122"/>
                      </a:endParaRPr>
                    </a:p>
                  </a:txBody>
                  <a:tcPr marL="1770" marR="1770" marT="1770" marB="0" anchor="ctr"/>
                </a:tc>
                <a:tc rowSpan="6">
                  <a:txBody>
                    <a:bodyPr/>
                    <a:lstStyle/>
                    <a:p>
                      <a:pPr algn="ctr" fontAlgn="ctr"/>
                      <a:r>
                        <a:rPr lang="zh-CN" altLang="en-US" sz="1200" u="none" strike="noStrike" dirty="0">
                          <a:effectLst/>
                        </a:rPr>
                        <a:t>大龙</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a:effectLst/>
                        </a:rPr>
                        <a:t>B</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163180494"/>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D</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55361609"/>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E</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4096867013"/>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dirty="0">
                          <a:effectLst/>
                        </a:rPr>
                        <a:t>F</a:t>
                      </a:r>
                      <a:r>
                        <a:rPr lang="zh-CN" altLang="en-US" sz="1200" u="none" strike="noStrike" dirty="0">
                          <a:effectLst/>
                        </a:rPr>
                        <a:t>区</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434470773"/>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Z</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2921957695"/>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K</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1110607743"/>
                  </a:ext>
                </a:extLst>
              </a:tr>
              <a:tr h="51340">
                <a:tc rowSpan="6">
                  <a:txBody>
                    <a:bodyPr/>
                    <a:lstStyle/>
                    <a:p>
                      <a:pPr algn="ctr" fontAlgn="ctr"/>
                      <a:r>
                        <a:rPr lang="zh-CN" altLang="en-US" sz="1200" b="1" u="none" strike="noStrike" dirty="0">
                          <a:effectLst/>
                        </a:rPr>
                        <a:t>涡旋仪</a:t>
                      </a:r>
                      <a:endParaRPr lang="zh-CN" altLang="en-US" sz="1200" b="1"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rowSpan="6">
                  <a:txBody>
                    <a:bodyPr/>
                    <a:lstStyle/>
                    <a:p>
                      <a:pPr algn="ctr" fontAlgn="ctr"/>
                      <a:r>
                        <a:rPr lang="zh-CN" altLang="en-US" sz="1200" u="none" strike="noStrike" dirty="0">
                          <a:effectLst/>
                        </a:rPr>
                        <a:t>大龙</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a:effectLst/>
                        </a:rPr>
                        <a:t>B</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3501544496"/>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D</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899445503"/>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E</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2512508096"/>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F</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1953281458"/>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Z</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3355252986"/>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K</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2168083266"/>
                  </a:ext>
                </a:extLst>
              </a:tr>
              <a:tr h="51340">
                <a:tc rowSpan="2">
                  <a:txBody>
                    <a:bodyPr/>
                    <a:lstStyle/>
                    <a:p>
                      <a:pPr algn="ctr" fontAlgn="ctr"/>
                      <a:r>
                        <a:rPr lang="zh-CN" altLang="en-US" sz="1200" b="1" u="none" strike="noStrike" dirty="0">
                          <a:effectLst/>
                        </a:rPr>
                        <a:t>涡旋仪</a:t>
                      </a:r>
                      <a:endParaRPr lang="zh-CN" altLang="en-US" sz="1200" b="1"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rowSpan="2">
                  <a:txBody>
                    <a:bodyPr/>
                    <a:lstStyle/>
                    <a:p>
                      <a:pPr algn="ctr" fontAlgn="ctr"/>
                      <a:r>
                        <a:rPr lang="zh-CN" altLang="en-US" sz="1200" u="none" strike="noStrike">
                          <a:effectLst/>
                        </a:rPr>
                        <a:t>大龙</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a:effectLst/>
                        </a:rPr>
                        <a:t>L</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采购中</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3617573483"/>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M</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采购中</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3781475866"/>
                  </a:ext>
                </a:extLst>
              </a:tr>
              <a:tr h="51340">
                <a:tc rowSpan="4">
                  <a:txBody>
                    <a:bodyPr/>
                    <a:lstStyle/>
                    <a:p>
                      <a:pPr algn="ctr" fontAlgn="ctr"/>
                      <a:r>
                        <a:rPr lang="zh-CN" altLang="en-US" sz="1200" b="1" u="none" strike="noStrike" dirty="0">
                          <a:effectLst/>
                        </a:rPr>
                        <a:t>玻璃珠灭菌器</a:t>
                      </a:r>
                      <a:endParaRPr lang="zh-CN" altLang="en-US" sz="1200" b="1"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rowSpan="4">
                  <a:txBody>
                    <a:bodyPr/>
                    <a:lstStyle/>
                    <a:p>
                      <a:pPr algn="ctr" fontAlgn="ctr"/>
                      <a:r>
                        <a:rPr lang="zh-CN" altLang="en-US" sz="1200" u="none" strike="noStrike" dirty="0">
                          <a:effectLst/>
                        </a:rPr>
                        <a:t>瑞沃德</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dirty="0">
                          <a:effectLst/>
                        </a:rPr>
                        <a:t>E</a:t>
                      </a:r>
                      <a:r>
                        <a:rPr lang="zh-CN" altLang="en-US" sz="1200" u="none" strike="noStrike" dirty="0">
                          <a:effectLst/>
                        </a:rPr>
                        <a:t>区</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3464108932"/>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dirty="0">
                          <a:effectLst/>
                        </a:rPr>
                        <a:t>D</a:t>
                      </a:r>
                      <a:r>
                        <a:rPr lang="zh-CN" altLang="en-US" sz="1200" u="none" strike="noStrike" dirty="0">
                          <a:effectLst/>
                        </a:rPr>
                        <a:t>区</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采购中</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2147726880"/>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L</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采购中</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2240303655"/>
                  </a:ext>
                </a:extLst>
              </a:tr>
              <a:tr h="51340">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M</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采购中</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590339239"/>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116985413"/>
              </p:ext>
            </p:extLst>
          </p:nvPr>
        </p:nvGraphicFramePr>
        <p:xfrm>
          <a:off x="6107985" y="1909088"/>
          <a:ext cx="3024337" cy="4904284"/>
        </p:xfrm>
        <a:graphic>
          <a:graphicData uri="http://schemas.openxmlformats.org/drawingml/2006/table">
            <a:tbl>
              <a:tblPr>
                <a:tableStyleId>{5C22544A-7EE6-4342-B048-85BDC9FD1C3A}</a:tableStyleId>
              </a:tblPr>
              <a:tblGrid>
                <a:gridCol w="1056303">
                  <a:extLst>
                    <a:ext uri="{9D8B030D-6E8A-4147-A177-3AD203B41FA5}">
                      <a16:colId xmlns:a16="http://schemas.microsoft.com/office/drawing/2014/main" val="1880798665"/>
                    </a:ext>
                  </a:extLst>
                </a:gridCol>
                <a:gridCol w="504056">
                  <a:extLst>
                    <a:ext uri="{9D8B030D-6E8A-4147-A177-3AD203B41FA5}">
                      <a16:colId xmlns:a16="http://schemas.microsoft.com/office/drawing/2014/main" val="225766467"/>
                    </a:ext>
                  </a:extLst>
                </a:gridCol>
                <a:gridCol w="576064">
                  <a:extLst>
                    <a:ext uri="{9D8B030D-6E8A-4147-A177-3AD203B41FA5}">
                      <a16:colId xmlns:a16="http://schemas.microsoft.com/office/drawing/2014/main" val="677979237"/>
                    </a:ext>
                  </a:extLst>
                </a:gridCol>
                <a:gridCol w="887914">
                  <a:extLst>
                    <a:ext uri="{9D8B030D-6E8A-4147-A177-3AD203B41FA5}">
                      <a16:colId xmlns:a16="http://schemas.microsoft.com/office/drawing/2014/main" val="2005201536"/>
                    </a:ext>
                  </a:extLst>
                </a:gridCol>
              </a:tblGrid>
              <a:tr h="289898">
                <a:tc>
                  <a:txBody>
                    <a:bodyPr/>
                    <a:lstStyle/>
                    <a:p>
                      <a:pPr algn="ctr" fontAlgn="ctr"/>
                      <a:r>
                        <a:rPr lang="zh-CN" altLang="en-US" sz="1200" b="1" u="none" strike="noStrike" dirty="0">
                          <a:effectLst/>
                        </a:rPr>
                        <a:t>仪器名称</a:t>
                      </a:r>
                      <a:endParaRPr lang="zh-CN" altLang="en-US" sz="1200" b="1"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b="1" u="none" strike="noStrike">
                          <a:effectLst/>
                        </a:rPr>
                        <a:t>品牌</a:t>
                      </a:r>
                      <a:endParaRPr lang="zh-CN" altLang="en-US" sz="1200" b="1"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b="1" u="none" strike="noStrike" dirty="0">
                          <a:effectLst/>
                        </a:rPr>
                        <a:t>区域</a:t>
                      </a:r>
                      <a:endParaRPr lang="zh-CN" altLang="en-US" sz="1200" b="1"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b="1" u="none" strike="noStrike" dirty="0">
                          <a:effectLst/>
                        </a:rPr>
                        <a:t>现状</a:t>
                      </a:r>
                      <a:endParaRPr lang="zh-CN" altLang="en-US" sz="1200" b="1"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1795249981"/>
                  </a:ext>
                </a:extLst>
              </a:tr>
              <a:tr h="242985">
                <a:tc rowSpan="2">
                  <a:txBody>
                    <a:bodyPr/>
                    <a:lstStyle/>
                    <a:p>
                      <a:pPr algn="ctr" fontAlgn="ctr"/>
                      <a:r>
                        <a:rPr lang="zh-CN" altLang="en-US" sz="1200" b="1" u="none" strike="noStrike" dirty="0">
                          <a:solidFill>
                            <a:srgbClr val="FF0000"/>
                          </a:solidFill>
                          <a:effectLst/>
                        </a:rPr>
                        <a:t>热垫</a:t>
                      </a:r>
                      <a:endParaRPr lang="zh-CN" altLang="en-US" sz="1200" b="1" i="0" u="none" strike="noStrike" dirty="0">
                        <a:solidFill>
                          <a:srgbClr val="FF0000"/>
                        </a:solidFill>
                        <a:effectLst/>
                        <a:latin typeface="仿宋" panose="02010609060101010101" pitchFamily="49" charset="-122"/>
                        <a:ea typeface="仿宋" panose="02010609060101010101" pitchFamily="49" charset="-122"/>
                      </a:endParaRPr>
                    </a:p>
                  </a:txBody>
                  <a:tcPr marL="1770" marR="1770" marT="1770" marB="0" anchor="ctr"/>
                </a:tc>
                <a:tc rowSpan="2">
                  <a:txBody>
                    <a:bodyPr/>
                    <a:lstStyle/>
                    <a:p>
                      <a:pPr algn="ctr" fontAlgn="ctr"/>
                      <a:r>
                        <a:rPr lang="zh-CN" altLang="en-US" sz="1200" u="none" strike="noStrike">
                          <a:effectLst/>
                        </a:rPr>
                        <a:t>科研之家</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a:effectLst/>
                        </a:rPr>
                        <a:t>E</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2869328826"/>
                  </a:ext>
                </a:extLst>
              </a:tr>
              <a:tr h="242985">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F</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3895639805"/>
                  </a:ext>
                </a:extLst>
              </a:tr>
              <a:tr h="242985">
                <a:tc rowSpan="5">
                  <a:txBody>
                    <a:bodyPr/>
                    <a:lstStyle/>
                    <a:p>
                      <a:pPr algn="ctr" fontAlgn="ctr"/>
                      <a:r>
                        <a:rPr lang="zh-CN" altLang="en-US" sz="1200" b="1" u="none" strike="noStrike" dirty="0">
                          <a:solidFill>
                            <a:srgbClr val="FF0000"/>
                          </a:solidFill>
                          <a:effectLst/>
                        </a:rPr>
                        <a:t>游标卡尺</a:t>
                      </a:r>
                      <a:endParaRPr lang="zh-CN" altLang="en-US" sz="1200" b="1" i="0" u="none" strike="noStrike" dirty="0">
                        <a:solidFill>
                          <a:srgbClr val="FF0000"/>
                        </a:solidFill>
                        <a:effectLst/>
                        <a:latin typeface="仿宋" panose="02010609060101010101" pitchFamily="49" charset="-122"/>
                        <a:ea typeface="仿宋" panose="02010609060101010101" pitchFamily="49" charset="-122"/>
                      </a:endParaRPr>
                    </a:p>
                  </a:txBody>
                  <a:tcPr marL="1770" marR="1770" marT="1770" marB="0" anchor="ctr"/>
                </a:tc>
                <a:tc rowSpan="5">
                  <a:txBody>
                    <a:bodyPr/>
                    <a:lstStyle/>
                    <a:p>
                      <a:pPr algn="ctr" fontAlgn="ctr"/>
                      <a:r>
                        <a:rPr lang="zh-CN" altLang="en-US" sz="1200" u="none" strike="noStrike" dirty="0">
                          <a:effectLst/>
                        </a:rPr>
                        <a:t>美耐特</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a:effectLst/>
                        </a:rPr>
                        <a:t>E</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694629719"/>
                  </a:ext>
                </a:extLst>
              </a:tr>
              <a:tr h="242985">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D</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1330153734"/>
                  </a:ext>
                </a:extLst>
              </a:tr>
              <a:tr h="242985">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dirty="0">
                          <a:effectLst/>
                        </a:rPr>
                        <a:t>K</a:t>
                      </a:r>
                      <a:r>
                        <a:rPr lang="zh-CN" altLang="en-US" sz="1200" u="none" strike="noStrike" dirty="0">
                          <a:effectLst/>
                        </a:rPr>
                        <a:t>区</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采购中</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1452053532"/>
                  </a:ext>
                </a:extLst>
              </a:tr>
              <a:tr h="242985">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dirty="0">
                          <a:effectLst/>
                        </a:rPr>
                        <a:t>L</a:t>
                      </a:r>
                      <a:r>
                        <a:rPr lang="zh-CN" altLang="en-US" sz="1200" u="none" strike="noStrike" dirty="0">
                          <a:effectLst/>
                        </a:rPr>
                        <a:t>区</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2291720648"/>
                  </a:ext>
                </a:extLst>
              </a:tr>
              <a:tr h="242985">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M</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投入使用</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2931347501"/>
                  </a:ext>
                </a:extLst>
              </a:tr>
              <a:tr h="242985">
                <a:tc rowSpan="4">
                  <a:txBody>
                    <a:bodyPr/>
                    <a:lstStyle/>
                    <a:p>
                      <a:pPr algn="ctr" fontAlgn="ctr"/>
                      <a:r>
                        <a:rPr lang="zh-CN" altLang="en-US" sz="1200" b="1" u="none" strike="noStrike" dirty="0">
                          <a:solidFill>
                            <a:srgbClr val="FF0000"/>
                          </a:solidFill>
                          <a:effectLst/>
                        </a:rPr>
                        <a:t>手术热台</a:t>
                      </a:r>
                      <a:endParaRPr lang="zh-CN" altLang="en-US" sz="1200" b="1" i="0" u="none" strike="noStrike" dirty="0">
                        <a:solidFill>
                          <a:srgbClr val="FF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a:effectLst/>
                        </a:rPr>
                        <a:t>D</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调研中</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453640399"/>
                  </a:ext>
                </a:extLst>
              </a:tr>
              <a:tr h="242985">
                <a:tc vMerge="1">
                  <a:txBody>
                    <a:bodyPr/>
                    <a:lstStyle/>
                    <a:p>
                      <a:endParaRPr lang="zh-CN" altLang="en-US"/>
                    </a:p>
                  </a:txBody>
                  <a:tcPr/>
                </a:tc>
                <a:tc>
                  <a:txBody>
                    <a:bodyPr/>
                    <a:lstStyle/>
                    <a:p>
                      <a:pPr algn="ctr" fontAlgn="ct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a:effectLst/>
                        </a:rPr>
                        <a:t>E</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调研中</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2241870823"/>
                  </a:ext>
                </a:extLst>
              </a:tr>
              <a:tr h="242985">
                <a:tc vMerge="1">
                  <a:txBody>
                    <a:bodyPr/>
                    <a:lstStyle/>
                    <a:p>
                      <a:endParaRPr lang="zh-CN" altLang="en-US"/>
                    </a:p>
                  </a:txBody>
                  <a:tcP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dirty="0">
                          <a:effectLst/>
                        </a:rPr>
                        <a:t>K</a:t>
                      </a:r>
                      <a:r>
                        <a:rPr lang="zh-CN" altLang="en-US" sz="1200" u="none" strike="noStrike" dirty="0">
                          <a:effectLst/>
                        </a:rPr>
                        <a:t>区</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调研中</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391748231"/>
                  </a:ext>
                </a:extLst>
              </a:tr>
              <a:tr h="242985">
                <a:tc vMerge="1">
                  <a:txBody>
                    <a:bodyPr/>
                    <a:lstStyle/>
                    <a:p>
                      <a:endParaRPr lang="zh-CN" altLang="en-US"/>
                    </a:p>
                  </a:txBody>
                  <a:tcP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a:effectLst/>
                        </a:rPr>
                        <a:t>L</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调研中</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3043425718"/>
                  </a:ext>
                </a:extLst>
              </a:tr>
              <a:tr h="483641">
                <a:tc>
                  <a:txBody>
                    <a:bodyPr/>
                    <a:lstStyle/>
                    <a:p>
                      <a:pPr algn="ctr" fontAlgn="ctr"/>
                      <a:r>
                        <a:rPr lang="zh-CN" altLang="en-US" sz="1200" b="1" u="none" strike="noStrike" dirty="0">
                          <a:solidFill>
                            <a:srgbClr val="FF0000"/>
                          </a:solidFill>
                          <a:effectLst/>
                        </a:rPr>
                        <a:t>电动微量注射泵</a:t>
                      </a:r>
                      <a:endParaRPr lang="zh-CN" altLang="en-US" sz="1200" b="1" i="0" u="none" strike="noStrike" dirty="0">
                        <a:solidFill>
                          <a:srgbClr val="FF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dirty="0">
                          <a:effectLst/>
                        </a:rPr>
                        <a:t>D</a:t>
                      </a:r>
                      <a:r>
                        <a:rPr lang="zh-CN" altLang="en-US" sz="1200" u="none" strike="noStrike" dirty="0">
                          <a:effectLst/>
                        </a:rPr>
                        <a:t>区</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a:effectLst/>
                        </a:rPr>
                        <a:t>调研中</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3849055517"/>
                  </a:ext>
                </a:extLst>
              </a:tr>
              <a:tr h="242985">
                <a:tc rowSpan="4">
                  <a:txBody>
                    <a:bodyPr/>
                    <a:lstStyle/>
                    <a:p>
                      <a:pPr algn="ctr" fontAlgn="ctr"/>
                      <a:r>
                        <a:rPr lang="zh-CN" altLang="en-US" sz="1200" b="1" u="none" strike="noStrike" dirty="0">
                          <a:effectLst/>
                        </a:rPr>
                        <a:t>玻璃珠灭菌器</a:t>
                      </a:r>
                      <a:endParaRPr lang="zh-CN" altLang="en-US" sz="1200" b="1"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rowSpan="4">
                  <a:txBody>
                    <a:bodyPr/>
                    <a:lstStyle/>
                    <a:p>
                      <a:pPr algn="ctr" fontAlgn="ctr"/>
                      <a:r>
                        <a:rPr lang="zh-CN" altLang="en-US" sz="1200" u="none" strike="noStrike" dirty="0">
                          <a:effectLst/>
                        </a:rPr>
                        <a:t>瑞沃德</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a:effectLst/>
                        </a:rPr>
                        <a:t>E</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采购中</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710484529"/>
                  </a:ext>
                </a:extLst>
              </a:tr>
              <a:tr h="242985">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dirty="0">
                          <a:effectLst/>
                        </a:rPr>
                        <a:t>D</a:t>
                      </a:r>
                      <a:r>
                        <a:rPr lang="zh-CN" altLang="en-US" sz="1200" u="none" strike="noStrike" dirty="0">
                          <a:effectLst/>
                        </a:rPr>
                        <a:t>区</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投入使用</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1059885191"/>
                  </a:ext>
                </a:extLst>
              </a:tr>
              <a:tr h="242985">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L</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采购中</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2615785850"/>
                  </a:ext>
                </a:extLst>
              </a:tr>
              <a:tr h="242985">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M</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采购中</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3714622427"/>
                  </a:ext>
                </a:extLst>
              </a:tr>
              <a:tr h="242985">
                <a:tc rowSpan="2">
                  <a:txBody>
                    <a:bodyPr/>
                    <a:lstStyle/>
                    <a:p>
                      <a:pPr algn="ctr" fontAlgn="ctr"/>
                      <a:r>
                        <a:rPr lang="zh-CN" altLang="en-US" sz="1200" b="1" u="none" strike="noStrike" dirty="0">
                          <a:effectLst/>
                        </a:rPr>
                        <a:t>冷光源</a:t>
                      </a:r>
                      <a:endParaRPr lang="zh-CN" altLang="en-US" sz="1200" b="1"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rowSpan="2">
                  <a:txBody>
                    <a:bodyPr/>
                    <a:lstStyle/>
                    <a:p>
                      <a:pPr algn="ctr" fontAlgn="ctr"/>
                      <a:r>
                        <a:rPr lang="zh-CN" altLang="en-US" sz="1200" u="none" strike="noStrike" dirty="0">
                          <a:effectLst/>
                        </a:rPr>
                        <a:t>亚南</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en-US" sz="1200" u="none" strike="noStrike">
                          <a:effectLst/>
                        </a:rPr>
                        <a:t>L</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采购中</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3101524785"/>
                  </a:ext>
                </a:extLst>
              </a:tr>
              <a:tr h="242985">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a:effectLst/>
                        </a:rPr>
                        <a:t>M</a:t>
                      </a:r>
                      <a:r>
                        <a:rPr lang="zh-CN" altLang="en-US" sz="1200" u="none" strike="noStrike">
                          <a:effectLst/>
                        </a:rPr>
                        <a:t>区</a:t>
                      </a:r>
                      <a:endParaRPr lang="zh-CN" altLang="en-US" sz="1200" b="0" i="0" u="none" strike="noStrike">
                        <a:solidFill>
                          <a:srgbClr val="000000"/>
                        </a:solidFill>
                        <a:effectLst/>
                        <a:latin typeface="仿宋" panose="02010609060101010101" pitchFamily="49" charset="-122"/>
                        <a:ea typeface="仿宋" panose="02010609060101010101" pitchFamily="49" charset="-122"/>
                      </a:endParaRPr>
                    </a:p>
                  </a:txBody>
                  <a:tcPr marL="1770" marR="1770" marT="1770" marB="0" anchor="ctr"/>
                </a:tc>
                <a:tc>
                  <a:txBody>
                    <a:bodyPr/>
                    <a:lstStyle/>
                    <a:p>
                      <a:pPr algn="ctr" fontAlgn="ctr"/>
                      <a:r>
                        <a:rPr lang="zh-CN" altLang="en-US" sz="1200" u="none" strike="noStrike" dirty="0">
                          <a:effectLst/>
                        </a:rPr>
                        <a:t>采购中</a:t>
                      </a:r>
                      <a:endParaRPr lang="zh-CN" altLang="en-US" sz="1200" b="0" i="0" u="none" strike="noStrike" dirty="0">
                        <a:solidFill>
                          <a:srgbClr val="000000"/>
                        </a:solidFill>
                        <a:effectLst/>
                        <a:latin typeface="仿宋" panose="02010609060101010101" pitchFamily="49" charset="-122"/>
                        <a:ea typeface="仿宋" panose="02010609060101010101" pitchFamily="49" charset="-122"/>
                      </a:endParaRPr>
                    </a:p>
                  </a:txBody>
                  <a:tcPr marL="1770" marR="1770" marT="1770" marB="0" anchor="ctr"/>
                </a:tc>
                <a:extLst>
                  <a:ext uri="{0D108BD9-81ED-4DB2-BD59-A6C34878D82A}">
                    <a16:rowId xmlns:a16="http://schemas.microsoft.com/office/drawing/2014/main" val="3043885045"/>
                  </a:ext>
                </a:extLst>
              </a:tr>
            </a:tbl>
          </a:graphicData>
        </a:graphic>
      </p:graphicFrame>
      <p:sp>
        <p:nvSpPr>
          <p:cNvPr id="10" name="TextBox 2"/>
          <p:cNvSpPr txBox="1"/>
          <p:nvPr/>
        </p:nvSpPr>
        <p:spPr>
          <a:xfrm>
            <a:off x="35497" y="1340768"/>
            <a:ext cx="3888433" cy="646331"/>
          </a:xfrm>
          <a:prstGeom prst="rect">
            <a:avLst/>
          </a:prstGeom>
          <a:noFill/>
        </p:spPr>
        <p:txBody>
          <a:bodyPr wrap="square" rtlCol="0">
            <a:spAutoFit/>
          </a:bodyPr>
          <a:lstStyle/>
          <a:p>
            <a:r>
              <a:rPr lang="zh-CN" altLang="en-US" sz="3600" dirty="0">
                <a:solidFill>
                  <a:srgbClr val="C00000"/>
                </a:solidFill>
                <a:latin typeface="隶书" panose="02010509060101010101" pitchFamily="49" charset="-122"/>
                <a:ea typeface="隶书" panose="02010509060101010101" pitchFamily="49" charset="-122"/>
              </a:rPr>
              <a:t>屏障内共享仪器</a:t>
            </a:r>
          </a:p>
        </p:txBody>
      </p:sp>
    </p:spTree>
    <p:extLst>
      <p:ext uri="{BB962C8B-B14F-4D97-AF65-F5344CB8AC3E}">
        <p14:creationId xmlns:p14="http://schemas.microsoft.com/office/powerpoint/2010/main" val="30632586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2648" y="381000"/>
            <a:ext cx="8153400" cy="677108"/>
          </a:xfrm>
          <a:prstGeom prst="rect">
            <a:avLst/>
          </a:prstGeom>
          <a:solidFill>
            <a:srgbClr val="92D050"/>
          </a:solidFill>
        </p:spPr>
        <p:txBody>
          <a:bodyPr vert="horz" wrap="square" lIns="0" tIns="0" rIns="0" bIns="0" rtlCol="0">
            <a:spAutoFit/>
          </a:bodyPr>
          <a:lstStyle/>
          <a:p>
            <a:pPr marL="90805">
              <a:lnSpc>
                <a:spcPct val="100000"/>
              </a:lnSpc>
            </a:pPr>
            <a:r>
              <a:rPr sz="4400" b="1" dirty="0" err="1">
                <a:solidFill>
                  <a:srgbClr val="1F487C"/>
                </a:solidFill>
                <a:latin typeface="微软雅黑"/>
                <a:cs typeface="微软雅黑"/>
              </a:rPr>
              <a:t>物品进出流程</a:t>
            </a:r>
            <a:endParaRPr sz="4400" dirty="0">
              <a:latin typeface="微软雅黑"/>
              <a:cs typeface="微软雅黑"/>
            </a:endParaRPr>
          </a:p>
        </p:txBody>
      </p:sp>
      <p:graphicFrame>
        <p:nvGraphicFramePr>
          <p:cNvPr id="4" name="object 4"/>
          <p:cNvGraphicFramePr>
            <a:graphicFrameLocks noGrp="1"/>
          </p:cNvGraphicFramePr>
          <p:nvPr>
            <p:extLst>
              <p:ext uri="{D42A27DB-BD31-4B8C-83A1-F6EECF244321}">
                <p14:modId xmlns:p14="http://schemas.microsoft.com/office/powerpoint/2010/main" val="132270355"/>
              </p:ext>
            </p:extLst>
          </p:nvPr>
        </p:nvGraphicFramePr>
        <p:xfrm>
          <a:off x="642201" y="2276872"/>
          <a:ext cx="7937932" cy="3309516"/>
        </p:xfrm>
        <a:graphic>
          <a:graphicData uri="http://schemas.openxmlformats.org/drawingml/2006/table">
            <a:tbl>
              <a:tblPr firstRow="1" bandRow="1">
                <a:tableStyleId>{69CF1AB2-1976-4502-BF36-3FF5EA218861}</a:tableStyleId>
              </a:tblPr>
              <a:tblGrid>
                <a:gridCol w="1182424">
                  <a:extLst>
                    <a:ext uri="{9D8B030D-6E8A-4147-A177-3AD203B41FA5}">
                      <a16:colId xmlns:a16="http://schemas.microsoft.com/office/drawing/2014/main" val="20000"/>
                    </a:ext>
                  </a:extLst>
                </a:gridCol>
                <a:gridCol w="6755508">
                  <a:extLst>
                    <a:ext uri="{9D8B030D-6E8A-4147-A177-3AD203B41FA5}">
                      <a16:colId xmlns:a16="http://schemas.microsoft.com/office/drawing/2014/main" val="20001"/>
                    </a:ext>
                  </a:extLst>
                </a:gridCol>
              </a:tblGrid>
              <a:tr h="656035">
                <a:tc rowSpan="5">
                  <a:txBody>
                    <a:bodyPr/>
                    <a:lstStyle/>
                    <a:p>
                      <a:pPr marL="62230">
                        <a:lnSpc>
                          <a:spcPct val="100000"/>
                        </a:lnSpc>
                      </a:pPr>
                      <a:endParaRPr lang="en-US" sz="1800" spc="10" dirty="0"/>
                    </a:p>
                    <a:p>
                      <a:pPr marL="62230" algn="ctr">
                        <a:lnSpc>
                          <a:spcPct val="100000"/>
                        </a:lnSpc>
                      </a:pPr>
                      <a:endParaRPr lang="en-US" sz="1800" spc="10" dirty="0"/>
                    </a:p>
                    <a:p>
                      <a:pPr marL="62230" algn="ctr">
                        <a:lnSpc>
                          <a:spcPct val="100000"/>
                        </a:lnSpc>
                      </a:pPr>
                      <a:endParaRPr lang="en-US" sz="1800" spc="10" dirty="0"/>
                    </a:p>
                    <a:p>
                      <a:pPr marL="62230" algn="ctr">
                        <a:lnSpc>
                          <a:spcPct val="100000"/>
                        </a:lnSpc>
                      </a:pPr>
                      <a:r>
                        <a:rPr sz="1800" spc="10" dirty="0" err="1">
                          <a:solidFill>
                            <a:srgbClr val="C00000"/>
                          </a:solidFill>
                        </a:rPr>
                        <a:t>高压灭菌</a:t>
                      </a:r>
                      <a:endParaRPr lang="en-US" sz="1800" b="1" spc="10" dirty="0">
                        <a:solidFill>
                          <a:srgbClr val="C00000"/>
                        </a:solidFill>
                        <a:latin typeface="华文仿宋"/>
                        <a:cs typeface="华文仿宋"/>
                      </a:endParaRPr>
                    </a:p>
                    <a:p>
                      <a:pPr marL="62230" algn="ctr">
                        <a:lnSpc>
                          <a:spcPct val="100000"/>
                        </a:lnSpc>
                      </a:pPr>
                      <a:endParaRPr lang="en-US" sz="1800" b="1" spc="10" dirty="0">
                        <a:latin typeface="华文仿宋"/>
                        <a:cs typeface="华文仿宋"/>
                      </a:endParaRPr>
                    </a:p>
                    <a:p>
                      <a:pPr marL="62230" algn="ctr">
                        <a:lnSpc>
                          <a:spcPct val="100000"/>
                        </a:lnSpc>
                      </a:pPr>
                      <a:r>
                        <a:rPr sz="1800" dirty="0">
                          <a:solidFill>
                            <a:srgbClr val="FF0000"/>
                          </a:solidFill>
                        </a:rPr>
                        <a:t>121℃、30</a:t>
                      </a:r>
                      <a:r>
                        <a:rPr sz="1800" spc="-10" dirty="0">
                          <a:solidFill>
                            <a:srgbClr val="FF0000"/>
                          </a:solidFill>
                        </a:rPr>
                        <a:t> </a:t>
                      </a:r>
                      <a:r>
                        <a:rPr sz="1800" dirty="0" err="1">
                          <a:solidFill>
                            <a:srgbClr val="FF0000"/>
                          </a:solidFill>
                        </a:rPr>
                        <a:t>分钟</a:t>
                      </a:r>
                      <a:r>
                        <a:rPr sz="1100" spc="30" dirty="0"/>
                        <a:t> </a:t>
                      </a:r>
                      <a:endParaRPr sz="1100" b="1" dirty="0">
                        <a:latin typeface="华文仿宋"/>
                        <a:cs typeface="华文仿宋"/>
                      </a:endParaRPr>
                    </a:p>
                  </a:txBody>
                  <a:tcPr marL="0" marR="0" marT="0" marB="0"/>
                </a:tc>
                <a:tc>
                  <a:txBody>
                    <a:bodyPr/>
                    <a:lstStyle/>
                    <a:p>
                      <a:pPr marL="61594" marR="0" indent="0" defTabSz="914400" eaLnBrk="1" fontAlgn="auto" latinLnBrk="0" hangingPunct="1">
                        <a:lnSpc>
                          <a:spcPct val="150000"/>
                        </a:lnSpc>
                        <a:spcBef>
                          <a:spcPts val="0"/>
                        </a:spcBef>
                        <a:spcAft>
                          <a:spcPts val="0"/>
                        </a:spcAft>
                        <a:buClrTx/>
                        <a:buSzTx/>
                        <a:buFontTx/>
                        <a:buNone/>
                        <a:tabLst>
                          <a:tab pos="976630" algn="l"/>
                        </a:tabLst>
                        <a:defRPr/>
                      </a:pPr>
                      <a:r>
                        <a:rPr sz="1800" b="0" u="sng" spc="-450" dirty="0"/>
                        <a:t> </a:t>
                      </a:r>
                      <a:r>
                        <a:rPr sz="1800" b="1" u="none" dirty="0" err="1">
                          <a:solidFill>
                            <a:srgbClr val="FF0000"/>
                          </a:solidFill>
                        </a:rPr>
                        <a:t>金属类</a:t>
                      </a:r>
                      <a:r>
                        <a:rPr sz="1800" b="1" u="none" spc="-1800" dirty="0">
                          <a:solidFill>
                            <a:srgbClr val="FF0000"/>
                          </a:solidFill>
                        </a:rPr>
                        <a:t>：</a:t>
                      </a:r>
                      <a:r>
                        <a:rPr sz="1800" b="1" u="none" dirty="0">
                          <a:solidFill>
                            <a:srgbClr val="FF0000"/>
                          </a:solidFill>
                        </a:rPr>
                        <a:t> 	</a:t>
                      </a:r>
                      <a:r>
                        <a:rPr sz="1400" b="0" dirty="0" err="1"/>
                        <a:t>各类金属手术器械、小型仪器、容器等可以高</a:t>
                      </a:r>
                      <a:r>
                        <a:rPr lang="zh-CN" altLang="en-US" sz="1400" b="0" dirty="0"/>
                        <a:t>压的金属制品。</a:t>
                      </a:r>
                      <a:endParaRPr lang="zh-CN" altLang="en-US" sz="1400" b="0" dirty="0">
                        <a:latin typeface="华文仿宋"/>
                        <a:cs typeface="华文仿宋"/>
                      </a:endParaRPr>
                    </a:p>
                  </a:txBody>
                  <a:tcPr marL="0" marR="0" marT="0" marB="0"/>
                </a:tc>
                <a:extLst>
                  <a:ext uri="{0D108BD9-81ED-4DB2-BD59-A6C34878D82A}">
                    <a16:rowId xmlns:a16="http://schemas.microsoft.com/office/drawing/2014/main" val="10000"/>
                  </a:ext>
                </a:extLst>
              </a:tr>
              <a:tr h="630979">
                <a:tc vMerge="1">
                  <a:txBody>
                    <a:bodyPr/>
                    <a:lstStyle/>
                    <a:p>
                      <a:pPr marL="62230">
                        <a:lnSpc>
                          <a:spcPct val="100000"/>
                        </a:lnSpc>
                      </a:pPr>
                      <a:endParaRPr sz="1800" b="1" dirty="0">
                        <a:latin typeface="华文仿宋"/>
                        <a:cs typeface="华文仿宋"/>
                      </a:endParaRPr>
                    </a:p>
                  </a:txBody>
                  <a:tcPr marL="0" marR="0" marT="0" marB="0"/>
                </a:tc>
                <a:tc>
                  <a:txBody>
                    <a:bodyPr/>
                    <a:lstStyle/>
                    <a:p>
                      <a:pPr marL="62230">
                        <a:lnSpc>
                          <a:spcPct val="150000"/>
                        </a:lnSpc>
                      </a:pPr>
                      <a:r>
                        <a:rPr kumimoji="0" lang="zh-CN" altLang="en-US" sz="1800" b="1" i="0" u="none" strike="noStrike" kern="0" cap="none" spc="0" normalizeH="0" baseline="0" noProof="0" dirty="0">
                          <a:ln>
                            <a:noFill/>
                          </a:ln>
                          <a:solidFill>
                            <a:srgbClr val="FF0000"/>
                          </a:solidFill>
                          <a:effectLst/>
                          <a:uLnTx/>
                          <a:uFillTx/>
                          <a:latin typeface="+mn-lt"/>
                          <a:ea typeface="+mn-ea"/>
                          <a:cs typeface="+mn-cs"/>
                        </a:rPr>
                        <a:t>玻璃类： </a:t>
                      </a:r>
                      <a:r>
                        <a:rPr kumimoji="0" lang="zh-CN" altLang="en-US" sz="1400" b="0" i="0" u="none" strike="noStrike" kern="0" cap="none" spc="0" normalizeH="0" baseline="0" noProof="0" dirty="0">
                          <a:ln>
                            <a:noFill/>
                          </a:ln>
                          <a:solidFill>
                            <a:prstClr val="black"/>
                          </a:solidFill>
                          <a:effectLst/>
                          <a:uLnTx/>
                          <a:uFillTx/>
                          <a:latin typeface="+mn-lt"/>
                          <a:ea typeface="+mn-ea"/>
                          <a:cs typeface="+mn-cs"/>
                        </a:rPr>
                        <a:t>试管、烧杯、量筒、培养皿等可高压的玻璃器皿。</a:t>
                      </a:r>
                      <a:endParaRPr sz="1800" b="0" dirty="0">
                        <a:latin typeface="华文仿宋"/>
                        <a:cs typeface="华文仿宋"/>
                      </a:endParaRPr>
                    </a:p>
                  </a:txBody>
                  <a:tcPr marL="0" marR="0" marT="0" marB="0"/>
                </a:tc>
                <a:extLst>
                  <a:ext uri="{0D108BD9-81ED-4DB2-BD59-A6C34878D82A}">
                    <a16:rowId xmlns:a16="http://schemas.microsoft.com/office/drawing/2014/main" val="10001"/>
                  </a:ext>
                </a:extLst>
              </a:tr>
              <a:tr h="709851">
                <a:tc vMerge="1">
                  <a:txBody>
                    <a:bodyPr/>
                    <a:lstStyle/>
                    <a:p>
                      <a:pPr marL="73660">
                        <a:lnSpc>
                          <a:spcPct val="100000"/>
                        </a:lnSpc>
                      </a:pPr>
                      <a:endParaRPr sz="1200" b="1" dirty="0">
                        <a:latin typeface="Calibri"/>
                        <a:cs typeface="Calibri"/>
                      </a:endParaRPr>
                    </a:p>
                  </a:txBody>
                  <a:tcPr marL="0" marR="0" marT="0" marB="0"/>
                </a:tc>
                <a:tc>
                  <a:txBody>
                    <a:bodyPr/>
                    <a:lstStyle/>
                    <a:p>
                      <a:pPr marL="61594" marR="0" indent="0" defTabSz="914400" eaLnBrk="1" fontAlgn="auto" latinLnBrk="0" hangingPunct="1">
                        <a:lnSpc>
                          <a:spcPct val="150000"/>
                        </a:lnSpc>
                        <a:spcBef>
                          <a:spcPts val="0"/>
                        </a:spcBef>
                        <a:spcAft>
                          <a:spcPts val="0"/>
                        </a:spcAft>
                        <a:buClrTx/>
                        <a:buSzTx/>
                        <a:buFontTx/>
                        <a:buNone/>
                        <a:tabLst>
                          <a:tab pos="976630" algn="l"/>
                        </a:tabLst>
                        <a:defRPr/>
                      </a:pPr>
                      <a:r>
                        <a:rPr sz="1800" b="0" u="sng" spc="-450" dirty="0"/>
                        <a:t> </a:t>
                      </a:r>
                      <a:r>
                        <a:rPr lang="zh-CN" altLang="en-US" sz="1800" b="0" u="sng" spc="-450" dirty="0"/>
                        <a:t> </a:t>
                      </a:r>
                      <a:r>
                        <a:rPr kumimoji="0" lang="zh-CN" altLang="en-US" sz="1800" b="1" i="0" u="none" strike="noStrike" kern="0" cap="none" spc="0" normalizeH="0" baseline="0" dirty="0">
                          <a:ln>
                            <a:noFill/>
                          </a:ln>
                          <a:solidFill>
                            <a:srgbClr val="FF0000"/>
                          </a:solidFill>
                          <a:effectLst/>
                          <a:uLnTx/>
                          <a:uFillTx/>
                          <a:latin typeface="+mn-lt"/>
                          <a:ea typeface="+mn-ea"/>
                          <a:cs typeface="+mn-cs"/>
                        </a:rPr>
                        <a:t>耐高压塑料制品 ：</a:t>
                      </a:r>
                      <a:r>
                        <a:rPr kumimoji="0" lang="zh-CN" altLang="en-US" sz="1400" b="0" i="0" u="none" strike="noStrike" kern="0" cap="none" spc="0" normalizeH="0" baseline="0" dirty="0">
                          <a:ln>
                            <a:noFill/>
                          </a:ln>
                          <a:solidFill>
                            <a:prstClr val="black"/>
                          </a:solidFill>
                          <a:effectLst/>
                          <a:uLnTx/>
                          <a:uFillTx/>
                          <a:latin typeface="+mn-lt"/>
                          <a:ea typeface="+mn-ea"/>
                          <a:cs typeface="+mn-cs"/>
                        </a:rPr>
                        <a:t>笼盒、</a:t>
                      </a:r>
                      <a:r>
                        <a:rPr kumimoji="0" lang="en-US" altLang="zh-CN" sz="1400" b="0" i="0" u="none" strike="noStrike" kern="0" cap="none" spc="0" normalizeH="0" baseline="0" dirty="0">
                          <a:ln>
                            <a:noFill/>
                          </a:ln>
                          <a:solidFill>
                            <a:prstClr val="black"/>
                          </a:solidFill>
                          <a:effectLst/>
                          <a:uLnTx/>
                          <a:uFillTx/>
                          <a:latin typeface="+mn-lt"/>
                          <a:ea typeface="+mn-ea"/>
                          <a:cs typeface="+mn-cs"/>
                        </a:rPr>
                        <a:t>EP</a:t>
                      </a:r>
                      <a:r>
                        <a:rPr kumimoji="0" lang="zh-CN" altLang="en-US" sz="1400" b="0" i="0" u="none" strike="noStrike" kern="0" cap="none" spc="0" normalizeH="0" baseline="0" dirty="0">
                          <a:ln>
                            <a:noFill/>
                          </a:ln>
                          <a:solidFill>
                            <a:prstClr val="black"/>
                          </a:solidFill>
                          <a:effectLst/>
                          <a:uLnTx/>
                          <a:uFillTx/>
                          <a:latin typeface="+mn-lt"/>
                          <a:ea typeface="+mn-ea"/>
                          <a:cs typeface="+mn-cs"/>
                        </a:rPr>
                        <a:t>管、小鼠运输盒等可高压塑料制品。</a:t>
                      </a:r>
                    </a:p>
                  </a:txBody>
                  <a:tcPr marL="0" marR="0" marT="0" marB="0"/>
                </a:tc>
                <a:extLst>
                  <a:ext uri="{0D108BD9-81ED-4DB2-BD59-A6C34878D82A}">
                    <a16:rowId xmlns:a16="http://schemas.microsoft.com/office/drawing/2014/main" val="10002"/>
                  </a:ext>
                </a:extLst>
              </a:tr>
              <a:tr h="867596">
                <a:tc vMerge="1">
                  <a:txBody>
                    <a:bodyPr/>
                    <a:lstStyle/>
                    <a:p>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E9ECF4"/>
                    </a:solidFill>
                  </a:tcPr>
                </a:tc>
                <a:tc>
                  <a:txBody>
                    <a:bodyPr/>
                    <a:lstStyle/>
                    <a:p>
                      <a:pPr marL="125730" marR="0" indent="0" defTabSz="914400" eaLnBrk="1" fontAlgn="auto" latinLnBrk="0" hangingPunct="1">
                        <a:lnSpc>
                          <a:spcPct val="150000"/>
                        </a:lnSpc>
                        <a:spcBef>
                          <a:spcPts val="0"/>
                        </a:spcBef>
                        <a:spcAft>
                          <a:spcPts val="0"/>
                        </a:spcAft>
                        <a:buClrTx/>
                        <a:buSzTx/>
                        <a:buFontTx/>
                        <a:buNone/>
                        <a:tabLst/>
                        <a:defRPr/>
                      </a:pPr>
                      <a:r>
                        <a:rPr kumimoji="0" lang="zh-CN" altLang="en-US" sz="1800" b="1" i="0" u="none" strike="noStrike" kern="0" cap="none" spc="0" normalizeH="0" baseline="0" dirty="0">
                          <a:ln>
                            <a:noFill/>
                          </a:ln>
                          <a:solidFill>
                            <a:srgbClr val="FF0000"/>
                          </a:solidFill>
                          <a:effectLst/>
                          <a:uLnTx/>
                          <a:uFillTx/>
                          <a:latin typeface="+mn-lt"/>
                          <a:ea typeface="+mn-ea"/>
                          <a:cs typeface="+mn-cs"/>
                        </a:rPr>
                        <a:t>棉、纱类、 纸制品：</a:t>
                      </a:r>
                      <a:r>
                        <a:rPr kumimoji="0" lang="zh-CN" altLang="en-US" sz="1400" b="0" i="0" u="none" strike="noStrike" kern="0" cap="none" spc="0" normalizeH="0" baseline="0" dirty="0">
                          <a:ln>
                            <a:noFill/>
                          </a:ln>
                          <a:solidFill>
                            <a:prstClr val="black"/>
                          </a:solidFill>
                          <a:effectLst/>
                          <a:uLnTx/>
                          <a:uFillTx/>
                          <a:latin typeface="+mn-lt"/>
                          <a:ea typeface="+mn-ea"/>
                          <a:cs typeface="+mn-cs"/>
                        </a:rPr>
                        <a:t>净化服、口罩、抹布、棉花、纱布、卷纸、平板纸、包装用纸盒、小鼠标牌等。</a:t>
                      </a:r>
                    </a:p>
                  </a:txBody>
                  <a:tcPr marL="0" marR="0" marT="0" marB="0"/>
                </a:tc>
                <a:extLst>
                  <a:ext uri="{0D108BD9-81ED-4DB2-BD59-A6C34878D82A}">
                    <a16:rowId xmlns:a16="http://schemas.microsoft.com/office/drawing/2014/main" val="10003"/>
                  </a:ext>
                </a:extLst>
              </a:tr>
              <a:tr h="445055">
                <a:tc vMerge="1">
                  <a:txBody>
                    <a:bodyPr/>
                    <a:lstStyle/>
                    <a:p>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E9ECF4"/>
                    </a:solidFill>
                  </a:tcPr>
                </a:tc>
                <a:tc>
                  <a:txBody>
                    <a:bodyPr/>
                    <a:lstStyle/>
                    <a:p>
                      <a:pPr marL="125730">
                        <a:lnSpc>
                          <a:spcPct val="150000"/>
                        </a:lnSpc>
                      </a:pPr>
                      <a:r>
                        <a:rPr kumimoji="0" lang="zh-CN" altLang="en-US" sz="1800" b="1" i="0" u="none" strike="noStrike" kern="0" cap="none" spc="0" normalizeH="0" baseline="0" dirty="0">
                          <a:ln>
                            <a:noFill/>
                          </a:ln>
                          <a:solidFill>
                            <a:srgbClr val="FF0000"/>
                          </a:solidFill>
                          <a:effectLst/>
                          <a:uLnTx/>
                          <a:uFillTx/>
                          <a:latin typeface="+mn-lt"/>
                          <a:ea typeface="+mn-ea"/>
                          <a:cs typeface="+mn-cs"/>
                        </a:rPr>
                        <a:t>小鼠饮用水、垫料。 </a:t>
                      </a:r>
                      <a:endParaRPr kumimoji="0" sz="1800" b="1" i="0" u="none" strike="noStrike" kern="0" cap="none" spc="0" normalizeH="0" baseline="0" dirty="0">
                        <a:ln>
                          <a:noFill/>
                        </a:ln>
                        <a:solidFill>
                          <a:srgbClr val="FF0000"/>
                        </a:solidFill>
                        <a:effectLst/>
                        <a:uLnTx/>
                        <a:uFillTx/>
                        <a:latin typeface="+mn-lt"/>
                        <a:ea typeface="+mn-ea"/>
                        <a:cs typeface="+mn-cs"/>
                      </a:endParaRPr>
                    </a:p>
                  </a:txBody>
                  <a:tcPr marL="0" marR="0" marT="0" marB="0"/>
                </a:tc>
                <a:extLst>
                  <a:ext uri="{0D108BD9-81ED-4DB2-BD59-A6C34878D82A}">
                    <a16:rowId xmlns:a16="http://schemas.microsoft.com/office/drawing/2014/main" val="10004"/>
                  </a:ext>
                </a:extLst>
              </a:tr>
            </a:tbl>
          </a:graphicData>
        </a:graphic>
      </p:graphicFrame>
      <p:sp>
        <p:nvSpPr>
          <p:cNvPr id="3" name="TextBox 2"/>
          <p:cNvSpPr txBox="1"/>
          <p:nvPr/>
        </p:nvSpPr>
        <p:spPr>
          <a:xfrm>
            <a:off x="611560" y="1484784"/>
            <a:ext cx="2664296" cy="646331"/>
          </a:xfrm>
          <a:prstGeom prst="rect">
            <a:avLst/>
          </a:prstGeom>
          <a:noFill/>
        </p:spPr>
        <p:txBody>
          <a:bodyPr wrap="square" rtlCol="0">
            <a:spAutoFit/>
          </a:bodyPr>
          <a:lstStyle/>
          <a:p>
            <a:r>
              <a:rPr lang="zh-CN" altLang="en-US" sz="3600" dirty="0">
                <a:solidFill>
                  <a:srgbClr val="C00000"/>
                </a:solidFill>
                <a:latin typeface="隶书" panose="02010509060101010101" pitchFamily="49" charset="-122"/>
                <a:ea typeface="隶书" panose="02010509060101010101" pitchFamily="49" charset="-122"/>
              </a:rPr>
              <a:t>耐高压物品</a:t>
            </a:r>
          </a:p>
        </p:txBody>
      </p:sp>
      <p:sp>
        <p:nvSpPr>
          <p:cNvPr id="5" name="矩形 4"/>
          <p:cNvSpPr/>
          <p:nvPr/>
        </p:nvSpPr>
        <p:spPr>
          <a:xfrm>
            <a:off x="649658" y="5733256"/>
            <a:ext cx="7937933" cy="1024961"/>
          </a:xfrm>
          <a:prstGeom prst="rect">
            <a:avLst/>
          </a:prstGeom>
          <a:solidFill>
            <a:schemeClr val="bg1">
              <a:lumMod val="95000"/>
            </a:schemeClr>
          </a:solidFill>
        </p:spPr>
        <p:txBody>
          <a:bodyPr wrap="square">
            <a:spAutoFit/>
          </a:bodyPr>
          <a:lstStyle/>
          <a:p>
            <a:pPr algn="just">
              <a:lnSpc>
                <a:spcPct val="150000"/>
              </a:lnSpc>
            </a:pPr>
            <a:r>
              <a:rPr lang="zh-CN" altLang="en-US" sz="1400" b="1" dirty="0">
                <a:solidFill>
                  <a:srgbClr val="C00000"/>
                </a:solidFill>
              </a:rPr>
              <a:t>凡耐高温、高压的物品</a:t>
            </a:r>
            <a:r>
              <a:rPr lang="zh-CN" altLang="en-US" sz="1400" dirty="0"/>
              <a:t>：需至少提前</a:t>
            </a:r>
            <a:r>
              <a:rPr lang="en-US" altLang="zh-CN" sz="1400" b="1" dirty="0">
                <a:solidFill>
                  <a:srgbClr val="FF0000"/>
                </a:solidFill>
              </a:rPr>
              <a:t>2</a:t>
            </a:r>
            <a:r>
              <a:rPr lang="zh-CN" altLang="en-US" sz="1400" b="1" dirty="0">
                <a:solidFill>
                  <a:srgbClr val="FF0000"/>
                </a:solidFill>
              </a:rPr>
              <a:t>个工作日</a:t>
            </a:r>
            <a:r>
              <a:rPr lang="zh-CN" altLang="en-US" sz="1400" dirty="0"/>
              <a:t>交予供应组组长，做好标签（包括 研究组、本人姓名、饲养间号、需要使用日期），安排随区域双扉高压锅进行高压灭菌消毒，灭菌好的物品由饲养员进入内准备间取到饲养间备用。</a:t>
            </a:r>
          </a:p>
        </p:txBody>
      </p:sp>
    </p:spTree>
    <p:extLst>
      <p:ext uri="{BB962C8B-B14F-4D97-AF65-F5344CB8AC3E}">
        <p14:creationId xmlns:p14="http://schemas.microsoft.com/office/powerpoint/2010/main" val="1134043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2648" y="457200"/>
            <a:ext cx="8153400" cy="677108"/>
          </a:xfrm>
          <a:prstGeom prst="rect">
            <a:avLst/>
          </a:prstGeom>
          <a:solidFill>
            <a:srgbClr val="92D050"/>
          </a:solidFill>
        </p:spPr>
        <p:txBody>
          <a:bodyPr vert="horz" wrap="square" lIns="0" tIns="0" rIns="0" bIns="0" rtlCol="0">
            <a:spAutoFit/>
          </a:bodyPr>
          <a:lstStyle/>
          <a:p>
            <a:pPr marL="90805">
              <a:lnSpc>
                <a:spcPct val="100000"/>
              </a:lnSpc>
            </a:pPr>
            <a:r>
              <a:rPr sz="4400" b="1" dirty="0" err="1">
                <a:solidFill>
                  <a:srgbClr val="1F487C"/>
                </a:solidFill>
                <a:latin typeface="微软雅黑"/>
                <a:cs typeface="微软雅黑"/>
              </a:rPr>
              <a:t>物品进出流程</a:t>
            </a:r>
            <a:endParaRPr sz="4400" dirty="0">
              <a:latin typeface="微软雅黑"/>
              <a:cs typeface="微软雅黑"/>
            </a:endParaRPr>
          </a:p>
        </p:txBody>
      </p:sp>
      <p:graphicFrame>
        <p:nvGraphicFramePr>
          <p:cNvPr id="5" name="object 4"/>
          <p:cNvGraphicFramePr>
            <a:graphicFrameLocks noGrp="1"/>
          </p:cNvGraphicFramePr>
          <p:nvPr>
            <p:extLst>
              <p:ext uri="{D42A27DB-BD31-4B8C-83A1-F6EECF244321}">
                <p14:modId xmlns:p14="http://schemas.microsoft.com/office/powerpoint/2010/main" val="3959993691"/>
              </p:ext>
            </p:extLst>
          </p:nvPr>
        </p:nvGraphicFramePr>
        <p:xfrm>
          <a:off x="499129" y="2348880"/>
          <a:ext cx="8153401" cy="2304255"/>
        </p:xfrm>
        <a:graphic>
          <a:graphicData uri="http://schemas.openxmlformats.org/drawingml/2006/table">
            <a:tbl>
              <a:tblPr firstRow="1" bandRow="1">
                <a:tableStyleId>{BDBED569-4797-4DF1-A0F4-6AAB3CD982D8}</a:tableStyleId>
              </a:tblPr>
              <a:tblGrid>
                <a:gridCol w="2399415">
                  <a:extLst>
                    <a:ext uri="{9D8B030D-6E8A-4147-A177-3AD203B41FA5}">
                      <a16:colId xmlns:a16="http://schemas.microsoft.com/office/drawing/2014/main" val="20000"/>
                    </a:ext>
                  </a:extLst>
                </a:gridCol>
                <a:gridCol w="5753986">
                  <a:extLst>
                    <a:ext uri="{9D8B030D-6E8A-4147-A177-3AD203B41FA5}">
                      <a16:colId xmlns:a16="http://schemas.microsoft.com/office/drawing/2014/main" val="20001"/>
                    </a:ext>
                  </a:extLst>
                </a:gridCol>
              </a:tblGrid>
              <a:tr h="821093">
                <a:tc>
                  <a:txBody>
                    <a:bodyPr/>
                    <a:lstStyle/>
                    <a:p>
                      <a:pPr marL="62230" algn="ctr">
                        <a:lnSpc>
                          <a:spcPct val="100000"/>
                        </a:lnSpc>
                      </a:pPr>
                      <a:r>
                        <a:rPr sz="1800" spc="10" dirty="0"/>
                        <a:t>传递窗</a:t>
                      </a:r>
                      <a:r>
                        <a:rPr sz="1800" dirty="0">
                          <a:solidFill>
                            <a:srgbClr val="C00000"/>
                          </a:solidFill>
                        </a:rPr>
                        <a:t>紫外照射</a:t>
                      </a:r>
                      <a:endParaRPr sz="1800" dirty="0">
                        <a:solidFill>
                          <a:srgbClr val="C00000"/>
                        </a:solidFill>
                        <a:latin typeface="华文仿宋"/>
                        <a:cs typeface="华文仿宋"/>
                      </a:endParaRPr>
                    </a:p>
                  </a:txBody>
                  <a:tcPr marL="0" marR="0" marT="0" marB="0" anchor="ctr"/>
                </a:tc>
                <a:tc>
                  <a:txBody>
                    <a:bodyPr/>
                    <a:lstStyle/>
                    <a:p>
                      <a:pPr marL="61594">
                        <a:lnSpc>
                          <a:spcPct val="100000"/>
                        </a:lnSpc>
                      </a:pPr>
                      <a:r>
                        <a:rPr sz="1800" u="sng" spc="-450" dirty="0"/>
                        <a:t> </a:t>
                      </a:r>
                      <a:r>
                        <a:rPr sz="1800" b="1" u="none" dirty="0">
                          <a:solidFill>
                            <a:srgbClr val="C00000"/>
                          </a:solidFill>
                        </a:rPr>
                        <a:t>不可高压的塑料和橡胶制品</a:t>
                      </a:r>
                      <a:r>
                        <a:rPr sz="1800" b="1" u="none" spc="-450" dirty="0">
                          <a:solidFill>
                            <a:srgbClr val="C00000"/>
                          </a:solidFill>
                        </a:rPr>
                        <a:t> </a:t>
                      </a:r>
                      <a:r>
                        <a:rPr sz="1800" b="1" u="none" dirty="0">
                          <a:solidFill>
                            <a:srgbClr val="C00000"/>
                          </a:solidFill>
                        </a:rPr>
                        <a:t>：</a:t>
                      </a:r>
                      <a:r>
                        <a:rPr sz="1800" b="0" dirty="0"/>
                        <a:t>文具。</a:t>
                      </a:r>
                      <a:endParaRPr sz="1800" b="0" dirty="0">
                        <a:latin typeface="华文仿宋"/>
                        <a:cs typeface="华文仿宋"/>
                      </a:endParaRPr>
                    </a:p>
                  </a:txBody>
                  <a:tcPr marL="0" marR="0" marT="0" marB="0" anchor="ctr"/>
                </a:tc>
                <a:extLst>
                  <a:ext uri="{0D108BD9-81ED-4DB2-BD59-A6C34878D82A}">
                    <a16:rowId xmlns:a16="http://schemas.microsoft.com/office/drawing/2014/main" val="10000"/>
                  </a:ext>
                </a:extLst>
              </a:tr>
              <a:tr h="808989">
                <a:tc rowSpan="2">
                  <a:txBody>
                    <a:bodyPr/>
                    <a:lstStyle/>
                    <a:p>
                      <a:pPr marL="62230">
                        <a:lnSpc>
                          <a:spcPct val="100000"/>
                        </a:lnSpc>
                      </a:pPr>
                      <a:r>
                        <a:rPr sz="1600" dirty="0"/>
                        <a:t>先经</a:t>
                      </a:r>
                      <a:r>
                        <a:rPr sz="1600" dirty="0">
                          <a:solidFill>
                            <a:srgbClr val="FF0000"/>
                          </a:solidFill>
                        </a:rPr>
                        <a:t>0.</a:t>
                      </a:r>
                      <a:r>
                        <a:rPr lang="en-US" sz="1600" dirty="0">
                          <a:solidFill>
                            <a:srgbClr val="FF0000"/>
                          </a:solidFill>
                        </a:rPr>
                        <a:t>2</a:t>
                      </a:r>
                      <a:r>
                        <a:rPr sz="1600" spc="-5" dirty="0">
                          <a:solidFill>
                            <a:srgbClr val="FF0000"/>
                          </a:solidFill>
                        </a:rPr>
                        <a:t>%</a:t>
                      </a:r>
                      <a:r>
                        <a:rPr sz="1600" dirty="0">
                          <a:solidFill>
                            <a:srgbClr val="FF0000"/>
                          </a:solidFill>
                        </a:rPr>
                        <a:t>过氧乙酸浸泡</a:t>
                      </a:r>
                      <a:r>
                        <a:rPr lang="en-US" sz="1600" dirty="0">
                          <a:solidFill>
                            <a:srgbClr val="FF0000"/>
                          </a:solidFill>
                        </a:rPr>
                        <a:t>15</a:t>
                      </a:r>
                      <a:r>
                        <a:rPr sz="1600" dirty="0">
                          <a:solidFill>
                            <a:srgbClr val="FF0000"/>
                          </a:solidFill>
                        </a:rPr>
                        <a:t>分钟或喷雾消毒</a:t>
                      </a:r>
                      <a:r>
                        <a:rPr sz="1600" dirty="0"/>
                        <a:t>，</a:t>
                      </a:r>
                      <a:endParaRPr lang="en-US" sz="1600" dirty="0"/>
                    </a:p>
                    <a:p>
                      <a:pPr marL="62230">
                        <a:lnSpc>
                          <a:spcPct val="100000"/>
                        </a:lnSpc>
                      </a:pPr>
                      <a:endParaRPr lang="en-US" sz="1600" dirty="0"/>
                    </a:p>
                    <a:p>
                      <a:pPr marL="62230">
                        <a:lnSpc>
                          <a:spcPct val="100000"/>
                        </a:lnSpc>
                      </a:pPr>
                      <a:r>
                        <a:rPr lang="zh-CN" altLang="en-US" sz="1600" dirty="0">
                          <a:solidFill>
                            <a:schemeClr val="tx1"/>
                          </a:solidFill>
                          <a:latin typeface="微软雅黑" panose="020B0503020204020204" pitchFamily="34" charset="-122"/>
                          <a:ea typeface="微软雅黑" panose="020B0503020204020204" pitchFamily="34" charset="-122"/>
                          <a:cs typeface="+mn-cs"/>
                        </a:rPr>
                        <a:t>再</a:t>
                      </a:r>
                      <a:r>
                        <a:rPr sz="1600" dirty="0"/>
                        <a:t>紫外照射</a:t>
                      </a:r>
                      <a:r>
                        <a:rPr sz="1600" dirty="0">
                          <a:solidFill>
                            <a:srgbClr val="FF0000"/>
                          </a:solidFill>
                        </a:rPr>
                        <a:t>20分钟进入</a:t>
                      </a:r>
                      <a:endParaRPr sz="1600" dirty="0">
                        <a:solidFill>
                          <a:srgbClr val="FF0000"/>
                        </a:solidFill>
                        <a:latin typeface="华文仿宋"/>
                        <a:cs typeface="华文仿宋"/>
                      </a:endParaRPr>
                    </a:p>
                  </a:txBody>
                  <a:tcPr marL="0" marR="0" marT="0" marB="0" anchor="ctr"/>
                </a:tc>
                <a:tc>
                  <a:txBody>
                    <a:bodyPr/>
                    <a:lstStyle/>
                    <a:p>
                      <a:pPr marL="61594">
                        <a:lnSpc>
                          <a:spcPct val="100000"/>
                        </a:lnSpc>
                      </a:pPr>
                      <a:r>
                        <a:rPr sz="1800" u="none" spc="-450" dirty="0"/>
                        <a:t> </a:t>
                      </a:r>
                      <a:endParaRPr sz="1800" dirty="0">
                        <a:latin typeface="华文仿宋"/>
                        <a:cs typeface="华文仿宋"/>
                      </a:endParaRPr>
                    </a:p>
                    <a:p>
                      <a:pPr marL="61594">
                        <a:lnSpc>
                          <a:spcPct val="100000"/>
                        </a:lnSpc>
                        <a:tabLst>
                          <a:tab pos="2577465" algn="l"/>
                        </a:tabLst>
                      </a:pPr>
                      <a:r>
                        <a:rPr sz="1800" u="sng" spc="-450" dirty="0"/>
                        <a:t> </a:t>
                      </a:r>
                      <a:r>
                        <a:rPr sz="1800" b="1" u="none" dirty="0">
                          <a:solidFill>
                            <a:srgbClr val="C00000"/>
                          </a:solidFill>
                        </a:rPr>
                        <a:t>经过辐照的密封的</a:t>
                      </a:r>
                      <a:r>
                        <a:rPr sz="1800" b="1" u="none" spc="-450" dirty="0">
                          <a:solidFill>
                            <a:srgbClr val="C00000"/>
                          </a:solidFill>
                        </a:rPr>
                        <a:t> </a:t>
                      </a:r>
                      <a:r>
                        <a:rPr sz="1800" b="1" u="none" dirty="0">
                          <a:solidFill>
                            <a:srgbClr val="C00000"/>
                          </a:solidFill>
                        </a:rPr>
                        <a:t>食物</a:t>
                      </a:r>
                      <a:r>
                        <a:rPr sz="1800" b="1" u="none" spc="-1800" dirty="0">
                          <a:solidFill>
                            <a:srgbClr val="C00000"/>
                          </a:solidFill>
                        </a:rPr>
                        <a:t>：</a:t>
                      </a:r>
                      <a:r>
                        <a:rPr sz="1800" b="1" u="none" dirty="0">
                          <a:solidFill>
                            <a:srgbClr val="C00000"/>
                          </a:solidFill>
                        </a:rPr>
                        <a:t> 	</a:t>
                      </a:r>
                      <a:r>
                        <a:rPr sz="1800" dirty="0"/>
                        <a:t>果冻、饲料等。</a:t>
                      </a:r>
                      <a:endParaRPr sz="1800" dirty="0">
                        <a:latin typeface="华文仿宋"/>
                        <a:cs typeface="华文仿宋"/>
                      </a:endParaRPr>
                    </a:p>
                  </a:txBody>
                  <a:tcPr marL="0" marR="0" marT="0" marB="0" anchor="ctr"/>
                </a:tc>
                <a:extLst>
                  <a:ext uri="{0D108BD9-81ED-4DB2-BD59-A6C34878D82A}">
                    <a16:rowId xmlns:a16="http://schemas.microsoft.com/office/drawing/2014/main" val="10001"/>
                  </a:ext>
                </a:extLst>
              </a:tr>
              <a:tr h="674173">
                <a:tc vMerge="1">
                  <a:txBody>
                    <a:bodyPr/>
                    <a:lstStyle/>
                    <a:p>
                      <a:pPr marL="62230">
                        <a:lnSpc>
                          <a:spcPct val="100000"/>
                        </a:lnSpc>
                      </a:pPr>
                      <a:endParaRPr sz="1800" dirty="0">
                        <a:latin typeface="华文仿宋"/>
                        <a:cs typeface="华文仿宋"/>
                      </a:endParaRPr>
                    </a:p>
                  </a:txBody>
                  <a:tcPr marL="0" marR="0" marT="0" marB="0"/>
                </a:tc>
                <a:tc>
                  <a:txBody>
                    <a:bodyPr/>
                    <a:lstStyle/>
                    <a:p>
                      <a:pPr marL="61594">
                        <a:lnSpc>
                          <a:spcPct val="100000"/>
                        </a:lnSpc>
                      </a:pPr>
                      <a:r>
                        <a:rPr sz="1800" u="sng" spc="-450" dirty="0"/>
                        <a:t> </a:t>
                      </a:r>
                      <a:r>
                        <a:rPr sz="1800" b="1" u="none" dirty="0">
                          <a:solidFill>
                            <a:srgbClr val="C00000"/>
                          </a:solidFill>
                        </a:rPr>
                        <a:t>原包装药品</a:t>
                      </a:r>
                      <a:r>
                        <a:rPr sz="1800" b="1" u="none" spc="-450" dirty="0">
                          <a:solidFill>
                            <a:srgbClr val="C00000"/>
                          </a:solidFill>
                        </a:rPr>
                        <a:t> </a:t>
                      </a:r>
                      <a:r>
                        <a:rPr sz="1800" b="1" u="none" dirty="0">
                          <a:solidFill>
                            <a:srgbClr val="C00000"/>
                          </a:solidFill>
                        </a:rPr>
                        <a:t>：</a:t>
                      </a:r>
                      <a:r>
                        <a:rPr sz="1800" dirty="0"/>
                        <a:t>酒精、过氧乙酸等。</a:t>
                      </a:r>
                      <a:endParaRPr sz="1800" dirty="0">
                        <a:latin typeface="华文仿宋"/>
                        <a:cs typeface="华文仿宋"/>
                      </a:endParaRPr>
                    </a:p>
                  </a:txBody>
                  <a:tcPr marL="0" marR="0" marT="0" marB="0" anchor="ctr"/>
                </a:tc>
                <a:extLst>
                  <a:ext uri="{0D108BD9-81ED-4DB2-BD59-A6C34878D82A}">
                    <a16:rowId xmlns:a16="http://schemas.microsoft.com/office/drawing/2014/main" val="10003"/>
                  </a:ext>
                </a:extLst>
              </a:tr>
            </a:tbl>
          </a:graphicData>
        </a:graphic>
      </p:graphicFrame>
      <p:sp>
        <p:nvSpPr>
          <p:cNvPr id="4" name="TextBox 3"/>
          <p:cNvSpPr txBox="1"/>
          <p:nvPr/>
        </p:nvSpPr>
        <p:spPr>
          <a:xfrm>
            <a:off x="416460" y="1484784"/>
            <a:ext cx="5472608" cy="646331"/>
          </a:xfrm>
          <a:prstGeom prst="rect">
            <a:avLst/>
          </a:prstGeom>
          <a:noFill/>
        </p:spPr>
        <p:txBody>
          <a:bodyPr wrap="square" rtlCol="0">
            <a:spAutoFit/>
          </a:bodyPr>
          <a:lstStyle/>
          <a:p>
            <a:r>
              <a:rPr lang="zh-CN" altLang="en-US" sz="3600" dirty="0">
                <a:solidFill>
                  <a:srgbClr val="C00000"/>
                </a:solidFill>
                <a:latin typeface="隶书" panose="02010509060101010101" pitchFamily="49" charset="-122"/>
                <a:ea typeface="隶书" panose="02010509060101010101" pitchFamily="49" charset="-122"/>
              </a:rPr>
              <a:t>不耐高压耐紫外照射物品</a:t>
            </a:r>
          </a:p>
        </p:txBody>
      </p:sp>
      <p:sp>
        <p:nvSpPr>
          <p:cNvPr id="3" name="矩形 2"/>
          <p:cNvSpPr/>
          <p:nvPr/>
        </p:nvSpPr>
        <p:spPr>
          <a:xfrm>
            <a:off x="461514" y="4959064"/>
            <a:ext cx="8390388" cy="788806"/>
          </a:xfrm>
          <a:prstGeom prst="rect">
            <a:avLst/>
          </a:prstGeom>
          <a:solidFill>
            <a:schemeClr val="bg1">
              <a:lumMod val="95000"/>
            </a:schemeClr>
          </a:solidFill>
        </p:spPr>
        <p:txBody>
          <a:bodyPr wrap="square">
            <a:spAutoFit/>
          </a:bodyPr>
          <a:lstStyle/>
          <a:p>
            <a:pPr algn="just">
              <a:lnSpc>
                <a:spcPct val="150000"/>
              </a:lnSpc>
            </a:pPr>
            <a:r>
              <a:rPr lang="zh-CN" altLang="en-US" sz="1600" dirty="0"/>
              <a:t>无法进行高温、高压处理可浸泡消毒的物品：提前带至动物中心交于工作人员，</a:t>
            </a:r>
            <a:r>
              <a:rPr lang="zh-CN" altLang="en-US" sz="1600" dirty="0">
                <a:solidFill>
                  <a:srgbClr val="FF0000"/>
                </a:solidFill>
              </a:rPr>
              <a:t>经 </a:t>
            </a:r>
            <a:r>
              <a:rPr lang="en-US" altLang="zh-CN" sz="1600" dirty="0">
                <a:solidFill>
                  <a:srgbClr val="FF0000"/>
                </a:solidFill>
              </a:rPr>
              <a:t>0.2%</a:t>
            </a:r>
            <a:r>
              <a:rPr lang="zh-CN" altLang="en-US" sz="1600" dirty="0">
                <a:solidFill>
                  <a:srgbClr val="FF0000"/>
                </a:solidFill>
              </a:rPr>
              <a:t>过氧乙酸浸泡 </a:t>
            </a:r>
            <a:r>
              <a:rPr lang="en-US" altLang="zh-CN" sz="1600" dirty="0">
                <a:solidFill>
                  <a:srgbClr val="FF0000"/>
                </a:solidFill>
              </a:rPr>
              <a:t>15 </a:t>
            </a:r>
            <a:r>
              <a:rPr lang="zh-CN" altLang="en-US" sz="1600" dirty="0">
                <a:solidFill>
                  <a:srgbClr val="FF0000"/>
                </a:solidFill>
              </a:rPr>
              <a:t>分钟</a:t>
            </a:r>
            <a:r>
              <a:rPr lang="zh-CN" altLang="en-US" sz="1600" dirty="0"/>
              <a:t>，再放入</a:t>
            </a:r>
            <a:r>
              <a:rPr lang="zh-CN" altLang="en-US" sz="1600" dirty="0">
                <a:solidFill>
                  <a:srgbClr val="FF0000"/>
                </a:solidFill>
              </a:rPr>
              <a:t>传递窗开紫外照射 </a:t>
            </a:r>
            <a:r>
              <a:rPr lang="en-US" altLang="zh-CN" sz="1600" dirty="0">
                <a:solidFill>
                  <a:srgbClr val="FF0000"/>
                </a:solidFill>
              </a:rPr>
              <a:t>20 </a:t>
            </a:r>
            <a:r>
              <a:rPr lang="zh-CN" altLang="en-US" sz="1600" dirty="0">
                <a:solidFill>
                  <a:srgbClr val="FF0000"/>
                </a:solidFill>
              </a:rPr>
              <a:t>分钟</a:t>
            </a:r>
            <a:r>
              <a:rPr lang="zh-CN" altLang="en-US" sz="1600" dirty="0"/>
              <a:t>，备用。</a:t>
            </a:r>
            <a:endParaRPr lang="en-US" altLang="zh-CN" sz="1600" dirty="0"/>
          </a:p>
        </p:txBody>
      </p:sp>
    </p:spTree>
    <p:extLst>
      <p:ext uri="{BB962C8B-B14F-4D97-AF65-F5344CB8AC3E}">
        <p14:creationId xmlns:p14="http://schemas.microsoft.com/office/powerpoint/2010/main" val="24773608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2648" y="457200"/>
            <a:ext cx="8153400" cy="677108"/>
          </a:xfrm>
          <a:prstGeom prst="rect">
            <a:avLst/>
          </a:prstGeom>
          <a:solidFill>
            <a:srgbClr val="92D050"/>
          </a:solidFill>
        </p:spPr>
        <p:txBody>
          <a:bodyPr vert="horz" wrap="square" lIns="0" tIns="0" rIns="0" bIns="0" rtlCol="0">
            <a:spAutoFit/>
          </a:bodyPr>
          <a:lstStyle/>
          <a:p>
            <a:pPr marL="90805">
              <a:lnSpc>
                <a:spcPct val="100000"/>
              </a:lnSpc>
            </a:pPr>
            <a:r>
              <a:rPr sz="4400" b="1" dirty="0" err="1">
                <a:solidFill>
                  <a:srgbClr val="1F487C"/>
                </a:solidFill>
                <a:latin typeface="微软雅黑"/>
                <a:cs typeface="微软雅黑"/>
              </a:rPr>
              <a:t>物品进出流程</a:t>
            </a:r>
            <a:endParaRPr sz="4400" dirty="0">
              <a:latin typeface="微软雅黑"/>
              <a:cs typeface="微软雅黑"/>
            </a:endParaRPr>
          </a:p>
        </p:txBody>
      </p:sp>
      <p:graphicFrame>
        <p:nvGraphicFramePr>
          <p:cNvPr id="5" name="object 4"/>
          <p:cNvGraphicFramePr>
            <a:graphicFrameLocks noGrp="1"/>
          </p:cNvGraphicFramePr>
          <p:nvPr>
            <p:extLst>
              <p:ext uri="{D42A27DB-BD31-4B8C-83A1-F6EECF244321}">
                <p14:modId xmlns:p14="http://schemas.microsoft.com/office/powerpoint/2010/main" val="2069610992"/>
              </p:ext>
            </p:extLst>
          </p:nvPr>
        </p:nvGraphicFramePr>
        <p:xfrm>
          <a:off x="539552" y="2311135"/>
          <a:ext cx="8315156" cy="2448272"/>
        </p:xfrm>
        <a:graphic>
          <a:graphicData uri="http://schemas.openxmlformats.org/drawingml/2006/table">
            <a:tbl>
              <a:tblPr firstRow="1" bandRow="1">
                <a:tableStyleId>{BDBED569-4797-4DF1-A0F4-6AAB3CD982D8}</a:tableStyleId>
              </a:tblPr>
              <a:tblGrid>
                <a:gridCol w="2447016">
                  <a:extLst>
                    <a:ext uri="{9D8B030D-6E8A-4147-A177-3AD203B41FA5}">
                      <a16:colId xmlns:a16="http://schemas.microsoft.com/office/drawing/2014/main" val="20000"/>
                    </a:ext>
                  </a:extLst>
                </a:gridCol>
                <a:gridCol w="5868140">
                  <a:extLst>
                    <a:ext uri="{9D8B030D-6E8A-4147-A177-3AD203B41FA5}">
                      <a16:colId xmlns:a16="http://schemas.microsoft.com/office/drawing/2014/main" val="20001"/>
                    </a:ext>
                  </a:extLst>
                </a:gridCol>
              </a:tblGrid>
              <a:tr h="671897">
                <a:tc>
                  <a:txBody>
                    <a:bodyPr/>
                    <a:lstStyle/>
                    <a:p>
                      <a:pPr marL="62230" algn="ctr">
                        <a:lnSpc>
                          <a:spcPct val="100000"/>
                        </a:lnSpc>
                      </a:pPr>
                      <a:r>
                        <a:rPr sz="1800" spc="10" dirty="0"/>
                        <a:t>传递窗</a:t>
                      </a:r>
                      <a:r>
                        <a:rPr sz="1800" dirty="0">
                          <a:solidFill>
                            <a:srgbClr val="C00000"/>
                          </a:solidFill>
                        </a:rPr>
                        <a:t>紫外照射</a:t>
                      </a:r>
                      <a:endParaRPr sz="1800" dirty="0">
                        <a:solidFill>
                          <a:srgbClr val="C00000"/>
                        </a:solidFill>
                        <a:latin typeface="华文仿宋"/>
                        <a:cs typeface="华文仿宋"/>
                      </a:endParaRPr>
                    </a:p>
                  </a:txBody>
                  <a:tcPr marL="0" marR="0" marT="0" marB="0" anchor="ctr"/>
                </a:tc>
                <a:tc>
                  <a:txBody>
                    <a:bodyPr/>
                    <a:lstStyle/>
                    <a:p>
                      <a:pPr marL="61594">
                        <a:lnSpc>
                          <a:spcPct val="100000"/>
                        </a:lnSpc>
                      </a:pPr>
                      <a:r>
                        <a:rPr sz="1800" u="sng" spc="-450" dirty="0"/>
                        <a:t> </a:t>
                      </a:r>
                      <a:r>
                        <a:rPr sz="1800" b="1" u="none" dirty="0">
                          <a:solidFill>
                            <a:srgbClr val="C00000"/>
                          </a:solidFill>
                        </a:rPr>
                        <a:t>不可高压的塑料和橡胶制品</a:t>
                      </a:r>
                      <a:r>
                        <a:rPr sz="1800" b="1" u="none" spc="-450" dirty="0">
                          <a:solidFill>
                            <a:srgbClr val="C00000"/>
                          </a:solidFill>
                        </a:rPr>
                        <a:t> </a:t>
                      </a:r>
                      <a:r>
                        <a:rPr sz="1800" b="1" u="none" dirty="0">
                          <a:solidFill>
                            <a:srgbClr val="C00000"/>
                          </a:solidFill>
                        </a:rPr>
                        <a:t>：</a:t>
                      </a:r>
                      <a:r>
                        <a:rPr sz="1800" b="0" dirty="0"/>
                        <a:t>文具。</a:t>
                      </a:r>
                      <a:endParaRPr sz="1800" b="0" dirty="0">
                        <a:latin typeface="华文仿宋"/>
                        <a:cs typeface="华文仿宋"/>
                      </a:endParaRPr>
                    </a:p>
                  </a:txBody>
                  <a:tcPr marL="0" marR="0" marT="0" marB="0" anchor="ctr"/>
                </a:tc>
                <a:extLst>
                  <a:ext uri="{0D108BD9-81ED-4DB2-BD59-A6C34878D82A}">
                    <a16:rowId xmlns:a16="http://schemas.microsoft.com/office/drawing/2014/main" val="10000"/>
                  </a:ext>
                </a:extLst>
              </a:tr>
              <a:tr h="1776375">
                <a:tc>
                  <a:txBody>
                    <a:bodyPr/>
                    <a:lstStyle/>
                    <a:p>
                      <a:pPr marL="62230">
                        <a:lnSpc>
                          <a:spcPct val="100000"/>
                        </a:lnSpc>
                      </a:pPr>
                      <a:r>
                        <a:rPr sz="1600" dirty="0"/>
                        <a:t>先经</a:t>
                      </a:r>
                      <a:r>
                        <a:rPr sz="1600" b="1" dirty="0">
                          <a:solidFill>
                            <a:srgbClr val="FF0000"/>
                          </a:solidFill>
                          <a:latin typeface="+mn-lt"/>
                          <a:ea typeface="+mn-ea"/>
                          <a:cs typeface="+mn-cs"/>
                        </a:rPr>
                        <a:t>0.</a:t>
                      </a:r>
                      <a:r>
                        <a:rPr lang="en-US" sz="1600" b="1" dirty="0">
                          <a:solidFill>
                            <a:srgbClr val="FF0000"/>
                          </a:solidFill>
                          <a:latin typeface="+mn-lt"/>
                          <a:ea typeface="+mn-ea"/>
                          <a:cs typeface="+mn-cs"/>
                        </a:rPr>
                        <a:t>2</a:t>
                      </a:r>
                      <a:r>
                        <a:rPr sz="1600" b="1" dirty="0">
                          <a:solidFill>
                            <a:srgbClr val="FF0000"/>
                          </a:solidFill>
                          <a:latin typeface="+mn-lt"/>
                          <a:ea typeface="+mn-ea"/>
                          <a:cs typeface="+mn-cs"/>
                        </a:rPr>
                        <a:t>%</a:t>
                      </a:r>
                      <a:r>
                        <a:rPr lang="zh-CN" altLang="en-US" sz="1600" b="1" dirty="0">
                          <a:solidFill>
                            <a:srgbClr val="FF0000"/>
                          </a:solidFill>
                          <a:latin typeface="+mn-lt"/>
                          <a:ea typeface="+mn-ea"/>
                          <a:cs typeface="+mn-cs"/>
                        </a:rPr>
                        <a:t>擦拭表面</a:t>
                      </a:r>
                      <a:r>
                        <a:rPr sz="1600" dirty="0" err="1">
                          <a:solidFill>
                            <a:srgbClr val="FF0000"/>
                          </a:solidFill>
                        </a:rPr>
                        <a:t>消毒</a:t>
                      </a:r>
                      <a:r>
                        <a:rPr sz="1600" dirty="0"/>
                        <a:t>，</a:t>
                      </a:r>
                      <a:endParaRPr lang="en-US" sz="1600" dirty="0"/>
                    </a:p>
                    <a:p>
                      <a:pPr marL="62230">
                        <a:lnSpc>
                          <a:spcPct val="100000"/>
                        </a:lnSpc>
                      </a:pPr>
                      <a:endParaRPr lang="en-US" sz="1600" dirty="0"/>
                    </a:p>
                    <a:p>
                      <a:pPr marL="62230">
                        <a:lnSpc>
                          <a:spcPct val="100000"/>
                        </a:lnSpc>
                      </a:pPr>
                      <a:r>
                        <a:rPr lang="zh-CN" altLang="en-US" sz="1600" dirty="0">
                          <a:solidFill>
                            <a:schemeClr val="tx1"/>
                          </a:solidFill>
                          <a:latin typeface="微软雅黑" panose="020B0503020204020204" pitchFamily="34" charset="-122"/>
                          <a:ea typeface="微软雅黑" panose="020B0503020204020204" pitchFamily="34" charset="-122"/>
                          <a:cs typeface="+mn-cs"/>
                        </a:rPr>
                        <a:t>再</a:t>
                      </a:r>
                      <a:r>
                        <a:rPr sz="1600" dirty="0"/>
                        <a:t>紫外照射</a:t>
                      </a:r>
                      <a:r>
                        <a:rPr lang="en-US" altLang="zh-CN" sz="1600" dirty="0">
                          <a:solidFill>
                            <a:srgbClr val="FF0000"/>
                          </a:solidFill>
                        </a:rPr>
                        <a:t>30</a:t>
                      </a:r>
                      <a:r>
                        <a:rPr sz="1600" dirty="0">
                          <a:solidFill>
                            <a:srgbClr val="FF0000"/>
                          </a:solidFill>
                        </a:rPr>
                        <a:t>分钟进入</a:t>
                      </a:r>
                      <a:endParaRPr sz="1600" dirty="0">
                        <a:solidFill>
                          <a:srgbClr val="FF0000"/>
                        </a:solidFill>
                        <a:latin typeface="华文仿宋"/>
                        <a:cs typeface="华文仿宋"/>
                      </a:endParaRPr>
                    </a:p>
                  </a:txBody>
                  <a:tcPr marL="0" marR="0" marT="0" marB="0" anchor="ctr"/>
                </a:tc>
                <a:tc>
                  <a:txBody>
                    <a:bodyPr/>
                    <a:lstStyle/>
                    <a:p>
                      <a:pPr marL="61594">
                        <a:lnSpc>
                          <a:spcPct val="100000"/>
                        </a:lnSpc>
                      </a:pPr>
                      <a:r>
                        <a:rPr sz="1800" u="none" spc="-450" dirty="0"/>
                        <a:t> </a:t>
                      </a:r>
                      <a:r>
                        <a:rPr sz="1800" b="1" u="none" dirty="0">
                          <a:solidFill>
                            <a:srgbClr val="C00000"/>
                          </a:solidFill>
                        </a:rPr>
                        <a:t>仪器、设备</a:t>
                      </a:r>
                      <a:r>
                        <a:rPr sz="1800" b="1" u="none" spc="-450" dirty="0">
                          <a:solidFill>
                            <a:srgbClr val="C00000"/>
                          </a:solidFill>
                        </a:rPr>
                        <a:t> </a:t>
                      </a:r>
                      <a:r>
                        <a:rPr sz="1800" b="1" u="none" dirty="0">
                          <a:solidFill>
                            <a:srgbClr val="C00000"/>
                          </a:solidFill>
                        </a:rPr>
                        <a:t>：</a:t>
                      </a:r>
                      <a:r>
                        <a:rPr sz="1800" dirty="0"/>
                        <a:t>天平、接线板、血糖仪、环境监测仪等。</a:t>
                      </a:r>
                      <a:endParaRPr sz="1800" dirty="0">
                        <a:latin typeface="华文仿宋"/>
                        <a:cs typeface="华文仿宋"/>
                      </a:endParaRPr>
                    </a:p>
                    <a:p>
                      <a:pPr marL="61594">
                        <a:lnSpc>
                          <a:spcPct val="100000"/>
                        </a:lnSpc>
                        <a:tabLst>
                          <a:tab pos="2577465" algn="l"/>
                        </a:tabLst>
                      </a:pPr>
                      <a:r>
                        <a:rPr sz="1800" u="sng" spc="-450" dirty="0"/>
                        <a:t> </a:t>
                      </a:r>
                      <a:endParaRPr sz="1800" dirty="0">
                        <a:latin typeface="华文仿宋"/>
                        <a:cs typeface="华文仿宋"/>
                      </a:endParaRPr>
                    </a:p>
                    <a:p>
                      <a:pPr marL="61594">
                        <a:lnSpc>
                          <a:spcPct val="100000"/>
                        </a:lnSpc>
                      </a:pPr>
                      <a:r>
                        <a:rPr sz="1800" u="sng" spc="-450" dirty="0"/>
                        <a:t> </a:t>
                      </a:r>
                      <a:endParaRPr sz="1800" dirty="0">
                        <a:latin typeface="华文仿宋"/>
                        <a:cs typeface="华文仿宋"/>
                      </a:endParaRPr>
                    </a:p>
                  </a:txBody>
                  <a:tcPr marL="0" marR="0" marT="0" marB="0" anchor="ctr"/>
                </a:tc>
                <a:extLst>
                  <a:ext uri="{0D108BD9-81ED-4DB2-BD59-A6C34878D82A}">
                    <a16:rowId xmlns:a16="http://schemas.microsoft.com/office/drawing/2014/main" val="10001"/>
                  </a:ext>
                </a:extLst>
              </a:tr>
            </a:tbl>
          </a:graphicData>
        </a:graphic>
      </p:graphicFrame>
      <p:sp>
        <p:nvSpPr>
          <p:cNvPr id="4" name="TextBox 3"/>
          <p:cNvSpPr txBox="1"/>
          <p:nvPr/>
        </p:nvSpPr>
        <p:spPr>
          <a:xfrm>
            <a:off x="416460" y="1484784"/>
            <a:ext cx="5472608" cy="646331"/>
          </a:xfrm>
          <a:prstGeom prst="rect">
            <a:avLst/>
          </a:prstGeom>
          <a:noFill/>
        </p:spPr>
        <p:txBody>
          <a:bodyPr wrap="square" rtlCol="0">
            <a:spAutoFit/>
          </a:bodyPr>
          <a:lstStyle/>
          <a:p>
            <a:r>
              <a:rPr lang="zh-CN" altLang="en-US" sz="3600" dirty="0">
                <a:solidFill>
                  <a:srgbClr val="C00000"/>
                </a:solidFill>
                <a:latin typeface="隶书" panose="02010509060101010101" pitchFamily="49" charset="-122"/>
                <a:ea typeface="隶书" panose="02010509060101010101" pitchFamily="49" charset="-122"/>
              </a:rPr>
              <a:t>不耐高压耐紫外照射物品</a:t>
            </a:r>
          </a:p>
        </p:txBody>
      </p:sp>
      <p:sp>
        <p:nvSpPr>
          <p:cNvPr id="3" name="矩形 2"/>
          <p:cNvSpPr/>
          <p:nvPr/>
        </p:nvSpPr>
        <p:spPr>
          <a:xfrm>
            <a:off x="461514" y="4959064"/>
            <a:ext cx="8390388" cy="788806"/>
          </a:xfrm>
          <a:prstGeom prst="rect">
            <a:avLst/>
          </a:prstGeom>
          <a:solidFill>
            <a:schemeClr val="bg1">
              <a:lumMod val="95000"/>
            </a:schemeClr>
          </a:solidFill>
        </p:spPr>
        <p:txBody>
          <a:bodyPr wrap="square">
            <a:spAutoFit/>
          </a:bodyPr>
          <a:lstStyle/>
          <a:p>
            <a:pPr>
              <a:lnSpc>
                <a:spcPct val="150000"/>
              </a:lnSpc>
            </a:pPr>
            <a:r>
              <a:rPr lang="zh-CN" altLang="en-US" sz="1600" dirty="0"/>
              <a:t>既无法进行高压灭菌，也不能采取消毒液</a:t>
            </a:r>
            <a:r>
              <a:rPr lang="zh-CN" altLang="en-US" sz="1600" b="1" dirty="0">
                <a:solidFill>
                  <a:srgbClr val="FF0000"/>
                </a:solidFill>
              </a:rPr>
              <a:t>浸泡</a:t>
            </a:r>
            <a:r>
              <a:rPr lang="zh-CN" altLang="en-US" sz="1600" dirty="0"/>
              <a:t>消毒的物品，如</a:t>
            </a:r>
            <a:r>
              <a:rPr lang="zh-CN" altLang="en-US" sz="1600" dirty="0">
                <a:solidFill>
                  <a:srgbClr val="FF0000"/>
                </a:solidFill>
              </a:rPr>
              <a:t>小型仪器</a:t>
            </a:r>
            <a:r>
              <a:rPr lang="zh-CN" altLang="en-US" sz="1600" dirty="0"/>
              <a:t>。需清洁干净，至少提前 </a:t>
            </a:r>
            <a:r>
              <a:rPr lang="en-US" altLang="zh-CN" sz="1600" b="1" dirty="0">
                <a:solidFill>
                  <a:srgbClr val="C00000"/>
                </a:solidFill>
              </a:rPr>
              <a:t>2 </a:t>
            </a:r>
            <a:r>
              <a:rPr lang="zh-CN" altLang="en-US" sz="1600" b="1" dirty="0">
                <a:solidFill>
                  <a:srgbClr val="C00000"/>
                </a:solidFill>
              </a:rPr>
              <a:t>个工作日</a:t>
            </a:r>
            <a:r>
              <a:rPr lang="zh-CN" altLang="en-US" sz="1600" dirty="0"/>
              <a:t>交给供应组组长，经消毒液表面擦拭消毒，传递窗紫外消毒 </a:t>
            </a:r>
            <a:r>
              <a:rPr lang="en-US" altLang="zh-CN" sz="1600" dirty="0">
                <a:solidFill>
                  <a:srgbClr val="FF0000"/>
                </a:solidFill>
              </a:rPr>
              <a:t>30 </a:t>
            </a:r>
            <a:r>
              <a:rPr lang="zh-CN" altLang="en-US" sz="1600" dirty="0">
                <a:solidFill>
                  <a:srgbClr val="FF0000"/>
                </a:solidFill>
              </a:rPr>
              <a:t>分钟</a:t>
            </a:r>
            <a:r>
              <a:rPr lang="zh-CN" altLang="en-US" sz="1600" dirty="0"/>
              <a:t>后进入。</a:t>
            </a:r>
          </a:p>
        </p:txBody>
      </p:sp>
    </p:spTree>
    <p:extLst>
      <p:ext uri="{BB962C8B-B14F-4D97-AF65-F5344CB8AC3E}">
        <p14:creationId xmlns:p14="http://schemas.microsoft.com/office/powerpoint/2010/main" val="27621303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2648" y="381000"/>
            <a:ext cx="8153400" cy="677108"/>
          </a:xfrm>
          <a:prstGeom prst="rect">
            <a:avLst/>
          </a:prstGeom>
          <a:solidFill>
            <a:srgbClr val="92D050"/>
          </a:solidFill>
        </p:spPr>
        <p:txBody>
          <a:bodyPr vert="horz" wrap="square" lIns="0" tIns="0" rIns="0" bIns="0" rtlCol="0">
            <a:spAutoFit/>
          </a:bodyPr>
          <a:lstStyle/>
          <a:p>
            <a:pPr marL="90805">
              <a:lnSpc>
                <a:spcPct val="100000"/>
              </a:lnSpc>
            </a:pPr>
            <a:r>
              <a:rPr sz="4400" b="1" dirty="0" err="1">
                <a:solidFill>
                  <a:srgbClr val="1F487C"/>
                </a:solidFill>
                <a:latin typeface="微软雅黑"/>
                <a:cs typeface="微软雅黑"/>
              </a:rPr>
              <a:t>物品进出流程</a:t>
            </a:r>
            <a:endParaRPr sz="4400" dirty="0">
              <a:latin typeface="微软雅黑"/>
              <a:cs typeface="微软雅黑"/>
            </a:endParaRPr>
          </a:p>
        </p:txBody>
      </p:sp>
      <p:graphicFrame>
        <p:nvGraphicFramePr>
          <p:cNvPr id="6" name="object 4"/>
          <p:cNvGraphicFramePr>
            <a:graphicFrameLocks noGrp="1"/>
          </p:cNvGraphicFramePr>
          <p:nvPr>
            <p:extLst>
              <p:ext uri="{D42A27DB-BD31-4B8C-83A1-F6EECF244321}">
                <p14:modId xmlns:p14="http://schemas.microsoft.com/office/powerpoint/2010/main" val="3860474744"/>
              </p:ext>
            </p:extLst>
          </p:nvPr>
        </p:nvGraphicFramePr>
        <p:xfrm>
          <a:off x="612648" y="2636912"/>
          <a:ext cx="7847784" cy="1770301"/>
        </p:xfrm>
        <a:graphic>
          <a:graphicData uri="http://schemas.openxmlformats.org/drawingml/2006/table">
            <a:tbl>
              <a:tblPr firstRow="1" bandRow="1">
                <a:tableStyleId>{BDBED569-4797-4DF1-A0F4-6AAB3CD982D8}</a:tableStyleId>
              </a:tblPr>
              <a:tblGrid>
                <a:gridCol w="2796344">
                  <a:extLst>
                    <a:ext uri="{9D8B030D-6E8A-4147-A177-3AD203B41FA5}">
                      <a16:colId xmlns:a16="http://schemas.microsoft.com/office/drawing/2014/main" val="20000"/>
                    </a:ext>
                  </a:extLst>
                </a:gridCol>
                <a:gridCol w="5051440">
                  <a:extLst>
                    <a:ext uri="{9D8B030D-6E8A-4147-A177-3AD203B41FA5}">
                      <a16:colId xmlns:a16="http://schemas.microsoft.com/office/drawing/2014/main" val="20001"/>
                    </a:ext>
                  </a:extLst>
                </a:gridCol>
              </a:tblGrid>
              <a:tr h="793581">
                <a:tc>
                  <a:txBody>
                    <a:bodyPr/>
                    <a:lstStyle/>
                    <a:p>
                      <a:pPr marL="62230" marR="0" lvl="0" indent="0" defTabSz="914400" eaLnBrk="1" fontAlgn="auto" latinLnBrk="0" hangingPunct="1">
                        <a:lnSpc>
                          <a:spcPct val="100000"/>
                        </a:lnSpc>
                        <a:spcBef>
                          <a:spcPts val="0"/>
                        </a:spcBef>
                        <a:spcAft>
                          <a:spcPts val="0"/>
                        </a:spcAft>
                        <a:buClrTx/>
                        <a:buSzTx/>
                        <a:buFontTx/>
                        <a:buNone/>
                        <a:tabLst/>
                        <a:defRPr/>
                      </a:pPr>
                      <a:r>
                        <a:rPr kumimoji="0" lang="zh-CN" altLang="en-US" sz="1800" u="none" strike="noStrike" kern="0" cap="none" spc="10" normalizeH="0" baseline="0" noProof="0" dirty="0">
                          <a:ln>
                            <a:noFill/>
                          </a:ln>
                          <a:solidFill>
                            <a:schemeClr val="tx1"/>
                          </a:solidFill>
                          <a:effectLst/>
                          <a:uLnTx/>
                          <a:uFillTx/>
                        </a:rPr>
                        <a:t>传递窗</a:t>
                      </a:r>
                      <a:r>
                        <a:rPr kumimoji="0" lang="zh-CN" altLang="en-US" sz="1800" u="none" strike="noStrike" kern="0" cap="none" spc="10" normalizeH="0" baseline="0" noProof="0" dirty="0">
                          <a:ln>
                            <a:noFill/>
                          </a:ln>
                          <a:solidFill>
                            <a:srgbClr val="C00000"/>
                          </a:solidFill>
                          <a:effectLst/>
                          <a:uLnTx/>
                          <a:uFillTx/>
                        </a:rPr>
                        <a:t>过氧</a:t>
                      </a:r>
                      <a:r>
                        <a:rPr kumimoji="0" lang="zh-CN" altLang="en-US" sz="1800" u="none" strike="noStrike" kern="0" cap="none" spc="0" normalizeH="0" baseline="0" noProof="0" dirty="0">
                          <a:ln>
                            <a:noFill/>
                          </a:ln>
                          <a:solidFill>
                            <a:srgbClr val="C00000"/>
                          </a:solidFill>
                          <a:effectLst/>
                          <a:uLnTx/>
                          <a:uFillTx/>
                        </a:rPr>
                        <a:t>乙酸喷洒</a:t>
                      </a:r>
                    </a:p>
                    <a:p>
                      <a:pPr marL="62230">
                        <a:lnSpc>
                          <a:spcPct val="150000"/>
                        </a:lnSpc>
                      </a:pPr>
                      <a:endParaRPr sz="1400" dirty="0">
                        <a:latin typeface="华文仿宋"/>
                        <a:cs typeface="华文仿宋"/>
                      </a:endParaRPr>
                    </a:p>
                  </a:txBody>
                  <a:tcPr marL="0" marR="0" marT="0" marB="0" anchor="ctr"/>
                </a:tc>
                <a:tc>
                  <a:txBody>
                    <a:bodyPr/>
                    <a:lstStyle/>
                    <a:p>
                      <a:pPr marL="347344" marR="0" lvl="0" indent="-285750" defTabSz="914400" eaLnBrk="1" fontAlgn="auto" latinLnBrk="0" hangingPunct="1">
                        <a:lnSpc>
                          <a:spcPct val="150000"/>
                        </a:lnSpc>
                        <a:spcBef>
                          <a:spcPts val="0"/>
                        </a:spcBef>
                        <a:spcAft>
                          <a:spcPts val="0"/>
                        </a:spcAft>
                        <a:buClrTx/>
                        <a:buSzTx/>
                        <a:buFont typeface="Wingdings" panose="05000000000000000000" pitchFamily="2" charset="2"/>
                        <a:buChar char="u"/>
                        <a:tabLst>
                          <a:tab pos="1891664" algn="l"/>
                        </a:tabLst>
                        <a:defRPr/>
                      </a:pPr>
                      <a:r>
                        <a:rPr kumimoji="0" lang="zh-CN" altLang="en-US" sz="1800" u="none" strike="noStrike" kern="0" cap="none" spc="0" normalizeH="0" baseline="0" noProof="0" dirty="0">
                          <a:ln>
                            <a:noFill/>
                          </a:ln>
                          <a:solidFill>
                            <a:srgbClr val="C00000"/>
                          </a:solidFill>
                          <a:effectLst/>
                          <a:uLnTx/>
                          <a:uFillTx/>
                        </a:rPr>
                        <a:t>不耐高温的</a:t>
                      </a:r>
                      <a:r>
                        <a:rPr kumimoji="0" lang="zh-CN" altLang="en-US" sz="1800" u="none" strike="noStrike" kern="0" cap="none" spc="-450" normalizeH="0" baseline="0" noProof="0" dirty="0">
                          <a:ln>
                            <a:noFill/>
                          </a:ln>
                          <a:solidFill>
                            <a:srgbClr val="C00000"/>
                          </a:solidFill>
                          <a:effectLst/>
                          <a:uLnTx/>
                          <a:uFillTx/>
                        </a:rPr>
                        <a:t> </a:t>
                      </a:r>
                      <a:r>
                        <a:rPr kumimoji="0" lang="zh-CN" altLang="en-US" sz="1800" u="none" strike="noStrike" kern="0" cap="none" spc="0" normalizeH="0" baseline="0" noProof="0" dirty="0">
                          <a:ln>
                            <a:noFill/>
                          </a:ln>
                          <a:solidFill>
                            <a:srgbClr val="C00000"/>
                          </a:solidFill>
                          <a:effectLst/>
                          <a:uLnTx/>
                          <a:uFillTx/>
                        </a:rPr>
                        <a:t>试剂</a:t>
                      </a:r>
                      <a:r>
                        <a:rPr kumimoji="0" lang="zh-CN" altLang="en-US" sz="1800" u="none" strike="noStrike" kern="0" cap="none" spc="-1800" normalizeH="0" baseline="0" noProof="0" dirty="0">
                          <a:ln>
                            <a:noFill/>
                          </a:ln>
                          <a:solidFill>
                            <a:srgbClr val="C00000"/>
                          </a:solidFill>
                          <a:effectLst/>
                          <a:uLnTx/>
                          <a:uFillTx/>
                        </a:rPr>
                        <a:t>：</a:t>
                      </a:r>
                      <a:r>
                        <a:rPr kumimoji="0" lang="zh-CN" altLang="en-US" sz="1800" u="none" strike="noStrike" kern="0" cap="none" spc="0" normalizeH="0" baseline="0" noProof="0" dirty="0">
                          <a:ln>
                            <a:noFill/>
                          </a:ln>
                          <a:solidFill>
                            <a:srgbClr val="C00000"/>
                          </a:solidFill>
                          <a:effectLst/>
                          <a:uLnTx/>
                          <a:uFillTx/>
                        </a:rPr>
                        <a:t>   </a:t>
                      </a:r>
                      <a:r>
                        <a:rPr kumimoji="0" lang="zh-CN" altLang="en-US" sz="1600" u="none" strike="noStrike" kern="0" cap="none" spc="10" normalizeH="0" baseline="0" noProof="0" dirty="0">
                          <a:ln>
                            <a:noFill/>
                          </a:ln>
                          <a:effectLst/>
                          <a:uLnTx/>
                          <a:uFillTx/>
                        </a:rPr>
                        <a:t>细胞、</a:t>
                      </a:r>
                      <a:r>
                        <a:rPr kumimoji="0" lang="zh-CN" altLang="en-US" sz="1600" u="none" strike="noStrike" kern="0" cap="none" spc="0" normalizeH="0" baseline="0" noProof="0" dirty="0">
                          <a:ln>
                            <a:noFill/>
                          </a:ln>
                          <a:effectLst/>
                          <a:uLnTx/>
                          <a:uFillTx/>
                        </a:rPr>
                        <a:t>蛋白、激素等。</a:t>
                      </a:r>
                    </a:p>
                    <a:p>
                      <a:pPr marL="412114" indent="-285750">
                        <a:lnSpc>
                          <a:spcPct val="150000"/>
                        </a:lnSpc>
                        <a:buFont typeface="Wingdings" panose="05000000000000000000" pitchFamily="2" charset="2"/>
                        <a:buChar char="u"/>
                      </a:pPr>
                      <a:endParaRPr sz="1600" b="1" dirty="0">
                        <a:latin typeface="华文仿宋"/>
                        <a:cs typeface="华文仿宋"/>
                      </a:endParaRPr>
                    </a:p>
                  </a:txBody>
                  <a:tcPr marL="0" marR="0" marT="0" marB="0" anchor="ctr"/>
                </a:tc>
                <a:extLst>
                  <a:ext uri="{0D108BD9-81ED-4DB2-BD59-A6C34878D82A}">
                    <a16:rowId xmlns:a16="http://schemas.microsoft.com/office/drawing/2014/main" val="10000"/>
                  </a:ext>
                </a:extLst>
              </a:tr>
              <a:tr h="976720">
                <a:tc>
                  <a:txBody>
                    <a:bodyPr/>
                    <a:lstStyle/>
                    <a:p>
                      <a:pPr marL="62230" marR="0" lvl="0" indent="0" defTabSz="914400" eaLnBrk="1" fontAlgn="auto" latinLnBrk="0" hangingPunct="1">
                        <a:lnSpc>
                          <a:spcPct val="150000"/>
                        </a:lnSpc>
                        <a:spcBef>
                          <a:spcPts val="0"/>
                        </a:spcBef>
                        <a:spcAft>
                          <a:spcPts val="0"/>
                        </a:spcAft>
                        <a:buClrTx/>
                        <a:buSzTx/>
                        <a:buFontTx/>
                        <a:buNone/>
                        <a:tabLst/>
                        <a:defRPr/>
                      </a:pPr>
                      <a:r>
                        <a:rPr kumimoji="0" lang="en-US" altLang="zh-CN" sz="1400" u="none" strike="noStrike" kern="0" cap="none" spc="0" normalizeH="0" baseline="0" noProof="0" dirty="0">
                          <a:ln>
                            <a:noFill/>
                          </a:ln>
                          <a:solidFill>
                            <a:srgbClr val="FF0000"/>
                          </a:solidFill>
                          <a:effectLst/>
                          <a:uLnTx/>
                          <a:uFillTx/>
                        </a:rPr>
                        <a:t>0.5</a:t>
                      </a:r>
                      <a:r>
                        <a:rPr kumimoji="0" lang="en-US" altLang="zh-CN" sz="1400" u="none" strike="noStrike" kern="0" cap="none" spc="-5" normalizeH="0" baseline="0" noProof="0" dirty="0">
                          <a:ln>
                            <a:noFill/>
                          </a:ln>
                          <a:solidFill>
                            <a:srgbClr val="FF0000"/>
                          </a:solidFill>
                          <a:effectLst/>
                          <a:uLnTx/>
                          <a:uFillTx/>
                        </a:rPr>
                        <a:t>%</a:t>
                      </a:r>
                      <a:r>
                        <a:rPr kumimoji="0" lang="zh-CN" altLang="en-US" sz="1400" u="none" strike="noStrike" kern="0" cap="none" spc="0" normalizeH="0" baseline="0" noProof="0" dirty="0">
                          <a:ln>
                            <a:noFill/>
                          </a:ln>
                          <a:solidFill>
                            <a:srgbClr val="FF0000"/>
                          </a:solidFill>
                          <a:effectLst/>
                          <a:uLnTx/>
                          <a:uFillTx/>
                        </a:rPr>
                        <a:t>的过氧乙酸喷洒物体表面及传递窗内部</a:t>
                      </a:r>
                    </a:p>
                    <a:p>
                      <a:pPr marL="62230">
                        <a:lnSpc>
                          <a:spcPct val="150000"/>
                        </a:lnSpc>
                      </a:pPr>
                      <a:endParaRPr sz="1400" dirty="0">
                        <a:latin typeface="华文仿宋"/>
                        <a:cs typeface="华文仿宋"/>
                      </a:endParaRPr>
                    </a:p>
                  </a:txBody>
                  <a:tcPr marL="0" marR="0" marT="0" marB="0" anchor="ctr"/>
                </a:tc>
                <a:tc>
                  <a:txBody>
                    <a:bodyPr/>
                    <a:lstStyle/>
                    <a:p>
                      <a:pPr marL="412114" marR="0" lvl="0" indent="-285750" defTabSz="91440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CN" altLang="en-US" sz="1800" u="none" strike="noStrike" kern="0" cap="none" spc="0" normalizeH="0" baseline="0" noProof="0" dirty="0">
                          <a:ln>
                            <a:noFill/>
                          </a:ln>
                          <a:solidFill>
                            <a:srgbClr val="C00000"/>
                          </a:solidFill>
                          <a:effectLst/>
                          <a:uLnTx/>
                          <a:uFillTx/>
                        </a:rPr>
                        <a:t>小鼠：</a:t>
                      </a:r>
                      <a:r>
                        <a:rPr kumimoji="0" lang="zh-CN" altLang="en-US" sz="1600" u="none" strike="noStrike" kern="0" cap="none" spc="0" normalizeH="0" baseline="0" noProof="0" dirty="0">
                          <a:ln>
                            <a:noFill/>
                          </a:ln>
                          <a:effectLst/>
                          <a:uLnTx/>
                          <a:uFillTx/>
                        </a:rPr>
                        <a:t>小鼠转移时消毒笼盒外壁及传递窗内环境。</a:t>
                      </a:r>
                    </a:p>
                    <a:p>
                      <a:pPr marL="412114" indent="-285750">
                        <a:lnSpc>
                          <a:spcPct val="150000"/>
                        </a:lnSpc>
                        <a:buFont typeface="Wingdings" panose="05000000000000000000" pitchFamily="2" charset="2"/>
                        <a:buChar char="u"/>
                      </a:pPr>
                      <a:endParaRPr sz="1600" b="1" dirty="0">
                        <a:latin typeface="华文仿宋"/>
                        <a:cs typeface="华文仿宋"/>
                      </a:endParaRPr>
                    </a:p>
                  </a:txBody>
                  <a:tcPr marL="0" marR="0" marT="0" marB="0" anchor="ctr"/>
                </a:tc>
                <a:extLst>
                  <a:ext uri="{0D108BD9-81ED-4DB2-BD59-A6C34878D82A}">
                    <a16:rowId xmlns:a16="http://schemas.microsoft.com/office/drawing/2014/main" val="10001"/>
                  </a:ext>
                </a:extLst>
              </a:tr>
            </a:tbl>
          </a:graphicData>
        </a:graphic>
      </p:graphicFrame>
      <p:sp>
        <p:nvSpPr>
          <p:cNvPr id="4" name="TextBox 3"/>
          <p:cNvSpPr txBox="1"/>
          <p:nvPr/>
        </p:nvSpPr>
        <p:spPr>
          <a:xfrm>
            <a:off x="539552" y="1844824"/>
            <a:ext cx="5976664" cy="646331"/>
          </a:xfrm>
          <a:prstGeom prst="rect">
            <a:avLst/>
          </a:prstGeom>
          <a:noFill/>
        </p:spPr>
        <p:txBody>
          <a:bodyPr wrap="square" rtlCol="0">
            <a:spAutoFit/>
          </a:bodyPr>
          <a:lstStyle/>
          <a:p>
            <a:r>
              <a:rPr lang="zh-CN" altLang="en-US" sz="3600" dirty="0">
                <a:solidFill>
                  <a:srgbClr val="C00000"/>
                </a:solidFill>
                <a:latin typeface="隶书" panose="02010509060101010101" pitchFamily="49" charset="-122"/>
                <a:ea typeface="隶书" panose="02010509060101010101" pitchFamily="49" charset="-122"/>
              </a:rPr>
              <a:t>不耐高压不耐紫外照射物品</a:t>
            </a:r>
          </a:p>
        </p:txBody>
      </p:sp>
      <p:sp>
        <p:nvSpPr>
          <p:cNvPr id="3" name="矩形 2"/>
          <p:cNvSpPr/>
          <p:nvPr/>
        </p:nvSpPr>
        <p:spPr>
          <a:xfrm>
            <a:off x="539552" y="4538334"/>
            <a:ext cx="7920880" cy="788806"/>
          </a:xfrm>
          <a:prstGeom prst="rect">
            <a:avLst/>
          </a:prstGeom>
          <a:solidFill>
            <a:schemeClr val="bg1">
              <a:lumMod val="95000"/>
            </a:schemeClr>
          </a:solidFill>
        </p:spPr>
        <p:txBody>
          <a:bodyPr wrap="square">
            <a:spAutoFit/>
          </a:bodyPr>
          <a:lstStyle/>
          <a:p>
            <a:pPr>
              <a:lnSpc>
                <a:spcPct val="150000"/>
              </a:lnSpc>
            </a:pPr>
            <a:r>
              <a:rPr lang="zh-CN" altLang="en-US" sz="1600" b="1" dirty="0">
                <a:solidFill>
                  <a:srgbClr val="FF0000"/>
                </a:solidFill>
              </a:rPr>
              <a:t>生物活性物质：</a:t>
            </a:r>
            <a:r>
              <a:rPr lang="zh-CN" altLang="en-US" sz="1600" kern="0" spc="10" dirty="0"/>
              <a:t>细胞、</a:t>
            </a:r>
            <a:r>
              <a:rPr lang="zh-CN" altLang="en-US" sz="1600" kern="0" dirty="0"/>
              <a:t>蛋白、激素和动物</a:t>
            </a:r>
            <a:r>
              <a:rPr lang="zh-CN" altLang="en-US" sz="1600" dirty="0"/>
              <a:t>，有证据表明不能进行紫外线照射消毒的，</a:t>
            </a:r>
            <a:r>
              <a:rPr lang="zh-CN" altLang="en-US" sz="1600" b="1" dirty="0">
                <a:solidFill>
                  <a:srgbClr val="FF0000"/>
                </a:solidFill>
              </a:rPr>
              <a:t>需特别提出申请</a:t>
            </a:r>
            <a:r>
              <a:rPr lang="zh-CN" altLang="en-US" sz="1600" dirty="0"/>
              <a:t>。</a:t>
            </a:r>
          </a:p>
        </p:txBody>
      </p:sp>
    </p:spTree>
    <p:extLst>
      <p:ext uri="{BB962C8B-B14F-4D97-AF65-F5344CB8AC3E}">
        <p14:creationId xmlns:p14="http://schemas.microsoft.com/office/powerpoint/2010/main" val="14276594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9986" y="228600"/>
            <a:ext cx="8153400" cy="677108"/>
          </a:xfrm>
          <a:prstGeom prst="rect">
            <a:avLst/>
          </a:prstGeom>
          <a:solidFill>
            <a:srgbClr val="92D050"/>
          </a:solidFill>
        </p:spPr>
        <p:txBody>
          <a:bodyPr vert="horz" wrap="square" lIns="0" tIns="0" rIns="0" bIns="0" rtlCol="0">
            <a:spAutoFit/>
          </a:bodyPr>
          <a:lstStyle/>
          <a:p>
            <a:pPr marL="90805">
              <a:lnSpc>
                <a:spcPct val="100000"/>
              </a:lnSpc>
            </a:pPr>
            <a:r>
              <a:rPr sz="4400" b="1" dirty="0" err="1">
                <a:solidFill>
                  <a:srgbClr val="1F487C"/>
                </a:solidFill>
                <a:latin typeface="微软雅黑" panose="020B0503020204020204" pitchFamily="34" charset="-122"/>
                <a:cs typeface="微软雅黑" panose="020B0503020204020204" pitchFamily="34" charset="-122"/>
              </a:rPr>
              <a:t>物品进出流程</a:t>
            </a:r>
            <a:endParaRPr sz="4400" dirty="0">
              <a:latin typeface="微软雅黑" panose="020B0503020204020204" pitchFamily="34" charset="-122"/>
              <a:cs typeface="微软雅黑" panose="020B0503020204020204" pitchFamily="34" charset="-122"/>
            </a:endParaRPr>
          </a:p>
        </p:txBody>
      </p:sp>
      <p:sp>
        <p:nvSpPr>
          <p:cNvPr id="3" name="object 3"/>
          <p:cNvSpPr/>
          <p:nvPr/>
        </p:nvSpPr>
        <p:spPr>
          <a:xfrm>
            <a:off x="6024371" y="5420286"/>
            <a:ext cx="864869" cy="301244"/>
          </a:xfrm>
          <a:custGeom>
            <a:avLst/>
            <a:gdLst/>
            <a:ahLst/>
            <a:cxnLst/>
            <a:rect l="l" t="t" r="r" b="b"/>
            <a:pathLst>
              <a:path w="864870" h="414020">
                <a:moveTo>
                  <a:pt x="0" y="68961"/>
                </a:moveTo>
                <a:lnTo>
                  <a:pt x="12721" y="29030"/>
                </a:lnTo>
                <a:lnTo>
                  <a:pt x="45252" y="4179"/>
                </a:lnTo>
                <a:lnTo>
                  <a:pt x="795781" y="0"/>
                </a:lnTo>
                <a:lnTo>
                  <a:pt x="810245" y="1517"/>
                </a:lnTo>
                <a:lnTo>
                  <a:pt x="846088" y="21781"/>
                </a:lnTo>
                <a:lnTo>
                  <a:pt x="864035" y="59038"/>
                </a:lnTo>
                <a:lnTo>
                  <a:pt x="864743" y="344678"/>
                </a:lnTo>
                <a:lnTo>
                  <a:pt x="863225" y="359141"/>
                </a:lnTo>
                <a:lnTo>
                  <a:pt x="842961" y="394984"/>
                </a:lnTo>
                <a:lnTo>
                  <a:pt x="805704" y="412931"/>
                </a:lnTo>
                <a:lnTo>
                  <a:pt x="68961" y="413638"/>
                </a:lnTo>
                <a:lnTo>
                  <a:pt x="54497" y="412121"/>
                </a:lnTo>
                <a:lnTo>
                  <a:pt x="18654" y="391857"/>
                </a:lnTo>
                <a:lnTo>
                  <a:pt x="707" y="354600"/>
                </a:lnTo>
                <a:lnTo>
                  <a:pt x="0" y="68961"/>
                </a:lnTo>
                <a:close/>
              </a:path>
            </a:pathLst>
          </a:custGeom>
          <a:solidFill>
            <a:schemeClr val="accent6">
              <a:lumMod val="60000"/>
              <a:lumOff val="40000"/>
            </a:schemeClr>
          </a:solidFill>
          <a:ln w="9525">
            <a:solidFill>
              <a:srgbClr val="000000"/>
            </a:solidFill>
          </a:ln>
        </p:spPr>
        <p:txBody>
          <a:bodyPr wrap="square" lIns="0" tIns="0" rIns="0" bIns="0" rtlCol="0"/>
          <a:lstStyle/>
          <a:p>
            <a:endParaRPr/>
          </a:p>
        </p:txBody>
      </p:sp>
      <p:sp>
        <p:nvSpPr>
          <p:cNvPr id="8" name="object 8"/>
          <p:cNvSpPr/>
          <p:nvPr/>
        </p:nvSpPr>
        <p:spPr>
          <a:xfrm>
            <a:off x="5664834" y="5467786"/>
            <a:ext cx="447675" cy="188595"/>
          </a:xfrm>
          <a:custGeom>
            <a:avLst/>
            <a:gdLst/>
            <a:ahLst/>
            <a:cxnLst/>
            <a:rect l="l" t="t" r="r" b="b"/>
            <a:pathLst>
              <a:path w="447675" h="188595">
                <a:moveTo>
                  <a:pt x="100711" y="0"/>
                </a:moveTo>
                <a:lnTo>
                  <a:pt x="0" y="93980"/>
                </a:lnTo>
                <a:lnTo>
                  <a:pt x="100711" y="188087"/>
                </a:lnTo>
                <a:lnTo>
                  <a:pt x="100711" y="141097"/>
                </a:lnTo>
                <a:lnTo>
                  <a:pt x="447420" y="141097"/>
                </a:lnTo>
                <a:lnTo>
                  <a:pt x="447420" y="46990"/>
                </a:lnTo>
                <a:lnTo>
                  <a:pt x="100711" y="46990"/>
                </a:lnTo>
                <a:lnTo>
                  <a:pt x="100711" y="0"/>
                </a:lnTo>
                <a:close/>
              </a:path>
            </a:pathLst>
          </a:custGeom>
          <a:solidFill>
            <a:srgbClr val="FFFFFF"/>
          </a:solidFill>
        </p:spPr>
        <p:txBody>
          <a:bodyPr wrap="square" lIns="0" tIns="0" rIns="0" bIns="0" rtlCol="0"/>
          <a:lstStyle/>
          <a:p>
            <a:endParaRPr/>
          </a:p>
        </p:txBody>
      </p:sp>
      <p:sp>
        <p:nvSpPr>
          <p:cNvPr id="9" name="object 9"/>
          <p:cNvSpPr/>
          <p:nvPr/>
        </p:nvSpPr>
        <p:spPr>
          <a:xfrm>
            <a:off x="5664834" y="5467786"/>
            <a:ext cx="447675" cy="188595"/>
          </a:xfrm>
          <a:custGeom>
            <a:avLst/>
            <a:gdLst/>
            <a:ahLst/>
            <a:cxnLst/>
            <a:rect l="l" t="t" r="r" b="b"/>
            <a:pathLst>
              <a:path w="447675" h="188595">
                <a:moveTo>
                  <a:pt x="447420" y="141097"/>
                </a:moveTo>
                <a:lnTo>
                  <a:pt x="100711" y="141097"/>
                </a:lnTo>
                <a:lnTo>
                  <a:pt x="100711" y="188087"/>
                </a:lnTo>
                <a:lnTo>
                  <a:pt x="0" y="93980"/>
                </a:lnTo>
                <a:lnTo>
                  <a:pt x="100711" y="0"/>
                </a:lnTo>
                <a:lnTo>
                  <a:pt x="100711" y="46990"/>
                </a:lnTo>
                <a:lnTo>
                  <a:pt x="447420" y="46990"/>
                </a:lnTo>
                <a:lnTo>
                  <a:pt x="447420" y="141097"/>
                </a:lnTo>
                <a:close/>
              </a:path>
            </a:pathLst>
          </a:custGeom>
          <a:ln w="9525">
            <a:solidFill>
              <a:srgbClr val="000000"/>
            </a:solidFill>
          </a:ln>
        </p:spPr>
        <p:txBody>
          <a:bodyPr wrap="square" lIns="0" tIns="0" rIns="0" bIns="0" rtlCol="0"/>
          <a:lstStyle/>
          <a:p>
            <a:endParaRPr/>
          </a:p>
        </p:txBody>
      </p:sp>
      <p:sp>
        <p:nvSpPr>
          <p:cNvPr id="10" name="object 10"/>
          <p:cNvSpPr/>
          <p:nvPr/>
        </p:nvSpPr>
        <p:spPr>
          <a:xfrm>
            <a:off x="5957316" y="4900492"/>
            <a:ext cx="909955" cy="326498"/>
          </a:xfrm>
          <a:custGeom>
            <a:avLst/>
            <a:gdLst/>
            <a:ahLst/>
            <a:cxnLst/>
            <a:rect l="l" t="t" r="r" b="b"/>
            <a:pathLst>
              <a:path w="807720" h="300989">
                <a:moveTo>
                  <a:pt x="0" y="50165"/>
                </a:moveTo>
                <a:lnTo>
                  <a:pt x="16774" y="12739"/>
                </a:lnTo>
                <a:lnTo>
                  <a:pt x="757301" y="0"/>
                </a:lnTo>
                <a:lnTo>
                  <a:pt x="771569" y="2062"/>
                </a:lnTo>
                <a:lnTo>
                  <a:pt x="802424" y="28236"/>
                </a:lnTo>
                <a:lnTo>
                  <a:pt x="807466" y="250698"/>
                </a:lnTo>
                <a:lnTo>
                  <a:pt x="805403" y="264966"/>
                </a:lnTo>
                <a:lnTo>
                  <a:pt x="779229" y="295821"/>
                </a:lnTo>
                <a:lnTo>
                  <a:pt x="50164" y="300863"/>
                </a:lnTo>
                <a:lnTo>
                  <a:pt x="35896" y="298800"/>
                </a:lnTo>
                <a:lnTo>
                  <a:pt x="5041" y="272626"/>
                </a:lnTo>
                <a:lnTo>
                  <a:pt x="0" y="50165"/>
                </a:lnTo>
                <a:close/>
              </a:path>
            </a:pathLst>
          </a:custGeom>
          <a:solidFill>
            <a:schemeClr val="accent6">
              <a:lumMod val="60000"/>
              <a:lumOff val="40000"/>
            </a:schemeClr>
          </a:solidFill>
          <a:ln w="9525">
            <a:solidFill>
              <a:srgbClr val="000000"/>
            </a:solidFill>
          </a:ln>
        </p:spPr>
        <p:txBody>
          <a:bodyPr wrap="square" lIns="0" tIns="0" rIns="0" bIns="0" rtlCol="0"/>
          <a:lstStyle/>
          <a:p>
            <a:endParaRPr/>
          </a:p>
        </p:txBody>
      </p:sp>
      <p:sp>
        <p:nvSpPr>
          <p:cNvPr id="11" name="object 11"/>
          <p:cNvSpPr txBox="1"/>
          <p:nvPr/>
        </p:nvSpPr>
        <p:spPr>
          <a:xfrm>
            <a:off x="6118985" y="4855646"/>
            <a:ext cx="748285" cy="954685"/>
          </a:xfrm>
          <a:prstGeom prst="rect">
            <a:avLst/>
          </a:prstGeom>
        </p:spPr>
        <p:txBody>
          <a:bodyPr vert="horz" wrap="square" lIns="0" tIns="0" rIns="0" bIns="0" rtlCol="0">
            <a:spAutoFit/>
          </a:bodyPr>
          <a:lstStyle/>
          <a:p>
            <a:pPr marL="17780" marR="5080" indent="-5715">
              <a:lnSpc>
                <a:spcPct val="141000"/>
              </a:lnSpc>
            </a:pPr>
            <a:r>
              <a:rPr lang="en-US" sz="1800" dirty="0">
                <a:latin typeface="宋体" panose="02010600030101010101" pitchFamily="2" charset="-122"/>
                <a:cs typeface="宋体" panose="02010600030101010101" pitchFamily="2" charset="-122"/>
              </a:rPr>
              <a:t> </a:t>
            </a:r>
            <a:r>
              <a:rPr sz="1800" dirty="0" err="1">
                <a:latin typeface="宋体" panose="02010600030101010101" pitchFamily="2" charset="-122"/>
                <a:cs typeface="宋体" panose="02010600030101010101" pitchFamily="2" charset="-122"/>
              </a:rPr>
              <a:t>利器</a:t>
            </a:r>
            <a:r>
              <a:rPr sz="1800" dirty="0">
                <a:latin typeface="宋体" panose="02010600030101010101" pitchFamily="2" charset="-122"/>
                <a:cs typeface="宋体" panose="02010600030101010101" pitchFamily="2" charset="-122"/>
              </a:rPr>
              <a:t> </a:t>
            </a:r>
            <a:endParaRPr lang="en-US" sz="1800" dirty="0">
              <a:latin typeface="宋体" panose="02010600030101010101" pitchFamily="2" charset="-122"/>
              <a:cs typeface="宋体" panose="02010600030101010101" pitchFamily="2" charset="-122"/>
            </a:endParaRPr>
          </a:p>
          <a:p>
            <a:pPr marL="17780" marR="5080" indent="-5715">
              <a:lnSpc>
                <a:spcPct val="141000"/>
              </a:lnSpc>
            </a:pPr>
            <a:endParaRPr lang="en-US" sz="800" dirty="0">
              <a:latin typeface="宋体" panose="02010600030101010101" pitchFamily="2" charset="-122"/>
              <a:cs typeface="宋体" panose="02010600030101010101" pitchFamily="2" charset="-122"/>
            </a:endParaRPr>
          </a:p>
          <a:p>
            <a:pPr marL="17780" marR="5080" indent="-5715">
              <a:lnSpc>
                <a:spcPct val="141000"/>
              </a:lnSpc>
            </a:pPr>
            <a:r>
              <a:rPr lang="en-US" sz="1800" dirty="0">
                <a:latin typeface="宋体" panose="02010600030101010101" pitchFamily="2" charset="-122"/>
                <a:cs typeface="宋体" panose="02010600030101010101" pitchFamily="2" charset="-122"/>
              </a:rPr>
              <a:t> </a:t>
            </a:r>
            <a:r>
              <a:rPr sz="1800" dirty="0" err="1">
                <a:latin typeface="宋体" panose="02010600030101010101" pitchFamily="2" charset="-122"/>
                <a:cs typeface="宋体" panose="02010600030101010101" pitchFamily="2" charset="-122"/>
              </a:rPr>
              <a:t>尸体</a:t>
            </a:r>
            <a:endParaRPr sz="1800" dirty="0">
              <a:latin typeface="宋体" panose="02010600030101010101" pitchFamily="2" charset="-122"/>
              <a:cs typeface="宋体" panose="02010600030101010101" pitchFamily="2" charset="-122"/>
            </a:endParaRPr>
          </a:p>
        </p:txBody>
      </p:sp>
      <p:sp>
        <p:nvSpPr>
          <p:cNvPr id="12" name="object 12"/>
          <p:cNvSpPr txBox="1"/>
          <p:nvPr/>
        </p:nvSpPr>
        <p:spPr>
          <a:xfrm>
            <a:off x="1264665" y="4654128"/>
            <a:ext cx="433070" cy="1477328"/>
          </a:xfrm>
          <a:prstGeom prst="rect">
            <a:avLst/>
          </a:prstGeom>
        </p:spPr>
        <p:txBody>
          <a:bodyPr vert="horz" wrap="square" lIns="0" tIns="0" rIns="0" bIns="0" rtlCol="0">
            <a:spAutoFit/>
          </a:bodyPr>
          <a:lstStyle/>
          <a:p>
            <a:r>
              <a:rPr lang="zh-CN" altLang="en-US" sz="3200" dirty="0">
                <a:ln w="10160">
                  <a:solidFill>
                    <a:srgbClr val="4F81BD"/>
                  </a:solidFill>
                  <a:prstDash val="solid"/>
                </a:ln>
                <a:solidFill>
                  <a:prstClr val="black">
                    <a:lumMod val="85000"/>
                    <a:lumOff val="15000"/>
                  </a:prstClr>
                </a:solidFill>
                <a:effectLst>
                  <a:outerShdw blurRad="38100" dist="32000" dir="5400000" algn="tl">
                    <a:srgbClr val="000000">
                      <a:alpha val="30000"/>
                    </a:srgbClr>
                  </a:outerShdw>
                </a:effectLst>
                <a:latin typeface="隶书" panose="02010509060101010101" pitchFamily="49" charset="-122"/>
                <a:ea typeface="隶书" panose="02010509060101010101" pitchFamily="49" charset="-122"/>
                <a:cs typeface="华文彩云" panose="02010800040101010101" charset="-122"/>
              </a:rPr>
              <a:t>屏障外 </a:t>
            </a:r>
            <a:endParaRPr lang="zh-CN" altLang="en-US" sz="3200" dirty="0"/>
          </a:p>
        </p:txBody>
      </p:sp>
      <p:sp>
        <p:nvSpPr>
          <p:cNvPr id="14" name="object 14"/>
          <p:cNvSpPr/>
          <p:nvPr/>
        </p:nvSpPr>
        <p:spPr>
          <a:xfrm>
            <a:off x="5956808" y="5848659"/>
            <a:ext cx="1161415" cy="470534"/>
          </a:xfrm>
          <a:custGeom>
            <a:avLst/>
            <a:gdLst/>
            <a:ahLst/>
            <a:cxnLst/>
            <a:rect l="l" t="t" r="r" b="b"/>
            <a:pathLst>
              <a:path w="1161415" h="470535">
                <a:moveTo>
                  <a:pt x="0" y="78486"/>
                </a:moveTo>
                <a:lnTo>
                  <a:pt x="11323" y="37828"/>
                </a:lnTo>
                <a:lnTo>
                  <a:pt x="40948" y="9505"/>
                </a:lnTo>
                <a:lnTo>
                  <a:pt x="1082928" y="0"/>
                </a:lnTo>
                <a:lnTo>
                  <a:pt x="1097434" y="1341"/>
                </a:lnTo>
                <a:lnTo>
                  <a:pt x="1134689" y="19513"/>
                </a:lnTo>
                <a:lnTo>
                  <a:pt x="1157446" y="53802"/>
                </a:lnTo>
                <a:lnTo>
                  <a:pt x="1161414" y="392049"/>
                </a:lnTo>
                <a:lnTo>
                  <a:pt x="1160071" y="406561"/>
                </a:lnTo>
                <a:lnTo>
                  <a:pt x="1141872" y="443787"/>
                </a:lnTo>
                <a:lnTo>
                  <a:pt x="1107536" y="466477"/>
                </a:lnTo>
                <a:lnTo>
                  <a:pt x="78358" y="470408"/>
                </a:lnTo>
                <a:lnTo>
                  <a:pt x="63835" y="469067"/>
                </a:lnTo>
                <a:lnTo>
                  <a:pt x="26586" y="450891"/>
                </a:lnTo>
                <a:lnTo>
                  <a:pt x="3905" y="416567"/>
                </a:lnTo>
                <a:lnTo>
                  <a:pt x="0" y="78486"/>
                </a:lnTo>
                <a:close/>
              </a:path>
            </a:pathLst>
          </a:custGeom>
          <a:solidFill>
            <a:schemeClr val="accent6">
              <a:lumMod val="60000"/>
              <a:lumOff val="40000"/>
            </a:schemeClr>
          </a:solidFill>
          <a:ln w="9525">
            <a:solidFill>
              <a:srgbClr val="000000"/>
            </a:solidFill>
          </a:ln>
        </p:spPr>
        <p:txBody>
          <a:bodyPr wrap="square" lIns="0" tIns="0" rIns="0" bIns="0" rtlCol="0"/>
          <a:lstStyle/>
          <a:p>
            <a:endParaRPr/>
          </a:p>
        </p:txBody>
      </p:sp>
      <p:sp>
        <p:nvSpPr>
          <p:cNvPr id="15" name="object 15"/>
          <p:cNvSpPr txBox="1"/>
          <p:nvPr/>
        </p:nvSpPr>
        <p:spPr>
          <a:xfrm>
            <a:off x="6059551" y="5933375"/>
            <a:ext cx="939800" cy="254635"/>
          </a:xfrm>
          <a:prstGeom prst="rect">
            <a:avLst/>
          </a:prstGeom>
        </p:spPr>
        <p:txBody>
          <a:bodyPr vert="horz" wrap="square" lIns="0" tIns="0" rIns="0" bIns="0" rtlCol="0">
            <a:spAutoFit/>
          </a:bodyPr>
          <a:lstStyle/>
          <a:p>
            <a:pPr marL="12700">
              <a:lnSpc>
                <a:spcPts val="2155"/>
              </a:lnSpc>
            </a:pPr>
            <a:r>
              <a:rPr sz="1800" spc="-5" dirty="0">
                <a:latin typeface="宋体" panose="02010600030101010101" pitchFamily="2" charset="-122"/>
                <a:cs typeface="宋体" panose="02010600030101010101" pitchFamily="2" charset="-122"/>
              </a:rPr>
              <a:t>其他垃圾</a:t>
            </a:r>
            <a:endParaRPr sz="1800">
              <a:latin typeface="宋体" panose="02010600030101010101" pitchFamily="2" charset="-122"/>
              <a:cs typeface="宋体" panose="02010600030101010101" pitchFamily="2" charset="-122"/>
            </a:endParaRPr>
          </a:p>
        </p:txBody>
      </p:sp>
      <p:sp>
        <p:nvSpPr>
          <p:cNvPr id="16" name="object 16"/>
          <p:cNvSpPr/>
          <p:nvPr/>
        </p:nvSpPr>
        <p:spPr>
          <a:xfrm>
            <a:off x="4123690" y="5396666"/>
            <a:ext cx="1602105" cy="330835"/>
          </a:xfrm>
          <a:custGeom>
            <a:avLst/>
            <a:gdLst/>
            <a:ahLst/>
            <a:cxnLst/>
            <a:rect l="l" t="t" r="r" b="b"/>
            <a:pathLst>
              <a:path w="1602104" h="330835">
                <a:moveTo>
                  <a:pt x="1546606" y="0"/>
                </a:moveTo>
                <a:lnTo>
                  <a:pt x="53160" y="29"/>
                </a:lnTo>
                <a:lnTo>
                  <a:pt x="15515" y="16720"/>
                </a:lnTo>
                <a:lnTo>
                  <a:pt x="0" y="54990"/>
                </a:lnTo>
                <a:lnTo>
                  <a:pt x="33" y="277149"/>
                </a:lnTo>
                <a:lnTo>
                  <a:pt x="16754" y="314830"/>
                </a:lnTo>
                <a:lnTo>
                  <a:pt x="54990" y="330326"/>
                </a:lnTo>
                <a:lnTo>
                  <a:pt x="1548640" y="330290"/>
                </a:lnTo>
                <a:lnTo>
                  <a:pt x="1586213" y="313521"/>
                </a:lnTo>
                <a:lnTo>
                  <a:pt x="1601724" y="275208"/>
                </a:lnTo>
                <a:lnTo>
                  <a:pt x="1601690" y="53058"/>
                </a:lnTo>
                <a:lnTo>
                  <a:pt x="1584903" y="15482"/>
                </a:lnTo>
                <a:lnTo>
                  <a:pt x="1546606" y="0"/>
                </a:lnTo>
                <a:close/>
              </a:path>
            </a:pathLst>
          </a:custGeom>
          <a:solidFill>
            <a:srgbClr val="FFFFFF"/>
          </a:solidFill>
        </p:spPr>
        <p:txBody>
          <a:bodyPr wrap="square" lIns="0" tIns="0" rIns="0" bIns="0" rtlCol="0"/>
          <a:lstStyle/>
          <a:p>
            <a:endParaRPr/>
          </a:p>
        </p:txBody>
      </p:sp>
      <p:sp>
        <p:nvSpPr>
          <p:cNvPr id="17" name="object 17"/>
          <p:cNvSpPr/>
          <p:nvPr/>
        </p:nvSpPr>
        <p:spPr>
          <a:xfrm>
            <a:off x="4123690" y="5396666"/>
            <a:ext cx="1602105" cy="330835"/>
          </a:xfrm>
          <a:custGeom>
            <a:avLst/>
            <a:gdLst/>
            <a:ahLst/>
            <a:cxnLst/>
            <a:rect l="l" t="t" r="r" b="b"/>
            <a:pathLst>
              <a:path w="1602104" h="330835">
                <a:moveTo>
                  <a:pt x="0" y="54990"/>
                </a:moveTo>
                <a:lnTo>
                  <a:pt x="15515" y="16720"/>
                </a:lnTo>
                <a:lnTo>
                  <a:pt x="53160" y="29"/>
                </a:lnTo>
                <a:lnTo>
                  <a:pt x="1546606" y="0"/>
                </a:lnTo>
                <a:lnTo>
                  <a:pt x="1560929" y="1884"/>
                </a:lnTo>
                <a:lnTo>
                  <a:pt x="1593555" y="26209"/>
                </a:lnTo>
                <a:lnTo>
                  <a:pt x="1601724" y="275208"/>
                </a:lnTo>
                <a:lnTo>
                  <a:pt x="1599834" y="289560"/>
                </a:lnTo>
                <a:lnTo>
                  <a:pt x="1575477" y="322154"/>
                </a:lnTo>
                <a:lnTo>
                  <a:pt x="54990" y="330326"/>
                </a:lnTo>
                <a:lnTo>
                  <a:pt x="40676" y="328441"/>
                </a:lnTo>
                <a:lnTo>
                  <a:pt x="8133" y="304082"/>
                </a:lnTo>
                <a:lnTo>
                  <a:pt x="0" y="54990"/>
                </a:lnTo>
                <a:close/>
              </a:path>
            </a:pathLst>
          </a:custGeom>
          <a:ln w="9525">
            <a:solidFill>
              <a:srgbClr val="000000"/>
            </a:solidFill>
          </a:ln>
        </p:spPr>
        <p:txBody>
          <a:bodyPr wrap="square" lIns="0" tIns="0" rIns="0" bIns="0" rtlCol="0"/>
          <a:lstStyle/>
          <a:p>
            <a:endParaRPr/>
          </a:p>
        </p:txBody>
      </p:sp>
      <p:sp>
        <p:nvSpPr>
          <p:cNvPr id="18" name="object 18"/>
          <p:cNvSpPr txBox="1"/>
          <p:nvPr/>
        </p:nvSpPr>
        <p:spPr>
          <a:xfrm>
            <a:off x="4219194" y="5474278"/>
            <a:ext cx="939800" cy="254000"/>
          </a:xfrm>
          <a:prstGeom prst="rect">
            <a:avLst/>
          </a:prstGeom>
        </p:spPr>
        <p:txBody>
          <a:bodyPr vert="horz" wrap="square" lIns="0" tIns="0" rIns="0" bIns="0" rtlCol="0">
            <a:spAutoFit/>
          </a:bodyPr>
          <a:lstStyle/>
          <a:p>
            <a:pPr marL="12700">
              <a:lnSpc>
                <a:spcPts val="2155"/>
              </a:lnSpc>
            </a:pPr>
            <a:r>
              <a:rPr sz="1800" dirty="0">
                <a:latin typeface="宋体" panose="02010600030101010101" pitchFamily="2" charset="-122"/>
                <a:cs typeface="宋体" panose="02010600030101010101" pitchFamily="2" charset="-122"/>
              </a:rPr>
              <a:t>尸体冰柜</a:t>
            </a:r>
            <a:endParaRPr sz="1800">
              <a:latin typeface="宋体" panose="02010600030101010101" pitchFamily="2" charset="-122"/>
              <a:cs typeface="宋体" panose="02010600030101010101" pitchFamily="2" charset="-122"/>
            </a:endParaRPr>
          </a:p>
        </p:txBody>
      </p:sp>
      <p:sp>
        <p:nvSpPr>
          <p:cNvPr id="19" name="object 19"/>
          <p:cNvSpPr/>
          <p:nvPr/>
        </p:nvSpPr>
        <p:spPr>
          <a:xfrm>
            <a:off x="4123690" y="5848659"/>
            <a:ext cx="1602105" cy="330835"/>
          </a:xfrm>
          <a:custGeom>
            <a:avLst/>
            <a:gdLst/>
            <a:ahLst/>
            <a:cxnLst/>
            <a:rect l="l" t="t" r="r" b="b"/>
            <a:pathLst>
              <a:path w="1602104" h="330835">
                <a:moveTo>
                  <a:pt x="0" y="55118"/>
                </a:moveTo>
                <a:lnTo>
                  <a:pt x="15482" y="16820"/>
                </a:lnTo>
                <a:lnTo>
                  <a:pt x="53058" y="33"/>
                </a:lnTo>
                <a:lnTo>
                  <a:pt x="1546606" y="0"/>
                </a:lnTo>
                <a:lnTo>
                  <a:pt x="1560914" y="1889"/>
                </a:lnTo>
                <a:lnTo>
                  <a:pt x="1593521" y="26246"/>
                </a:lnTo>
                <a:lnTo>
                  <a:pt x="1601724" y="275336"/>
                </a:lnTo>
                <a:lnTo>
                  <a:pt x="1599834" y="289687"/>
                </a:lnTo>
                <a:lnTo>
                  <a:pt x="1575477" y="322281"/>
                </a:lnTo>
                <a:lnTo>
                  <a:pt x="54990" y="330454"/>
                </a:lnTo>
                <a:lnTo>
                  <a:pt x="40676" y="328568"/>
                </a:lnTo>
                <a:lnTo>
                  <a:pt x="8133" y="304209"/>
                </a:lnTo>
                <a:lnTo>
                  <a:pt x="0" y="55118"/>
                </a:lnTo>
                <a:close/>
              </a:path>
            </a:pathLst>
          </a:custGeom>
          <a:ln w="9524">
            <a:solidFill>
              <a:srgbClr val="000000"/>
            </a:solidFill>
          </a:ln>
        </p:spPr>
        <p:txBody>
          <a:bodyPr wrap="square" lIns="0" tIns="0" rIns="0" bIns="0" rtlCol="0"/>
          <a:lstStyle/>
          <a:p>
            <a:endParaRPr/>
          </a:p>
        </p:txBody>
      </p:sp>
      <p:sp>
        <p:nvSpPr>
          <p:cNvPr id="20" name="object 20"/>
          <p:cNvSpPr txBox="1"/>
          <p:nvPr/>
        </p:nvSpPr>
        <p:spPr>
          <a:xfrm>
            <a:off x="4684267" y="5892871"/>
            <a:ext cx="482600" cy="254000"/>
          </a:xfrm>
          <a:prstGeom prst="rect">
            <a:avLst/>
          </a:prstGeom>
        </p:spPr>
        <p:txBody>
          <a:bodyPr vert="horz" wrap="square" lIns="0" tIns="0" rIns="0" bIns="0" rtlCol="0">
            <a:spAutoFit/>
          </a:bodyPr>
          <a:lstStyle/>
          <a:p>
            <a:pPr marL="12700">
              <a:lnSpc>
                <a:spcPts val="2155"/>
              </a:lnSpc>
            </a:pPr>
            <a:r>
              <a:rPr sz="1800" dirty="0">
                <a:latin typeface="宋体" panose="02010600030101010101" pitchFamily="2" charset="-122"/>
                <a:cs typeface="宋体" panose="02010600030101010101" pitchFamily="2" charset="-122"/>
              </a:rPr>
              <a:t>带出</a:t>
            </a:r>
            <a:endParaRPr sz="1800">
              <a:latin typeface="宋体" panose="02010600030101010101" pitchFamily="2" charset="-122"/>
              <a:cs typeface="宋体" panose="02010600030101010101" pitchFamily="2" charset="-122"/>
            </a:endParaRPr>
          </a:p>
        </p:txBody>
      </p:sp>
      <p:sp>
        <p:nvSpPr>
          <p:cNvPr id="21" name="object 21"/>
          <p:cNvSpPr/>
          <p:nvPr/>
        </p:nvSpPr>
        <p:spPr>
          <a:xfrm>
            <a:off x="7062469" y="4896155"/>
            <a:ext cx="953769" cy="330835"/>
          </a:xfrm>
          <a:custGeom>
            <a:avLst/>
            <a:gdLst/>
            <a:ahLst/>
            <a:cxnLst/>
            <a:rect l="l" t="t" r="r" b="b"/>
            <a:pathLst>
              <a:path w="953770" h="330835">
                <a:moveTo>
                  <a:pt x="0" y="54990"/>
                </a:moveTo>
                <a:lnTo>
                  <a:pt x="15496" y="16754"/>
                </a:lnTo>
                <a:lnTo>
                  <a:pt x="53177" y="33"/>
                </a:lnTo>
                <a:lnTo>
                  <a:pt x="898271" y="0"/>
                </a:lnTo>
                <a:lnTo>
                  <a:pt x="912601" y="1888"/>
                </a:lnTo>
                <a:lnTo>
                  <a:pt x="945162" y="26264"/>
                </a:lnTo>
                <a:lnTo>
                  <a:pt x="953261" y="275208"/>
                </a:lnTo>
                <a:lnTo>
                  <a:pt x="951377" y="289576"/>
                </a:lnTo>
                <a:lnTo>
                  <a:pt x="927052" y="322188"/>
                </a:lnTo>
                <a:lnTo>
                  <a:pt x="55118" y="330326"/>
                </a:lnTo>
                <a:lnTo>
                  <a:pt x="40766" y="328446"/>
                </a:lnTo>
                <a:lnTo>
                  <a:pt x="8172" y="304136"/>
                </a:lnTo>
                <a:lnTo>
                  <a:pt x="0" y="54990"/>
                </a:lnTo>
                <a:close/>
              </a:path>
            </a:pathLst>
          </a:custGeom>
          <a:ln w="9525">
            <a:solidFill>
              <a:srgbClr val="000000"/>
            </a:solidFill>
          </a:ln>
        </p:spPr>
        <p:txBody>
          <a:bodyPr wrap="square" lIns="0" tIns="0" rIns="0" bIns="0" rtlCol="0"/>
          <a:lstStyle/>
          <a:p>
            <a:endParaRPr/>
          </a:p>
        </p:txBody>
      </p:sp>
      <p:sp>
        <p:nvSpPr>
          <p:cNvPr id="22" name="object 22"/>
          <p:cNvSpPr txBox="1"/>
          <p:nvPr/>
        </p:nvSpPr>
        <p:spPr>
          <a:xfrm>
            <a:off x="7158608" y="4950146"/>
            <a:ext cx="711200" cy="254000"/>
          </a:xfrm>
          <a:prstGeom prst="rect">
            <a:avLst/>
          </a:prstGeom>
        </p:spPr>
        <p:txBody>
          <a:bodyPr vert="horz" wrap="square" lIns="0" tIns="0" rIns="0" bIns="0" rtlCol="0">
            <a:spAutoFit/>
          </a:bodyPr>
          <a:lstStyle/>
          <a:p>
            <a:pPr marL="12700">
              <a:lnSpc>
                <a:spcPts val="2155"/>
              </a:lnSpc>
            </a:pPr>
            <a:r>
              <a:rPr sz="1800" dirty="0">
                <a:latin typeface="宋体" panose="02010600030101010101" pitchFamily="2" charset="-122"/>
                <a:cs typeface="宋体" panose="02010600030101010101" pitchFamily="2" charset="-122"/>
              </a:rPr>
              <a:t>利器盒</a:t>
            </a:r>
          </a:p>
        </p:txBody>
      </p:sp>
      <p:sp>
        <p:nvSpPr>
          <p:cNvPr id="23" name="object 23"/>
          <p:cNvSpPr/>
          <p:nvPr/>
        </p:nvSpPr>
        <p:spPr>
          <a:xfrm>
            <a:off x="6703694" y="5035350"/>
            <a:ext cx="414655" cy="150495"/>
          </a:xfrm>
          <a:custGeom>
            <a:avLst/>
            <a:gdLst/>
            <a:ahLst/>
            <a:cxnLst/>
            <a:rect l="l" t="t" r="r" b="b"/>
            <a:pathLst>
              <a:path w="414654" h="150495">
                <a:moveTo>
                  <a:pt x="334009" y="0"/>
                </a:moveTo>
                <a:lnTo>
                  <a:pt x="334009" y="37465"/>
                </a:lnTo>
                <a:lnTo>
                  <a:pt x="0" y="37465"/>
                </a:lnTo>
                <a:lnTo>
                  <a:pt x="0" y="112649"/>
                </a:lnTo>
                <a:lnTo>
                  <a:pt x="334009" y="112649"/>
                </a:lnTo>
                <a:lnTo>
                  <a:pt x="334009" y="150241"/>
                </a:lnTo>
                <a:lnTo>
                  <a:pt x="414527" y="75057"/>
                </a:lnTo>
                <a:lnTo>
                  <a:pt x="334009" y="0"/>
                </a:lnTo>
                <a:close/>
              </a:path>
            </a:pathLst>
          </a:custGeom>
          <a:solidFill>
            <a:srgbClr val="FFFFFF"/>
          </a:solidFill>
        </p:spPr>
        <p:txBody>
          <a:bodyPr wrap="square" lIns="0" tIns="0" rIns="0" bIns="0" rtlCol="0"/>
          <a:lstStyle/>
          <a:p>
            <a:endParaRPr/>
          </a:p>
        </p:txBody>
      </p:sp>
      <p:sp>
        <p:nvSpPr>
          <p:cNvPr id="24" name="object 24"/>
          <p:cNvSpPr/>
          <p:nvPr/>
        </p:nvSpPr>
        <p:spPr>
          <a:xfrm>
            <a:off x="6703694" y="5011600"/>
            <a:ext cx="414655" cy="150495"/>
          </a:xfrm>
          <a:custGeom>
            <a:avLst/>
            <a:gdLst/>
            <a:ahLst/>
            <a:cxnLst/>
            <a:rect l="l" t="t" r="r" b="b"/>
            <a:pathLst>
              <a:path w="414654" h="150495">
                <a:moveTo>
                  <a:pt x="0" y="37465"/>
                </a:moveTo>
                <a:lnTo>
                  <a:pt x="334009" y="37465"/>
                </a:lnTo>
                <a:lnTo>
                  <a:pt x="334009" y="0"/>
                </a:lnTo>
                <a:lnTo>
                  <a:pt x="414527" y="75057"/>
                </a:lnTo>
                <a:lnTo>
                  <a:pt x="334009" y="150241"/>
                </a:lnTo>
                <a:lnTo>
                  <a:pt x="334009" y="112649"/>
                </a:lnTo>
                <a:lnTo>
                  <a:pt x="0" y="112649"/>
                </a:lnTo>
                <a:lnTo>
                  <a:pt x="0" y="37465"/>
                </a:lnTo>
                <a:close/>
              </a:path>
            </a:pathLst>
          </a:custGeom>
          <a:ln w="9524">
            <a:solidFill>
              <a:srgbClr val="000000"/>
            </a:solidFill>
          </a:ln>
        </p:spPr>
        <p:txBody>
          <a:bodyPr wrap="square" lIns="0" tIns="0" rIns="0" bIns="0" rtlCol="0"/>
          <a:lstStyle/>
          <a:p>
            <a:endParaRPr/>
          </a:p>
        </p:txBody>
      </p:sp>
      <p:sp>
        <p:nvSpPr>
          <p:cNvPr id="25" name="object 25"/>
          <p:cNvSpPr/>
          <p:nvPr/>
        </p:nvSpPr>
        <p:spPr>
          <a:xfrm>
            <a:off x="7451597" y="5848659"/>
            <a:ext cx="1153160" cy="376555"/>
          </a:xfrm>
          <a:custGeom>
            <a:avLst/>
            <a:gdLst/>
            <a:ahLst/>
            <a:cxnLst/>
            <a:rect l="l" t="t" r="r" b="b"/>
            <a:pathLst>
              <a:path w="1153159" h="376554">
                <a:moveTo>
                  <a:pt x="0" y="62737"/>
                </a:moveTo>
                <a:lnTo>
                  <a:pt x="13827" y="23479"/>
                </a:lnTo>
                <a:lnTo>
                  <a:pt x="48510" y="1624"/>
                </a:lnTo>
                <a:lnTo>
                  <a:pt x="1090168" y="0"/>
                </a:lnTo>
                <a:lnTo>
                  <a:pt x="1104547" y="1668"/>
                </a:lnTo>
                <a:lnTo>
                  <a:pt x="1139158" y="23627"/>
                </a:lnTo>
                <a:lnTo>
                  <a:pt x="1152905" y="313689"/>
                </a:lnTo>
                <a:lnTo>
                  <a:pt x="1151237" y="328109"/>
                </a:lnTo>
                <a:lnTo>
                  <a:pt x="1129278" y="362719"/>
                </a:lnTo>
                <a:lnTo>
                  <a:pt x="62737" y="376428"/>
                </a:lnTo>
                <a:lnTo>
                  <a:pt x="48318" y="374765"/>
                </a:lnTo>
                <a:lnTo>
                  <a:pt x="13708" y="352853"/>
                </a:lnTo>
                <a:lnTo>
                  <a:pt x="0" y="62737"/>
                </a:lnTo>
                <a:close/>
              </a:path>
            </a:pathLst>
          </a:custGeom>
          <a:ln w="9524">
            <a:solidFill>
              <a:srgbClr val="000000"/>
            </a:solidFill>
          </a:ln>
        </p:spPr>
        <p:txBody>
          <a:bodyPr wrap="square" lIns="0" tIns="0" rIns="0" bIns="0" rtlCol="0"/>
          <a:lstStyle/>
          <a:p>
            <a:endParaRPr/>
          </a:p>
        </p:txBody>
      </p:sp>
      <p:sp>
        <p:nvSpPr>
          <p:cNvPr id="26" name="object 26"/>
          <p:cNvSpPr txBox="1"/>
          <p:nvPr/>
        </p:nvSpPr>
        <p:spPr>
          <a:xfrm>
            <a:off x="7550022" y="5928811"/>
            <a:ext cx="711200" cy="254000"/>
          </a:xfrm>
          <a:prstGeom prst="rect">
            <a:avLst/>
          </a:prstGeom>
        </p:spPr>
        <p:txBody>
          <a:bodyPr vert="horz" wrap="square" lIns="0" tIns="0" rIns="0" bIns="0" rtlCol="0">
            <a:spAutoFit/>
          </a:bodyPr>
          <a:lstStyle/>
          <a:p>
            <a:pPr marL="12700">
              <a:lnSpc>
                <a:spcPts val="2155"/>
              </a:lnSpc>
            </a:pPr>
            <a:r>
              <a:rPr sz="1800" dirty="0">
                <a:latin typeface="宋体" panose="02010600030101010101" pitchFamily="2" charset="-122"/>
                <a:cs typeface="宋体" panose="02010600030101010101" pitchFamily="2" charset="-122"/>
              </a:rPr>
              <a:t>垃圾袋</a:t>
            </a:r>
            <a:endParaRPr sz="1800">
              <a:latin typeface="宋体" panose="02010600030101010101" pitchFamily="2" charset="-122"/>
              <a:cs typeface="宋体" panose="02010600030101010101" pitchFamily="2" charset="-122"/>
            </a:endParaRPr>
          </a:p>
        </p:txBody>
      </p:sp>
      <p:sp>
        <p:nvSpPr>
          <p:cNvPr id="27" name="object 27"/>
          <p:cNvSpPr/>
          <p:nvPr/>
        </p:nvSpPr>
        <p:spPr>
          <a:xfrm>
            <a:off x="7118222" y="5938701"/>
            <a:ext cx="414655" cy="150495"/>
          </a:xfrm>
          <a:custGeom>
            <a:avLst/>
            <a:gdLst/>
            <a:ahLst/>
            <a:cxnLst/>
            <a:rect l="l" t="t" r="r" b="b"/>
            <a:pathLst>
              <a:path w="414654" h="150495">
                <a:moveTo>
                  <a:pt x="334009" y="0"/>
                </a:moveTo>
                <a:lnTo>
                  <a:pt x="334009" y="37592"/>
                </a:lnTo>
                <a:lnTo>
                  <a:pt x="0" y="37592"/>
                </a:lnTo>
                <a:lnTo>
                  <a:pt x="0" y="112776"/>
                </a:lnTo>
                <a:lnTo>
                  <a:pt x="334009" y="112776"/>
                </a:lnTo>
                <a:lnTo>
                  <a:pt x="334009" y="150368"/>
                </a:lnTo>
                <a:lnTo>
                  <a:pt x="414400" y="75184"/>
                </a:lnTo>
                <a:lnTo>
                  <a:pt x="334009" y="0"/>
                </a:lnTo>
                <a:close/>
              </a:path>
            </a:pathLst>
          </a:custGeom>
          <a:solidFill>
            <a:srgbClr val="FFFFFF"/>
          </a:solidFill>
        </p:spPr>
        <p:txBody>
          <a:bodyPr wrap="square" lIns="0" tIns="0" rIns="0" bIns="0" rtlCol="0"/>
          <a:lstStyle/>
          <a:p>
            <a:endParaRPr/>
          </a:p>
        </p:txBody>
      </p:sp>
      <p:sp>
        <p:nvSpPr>
          <p:cNvPr id="28" name="object 28"/>
          <p:cNvSpPr/>
          <p:nvPr/>
        </p:nvSpPr>
        <p:spPr>
          <a:xfrm>
            <a:off x="7118222" y="5938701"/>
            <a:ext cx="414655" cy="150495"/>
          </a:xfrm>
          <a:custGeom>
            <a:avLst/>
            <a:gdLst/>
            <a:ahLst/>
            <a:cxnLst/>
            <a:rect l="l" t="t" r="r" b="b"/>
            <a:pathLst>
              <a:path w="414654" h="150495">
                <a:moveTo>
                  <a:pt x="0" y="37592"/>
                </a:moveTo>
                <a:lnTo>
                  <a:pt x="334009" y="37592"/>
                </a:lnTo>
                <a:lnTo>
                  <a:pt x="334009" y="0"/>
                </a:lnTo>
                <a:lnTo>
                  <a:pt x="414400" y="75184"/>
                </a:lnTo>
                <a:lnTo>
                  <a:pt x="334009" y="150368"/>
                </a:lnTo>
                <a:lnTo>
                  <a:pt x="334009" y="112776"/>
                </a:lnTo>
                <a:lnTo>
                  <a:pt x="0" y="112776"/>
                </a:lnTo>
                <a:lnTo>
                  <a:pt x="0" y="37592"/>
                </a:lnTo>
                <a:close/>
              </a:path>
            </a:pathLst>
          </a:custGeom>
          <a:ln w="9525">
            <a:solidFill>
              <a:srgbClr val="000000"/>
            </a:solidFill>
          </a:ln>
        </p:spPr>
        <p:txBody>
          <a:bodyPr wrap="square" lIns="0" tIns="0" rIns="0" bIns="0" rtlCol="0"/>
          <a:lstStyle/>
          <a:p>
            <a:endParaRPr/>
          </a:p>
        </p:txBody>
      </p:sp>
      <p:sp>
        <p:nvSpPr>
          <p:cNvPr id="29" name="object 29"/>
          <p:cNvSpPr/>
          <p:nvPr/>
        </p:nvSpPr>
        <p:spPr>
          <a:xfrm>
            <a:off x="541698" y="2048613"/>
            <a:ext cx="1056310" cy="751332"/>
          </a:xfrm>
          <a:custGeom>
            <a:avLst/>
            <a:gdLst/>
            <a:ahLst/>
            <a:cxnLst/>
            <a:rect l="l" t="t" r="r" b="b"/>
            <a:pathLst>
              <a:path w="1311910" h="544830">
                <a:moveTo>
                  <a:pt x="0" y="90805"/>
                </a:moveTo>
                <a:lnTo>
                  <a:pt x="9922" y="49480"/>
                </a:lnTo>
                <a:lnTo>
                  <a:pt x="36434" y="18063"/>
                </a:lnTo>
                <a:lnTo>
                  <a:pt x="74650" y="1430"/>
                </a:lnTo>
                <a:lnTo>
                  <a:pt x="1220724" y="0"/>
                </a:lnTo>
                <a:lnTo>
                  <a:pt x="1235297" y="1162"/>
                </a:lnTo>
                <a:lnTo>
                  <a:pt x="1273859" y="17152"/>
                </a:lnTo>
                <a:lnTo>
                  <a:pt x="1300890" y="48106"/>
                </a:lnTo>
                <a:lnTo>
                  <a:pt x="1311514" y="89147"/>
                </a:lnTo>
                <a:lnTo>
                  <a:pt x="1311529" y="453898"/>
                </a:lnTo>
                <a:lnTo>
                  <a:pt x="1310366" y="468471"/>
                </a:lnTo>
                <a:lnTo>
                  <a:pt x="1294376" y="507033"/>
                </a:lnTo>
                <a:lnTo>
                  <a:pt x="1263422" y="534064"/>
                </a:lnTo>
                <a:lnTo>
                  <a:pt x="1222381" y="544688"/>
                </a:lnTo>
                <a:lnTo>
                  <a:pt x="90792" y="544703"/>
                </a:lnTo>
                <a:lnTo>
                  <a:pt x="76223" y="543540"/>
                </a:lnTo>
                <a:lnTo>
                  <a:pt x="37668" y="527547"/>
                </a:lnTo>
                <a:lnTo>
                  <a:pt x="10637" y="496590"/>
                </a:lnTo>
                <a:lnTo>
                  <a:pt x="14" y="455545"/>
                </a:lnTo>
                <a:lnTo>
                  <a:pt x="0" y="90805"/>
                </a:lnTo>
                <a:close/>
              </a:path>
            </a:pathLst>
          </a:custGeom>
          <a:solidFill>
            <a:schemeClr val="accent2">
              <a:lumMod val="20000"/>
              <a:lumOff val="80000"/>
            </a:schemeClr>
          </a:solidFill>
          <a:ln w="9524">
            <a:solidFill>
              <a:srgbClr val="000000"/>
            </a:solidFill>
          </a:ln>
        </p:spPr>
        <p:txBody>
          <a:bodyPr wrap="square" lIns="0" tIns="0" rIns="0" bIns="0" rtlCol="0"/>
          <a:lstStyle/>
          <a:p>
            <a:endParaRPr/>
          </a:p>
        </p:txBody>
      </p:sp>
      <p:sp>
        <p:nvSpPr>
          <p:cNvPr id="30" name="object 30"/>
          <p:cNvSpPr txBox="1"/>
          <p:nvPr/>
        </p:nvSpPr>
        <p:spPr>
          <a:xfrm>
            <a:off x="627763" y="2154974"/>
            <a:ext cx="939800" cy="538609"/>
          </a:xfrm>
          <a:prstGeom prst="rect">
            <a:avLst/>
          </a:prstGeom>
        </p:spPr>
        <p:txBody>
          <a:bodyPr vert="horz" wrap="square" lIns="0" tIns="0" rIns="0" bIns="0" rtlCol="0">
            <a:spAutoFit/>
          </a:bodyPr>
          <a:lstStyle/>
          <a:p>
            <a:pPr marL="12700" marR="5080">
              <a:lnSpc>
                <a:spcPts val="2060"/>
              </a:lnSpc>
            </a:pPr>
            <a:r>
              <a:rPr lang="zh-CN" altLang="en-US" sz="1800" dirty="0">
                <a:latin typeface="宋体" panose="02010600030101010101" pitchFamily="2" charset="-122"/>
                <a:cs typeface="宋体" panose="02010600030101010101" pitchFamily="2" charset="-122"/>
              </a:rPr>
              <a:t>耐</a:t>
            </a:r>
            <a:r>
              <a:rPr sz="1800" dirty="0" err="1">
                <a:latin typeface="宋体" panose="02010600030101010101" pitchFamily="2" charset="-122"/>
                <a:cs typeface="宋体" panose="02010600030101010101" pitchFamily="2" charset="-122"/>
              </a:rPr>
              <a:t>高压的</a:t>
            </a:r>
            <a:r>
              <a:rPr sz="1800" dirty="0">
                <a:latin typeface="宋体" panose="02010600030101010101" pitchFamily="2" charset="-122"/>
                <a:cs typeface="宋体" panose="02010600030101010101" pitchFamily="2" charset="-122"/>
              </a:rPr>
              <a:t> 物品</a:t>
            </a:r>
          </a:p>
        </p:txBody>
      </p:sp>
      <p:sp>
        <p:nvSpPr>
          <p:cNvPr id="31" name="object 31"/>
          <p:cNvSpPr/>
          <p:nvPr/>
        </p:nvSpPr>
        <p:spPr>
          <a:xfrm>
            <a:off x="3583685" y="2324059"/>
            <a:ext cx="1600200" cy="302895"/>
          </a:xfrm>
          <a:custGeom>
            <a:avLst/>
            <a:gdLst/>
            <a:ahLst/>
            <a:cxnLst/>
            <a:rect l="l" t="t" r="r" b="b"/>
            <a:pathLst>
              <a:path w="1600200" h="302894">
                <a:moveTo>
                  <a:pt x="0" y="50419"/>
                </a:moveTo>
                <a:lnTo>
                  <a:pt x="16708" y="12948"/>
                </a:lnTo>
                <a:lnTo>
                  <a:pt x="1549653" y="0"/>
                </a:lnTo>
                <a:lnTo>
                  <a:pt x="1563921" y="2053"/>
                </a:lnTo>
                <a:lnTo>
                  <a:pt x="1594879" y="28131"/>
                </a:lnTo>
                <a:lnTo>
                  <a:pt x="1600073" y="252095"/>
                </a:lnTo>
                <a:lnTo>
                  <a:pt x="1598019" y="266362"/>
                </a:lnTo>
                <a:lnTo>
                  <a:pt x="1571941" y="297320"/>
                </a:lnTo>
                <a:lnTo>
                  <a:pt x="50418" y="302514"/>
                </a:lnTo>
                <a:lnTo>
                  <a:pt x="36151" y="300460"/>
                </a:lnTo>
                <a:lnTo>
                  <a:pt x="5193" y="274382"/>
                </a:lnTo>
                <a:lnTo>
                  <a:pt x="0" y="50419"/>
                </a:lnTo>
                <a:close/>
              </a:path>
            </a:pathLst>
          </a:custGeom>
          <a:ln w="9525">
            <a:solidFill>
              <a:srgbClr val="000000"/>
            </a:solidFill>
          </a:ln>
        </p:spPr>
        <p:txBody>
          <a:bodyPr wrap="square" lIns="0" tIns="0" rIns="0" bIns="0" rtlCol="0"/>
          <a:lstStyle/>
          <a:p>
            <a:endParaRPr/>
          </a:p>
        </p:txBody>
      </p:sp>
      <p:sp>
        <p:nvSpPr>
          <p:cNvPr id="32" name="object 32"/>
          <p:cNvSpPr txBox="1"/>
          <p:nvPr/>
        </p:nvSpPr>
        <p:spPr>
          <a:xfrm>
            <a:off x="3685413" y="2353404"/>
            <a:ext cx="1398905" cy="282129"/>
          </a:xfrm>
          <a:prstGeom prst="rect">
            <a:avLst/>
          </a:prstGeom>
        </p:spPr>
        <p:txBody>
          <a:bodyPr vert="horz" wrap="square" lIns="0" tIns="0" rIns="0" bIns="0" rtlCol="0">
            <a:spAutoFit/>
          </a:bodyPr>
          <a:lstStyle/>
          <a:p>
            <a:pPr marL="12700">
              <a:lnSpc>
                <a:spcPts val="2155"/>
              </a:lnSpc>
            </a:pPr>
            <a:r>
              <a:rPr sz="1800" b="1" dirty="0">
                <a:solidFill>
                  <a:srgbClr val="C00000"/>
                </a:solidFill>
                <a:latin typeface="宋体" panose="02010600030101010101" pitchFamily="2" charset="-122"/>
                <a:cs typeface="宋体" panose="02010600030101010101" pitchFamily="2" charset="-122"/>
              </a:rPr>
              <a:t>高压蒸汽消毒</a:t>
            </a:r>
          </a:p>
        </p:txBody>
      </p:sp>
      <p:sp>
        <p:nvSpPr>
          <p:cNvPr id="33" name="object 33"/>
          <p:cNvSpPr/>
          <p:nvPr/>
        </p:nvSpPr>
        <p:spPr>
          <a:xfrm>
            <a:off x="569508" y="2865459"/>
            <a:ext cx="1056310" cy="720861"/>
          </a:xfrm>
          <a:custGeom>
            <a:avLst/>
            <a:gdLst/>
            <a:ahLst/>
            <a:cxnLst/>
            <a:rect l="l" t="t" r="r" b="b"/>
            <a:pathLst>
              <a:path w="1264920" h="771525">
                <a:moveTo>
                  <a:pt x="0" y="128650"/>
                </a:moveTo>
                <a:lnTo>
                  <a:pt x="7172" y="86154"/>
                </a:lnTo>
                <a:lnTo>
                  <a:pt x="27068" y="49657"/>
                </a:lnTo>
                <a:lnTo>
                  <a:pt x="57252" y="21583"/>
                </a:lnTo>
                <a:lnTo>
                  <a:pt x="95292" y="4352"/>
                </a:lnTo>
                <a:lnTo>
                  <a:pt x="1135761" y="0"/>
                </a:lnTo>
                <a:lnTo>
                  <a:pt x="1150417" y="826"/>
                </a:lnTo>
                <a:lnTo>
                  <a:pt x="1191143" y="12498"/>
                </a:lnTo>
                <a:lnTo>
                  <a:pt x="1225105" y="36080"/>
                </a:lnTo>
                <a:lnTo>
                  <a:pt x="1249859" y="69150"/>
                </a:lnTo>
                <a:lnTo>
                  <a:pt x="1262965" y="109286"/>
                </a:lnTo>
                <a:lnTo>
                  <a:pt x="1264412" y="643001"/>
                </a:lnTo>
                <a:lnTo>
                  <a:pt x="1263583" y="657662"/>
                </a:lnTo>
                <a:lnTo>
                  <a:pt x="1251879" y="698384"/>
                </a:lnTo>
                <a:lnTo>
                  <a:pt x="1228251" y="732318"/>
                </a:lnTo>
                <a:lnTo>
                  <a:pt x="1195144" y="757032"/>
                </a:lnTo>
                <a:lnTo>
                  <a:pt x="1155004" y="770095"/>
                </a:lnTo>
                <a:lnTo>
                  <a:pt x="128600" y="771525"/>
                </a:lnTo>
                <a:lnTo>
                  <a:pt x="113929" y="770697"/>
                </a:lnTo>
                <a:lnTo>
                  <a:pt x="73181" y="759012"/>
                </a:lnTo>
                <a:lnTo>
                  <a:pt x="39222" y="735412"/>
                </a:lnTo>
                <a:lnTo>
                  <a:pt x="14491" y="702332"/>
                </a:lnTo>
                <a:lnTo>
                  <a:pt x="1425" y="662204"/>
                </a:lnTo>
                <a:lnTo>
                  <a:pt x="0" y="128650"/>
                </a:lnTo>
                <a:close/>
              </a:path>
            </a:pathLst>
          </a:custGeom>
          <a:solidFill>
            <a:schemeClr val="accent4">
              <a:lumMod val="20000"/>
              <a:lumOff val="80000"/>
            </a:schemeClr>
          </a:solidFill>
          <a:ln w="9525">
            <a:solidFill>
              <a:srgbClr val="000000"/>
            </a:solidFill>
          </a:ln>
        </p:spPr>
        <p:txBody>
          <a:bodyPr wrap="square" lIns="0" tIns="0" rIns="0" bIns="0" rtlCol="0"/>
          <a:lstStyle/>
          <a:p>
            <a:endParaRPr/>
          </a:p>
        </p:txBody>
      </p:sp>
      <p:sp>
        <p:nvSpPr>
          <p:cNvPr id="34" name="object 34"/>
          <p:cNvSpPr txBox="1"/>
          <p:nvPr/>
        </p:nvSpPr>
        <p:spPr>
          <a:xfrm>
            <a:off x="627763" y="2968900"/>
            <a:ext cx="939800" cy="538609"/>
          </a:xfrm>
          <a:prstGeom prst="rect">
            <a:avLst/>
          </a:prstGeom>
        </p:spPr>
        <p:txBody>
          <a:bodyPr vert="horz" wrap="square" lIns="0" tIns="0" rIns="0" bIns="0" rtlCol="0">
            <a:spAutoFit/>
          </a:bodyPr>
          <a:lstStyle/>
          <a:p>
            <a:pPr marL="12700">
              <a:lnSpc>
                <a:spcPts val="2110"/>
              </a:lnSpc>
            </a:pPr>
            <a:r>
              <a:rPr lang="zh-CN" altLang="en-US" sz="1800" spc="-5" dirty="0">
                <a:latin typeface="宋体" panose="02010600030101010101" pitchFamily="2" charset="-122"/>
                <a:cs typeface="宋体" panose="02010600030101010101" pitchFamily="2" charset="-122"/>
              </a:rPr>
              <a:t>耐紫外</a:t>
            </a:r>
            <a:r>
              <a:rPr sz="1800" dirty="0" err="1">
                <a:latin typeface="宋体" panose="02010600030101010101" pitchFamily="2" charset="-122"/>
                <a:cs typeface="宋体" panose="02010600030101010101" pitchFamily="2" charset="-122"/>
              </a:rPr>
              <a:t>的物品</a:t>
            </a:r>
            <a:endParaRPr sz="1800" dirty="0">
              <a:latin typeface="宋体" panose="02010600030101010101" pitchFamily="2" charset="-122"/>
              <a:cs typeface="宋体" panose="02010600030101010101" pitchFamily="2" charset="-122"/>
            </a:endParaRPr>
          </a:p>
        </p:txBody>
      </p:sp>
      <p:sp>
        <p:nvSpPr>
          <p:cNvPr id="35" name="object 35"/>
          <p:cNvSpPr/>
          <p:nvPr/>
        </p:nvSpPr>
        <p:spPr>
          <a:xfrm>
            <a:off x="2086736" y="2059383"/>
            <a:ext cx="702310" cy="2359046"/>
          </a:xfrm>
          <a:custGeom>
            <a:avLst/>
            <a:gdLst/>
            <a:ahLst/>
            <a:cxnLst/>
            <a:rect l="l" t="t" r="r" b="b"/>
            <a:pathLst>
              <a:path w="702310" h="2254885">
                <a:moveTo>
                  <a:pt x="0" y="117094"/>
                </a:moveTo>
                <a:lnTo>
                  <a:pt x="7830" y="74880"/>
                </a:lnTo>
                <a:lnTo>
                  <a:pt x="29369" y="39490"/>
                </a:lnTo>
                <a:lnTo>
                  <a:pt x="61689" y="13869"/>
                </a:lnTo>
                <a:lnTo>
                  <a:pt x="101861" y="966"/>
                </a:lnTo>
                <a:lnTo>
                  <a:pt x="585215" y="0"/>
                </a:lnTo>
                <a:lnTo>
                  <a:pt x="599855" y="907"/>
                </a:lnTo>
                <a:lnTo>
                  <a:pt x="640103" y="13645"/>
                </a:lnTo>
                <a:lnTo>
                  <a:pt x="672556" y="39121"/>
                </a:lnTo>
                <a:lnTo>
                  <a:pt x="694271" y="74391"/>
                </a:lnTo>
                <a:lnTo>
                  <a:pt x="702308" y="116513"/>
                </a:lnTo>
                <a:lnTo>
                  <a:pt x="702310" y="2137410"/>
                </a:lnTo>
                <a:lnTo>
                  <a:pt x="701401" y="2152055"/>
                </a:lnTo>
                <a:lnTo>
                  <a:pt x="688649" y="2192295"/>
                </a:lnTo>
                <a:lnTo>
                  <a:pt x="663149" y="2224714"/>
                </a:lnTo>
                <a:lnTo>
                  <a:pt x="627848" y="2246384"/>
                </a:lnTo>
                <a:lnTo>
                  <a:pt x="585691" y="2254376"/>
                </a:lnTo>
                <a:lnTo>
                  <a:pt x="116967" y="2254377"/>
                </a:lnTo>
                <a:lnTo>
                  <a:pt x="102313" y="2253469"/>
                </a:lnTo>
                <a:lnTo>
                  <a:pt x="62054" y="2240731"/>
                </a:lnTo>
                <a:lnTo>
                  <a:pt x="29627" y="2215248"/>
                </a:lnTo>
                <a:lnTo>
                  <a:pt x="7965" y="2179953"/>
                </a:lnTo>
                <a:lnTo>
                  <a:pt x="0" y="2137780"/>
                </a:lnTo>
                <a:lnTo>
                  <a:pt x="0" y="117094"/>
                </a:lnTo>
                <a:close/>
              </a:path>
            </a:pathLst>
          </a:custGeom>
          <a:solidFill>
            <a:schemeClr val="tx2">
              <a:lumMod val="20000"/>
              <a:lumOff val="80000"/>
            </a:schemeClr>
          </a:solidFill>
          <a:ln w="9525">
            <a:solidFill>
              <a:srgbClr val="000000"/>
            </a:solidFill>
          </a:ln>
        </p:spPr>
        <p:txBody>
          <a:bodyPr wrap="square" lIns="0" tIns="0" rIns="0" bIns="0" rtlCol="0"/>
          <a:lstStyle/>
          <a:p>
            <a:endParaRPr/>
          </a:p>
        </p:txBody>
      </p:sp>
      <p:sp>
        <p:nvSpPr>
          <p:cNvPr id="36" name="object 36"/>
          <p:cNvSpPr txBox="1"/>
          <p:nvPr/>
        </p:nvSpPr>
        <p:spPr>
          <a:xfrm>
            <a:off x="2244324" y="2086235"/>
            <a:ext cx="482600" cy="2215991"/>
          </a:xfrm>
          <a:prstGeom prst="rect">
            <a:avLst/>
          </a:prstGeom>
        </p:spPr>
        <p:txBody>
          <a:bodyPr vert="horz" wrap="square" lIns="0" tIns="0" rIns="0" bIns="0" rtlCol="0">
            <a:spAutoFit/>
          </a:bodyPr>
          <a:lstStyle/>
          <a:p>
            <a:pPr marL="12700" marR="233680">
              <a:lnSpc>
                <a:spcPct val="100000"/>
              </a:lnSpc>
            </a:pPr>
            <a:r>
              <a:rPr lang="zh-CN" altLang="en-US" sz="1600" dirty="0">
                <a:latin typeface="宋体" panose="02010600030101010101" pitchFamily="2" charset="-122"/>
                <a:cs typeface="宋体" panose="02010600030101010101" pitchFamily="2" charset="-122"/>
              </a:rPr>
              <a:t>提前</a:t>
            </a:r>
            <a:r>
              <a:rPr lang="en-US" altLang="zh-CN" sz="1600" dirty="0">
                <a:latin typeface="宋体" panose="02010600030101010101" pitchFamily="2" charset="-122"/>
                <a:cs typeface="宋体" panose="02010600030101010101" pitchFamily="2" charset="-122"/>
              </a:rPr>
              <a:t>2</a:t>
            </a:r>
            <a:r>
              <a:rPr lang="zh-CN" altLang="en-US" sz="1600" dirty="0">
                <a:latin typeface="宋体" panose="02010600030101010101" pitchFamily="2" charset="-122"/>
                <a:cs typeface="宋体" panose="02010600030101010101" pitchFamily="2" charset="-122"/>
              </a:rPr>
              <a:t>个工作日</a:t>
            </a:r>
            <a:r>
              <a:rPr sz="1600" dirty="0">
                <a:latin typeface="宋体" panose="02010600030101010101" pitchFamily="2" charset="-122"/>
                <a:cs typeface="宋体" panose="02010600030101010101" pitchFamily="2" charset="-122"/>
              </a:rPr>
              <a:t>提 交</a:t>
            </a:r>
          </a:p>
        </p:txBody>
      </p:sp>
      <p:sp>
        <p:nvSpPr>
          <p:cNvPr id="37" name="object 37"/>
          <p:cNvSpPr/>
          <p:nvPr/>
        </p:nvSpPr>
        <p:spPr>
          <a:xfrm>
            <a:off x="3185414" y="3000715"/>
            <a:ext cx="1199451" cy="771525"/>
          </a:xfrm>
          <a:custGeom>
            <a:avLst/>
            <a:gdLst/>
            <a:ahLst/>
            <a:cxnLst/>
            <a:rect l="l" t="t" r="r" b="b"/>
            <a:pathLst>
              <a:path w="1152525" h="771525">
                <a:moveTo>
                  <a:pt x="0" y="128650"/>
                </a:moveTo>
                <a:lnTo>
                  <a:pt x="7165" y="86162"/>
                </a:lnTo>
                <a:lnTo>
                  <a:pt x="27046" y="49670"/>
                </a:lnTo>
                <a:lnTo>
                  <a:pt x="57222" y="21596"/>
                </a:lnTo>
                <a:lnTo>
                  <a:pt x="95272" y="4361"/>
                </a:lnTo>
                <a:lnTo>
                  <a:pt x="1023493" y="0"/>
                </a:lnTo>
                <a:lnTo>
                  <a:pt x="1038149" y="826"/>
                </a:lnTo>
                <a:lnTo>
                  <a:pt x="1078875" y="12498"/>
                </a:lnTo>
                <a:lnTo>
                  <a:pt x="1112837" y="36080"/>
                </a:lnTo>
                <a:lnTo>
                  <a:pt x="1137591" y="69150"/>
                </a:lnTo>
                <a:lnTo>
                  <a:pt x="1150697" y="109286"/>
                </a:lnTo>
                <a:lnTo>
                  <a:pt x="1152144" y="643001"/>
                </a:lnTo>
                <a:lnTo>
                  <a:pt x="1151315" y="657662"/>
                </a:lnTo>
                <a:lnTo>
                  <a:pt x="1139611" y="698384"/>
                </a:lnTo>
                <a:lnTo>
                  <a:pt x="1115983" y="732318"/>
                </a:lnTo>
                <a:lnTo>
                  <a:pt x="1082876" y="757032"/>
                </a:lnTo>
                <a:lnTo>
                  <a:pt x="1042736" y="770095"/>
                </a:lnTo>
                <a:lnTo>
                  <a:pt x="128650" y="771525"/>
                </a:lnTo>
                <a:lnTo>
                  <a:pt x="113964" y="770698"/>
                </a:lnTo>
                <a:lnTo>
                  <a:pt x="73187" y="759017"/>
                </a:lnTo>
                <a:lnTo>
                  <a:pt x="39223" y="735426"/>
                </a:lnTo>
                <a:lnTo>
                  <a:pt x="14496" y="702356"/>
                </a:lnTo>
                <a:lnTo>
                  <a:pt x="1429" y="662241"/>
                </a:lnTo>
                <a:lnTo>
                  <a:pt x="0" y="128650"/>
                </a:lnTo>
                <a:close/>
              </a:path>
            </a:pathLst>
          </a:custGeom>
          <a:ln w="9525">
            <a:solidFill>
              <a:srgbClr val="000000"/>
            </a:solidFill>
          </a:ln>
        </p:spPr>
        <p:txBody>
          <a:bodyPr wrap="square" lIns="0" tIns="0" rIns="0" bIns="0" rtlCol="0"/>
          <a:lstStyle/>
          <a:p>
            <a:endParaRPr/>
          </a:p>
        </p:txBody>
      </p:sp>
      <p:sp>
        <p:nvSpPr>
          <p:cNvPr id="38" name="object 38"/>
          <p:cNvSpPr txBox="1"/>
          <p:nvPr/>
        </p:nvSpPr>
        <p:spPr>
          <a:xfrm>
            <a:off x="3179168" y="2989575"/>
            <a:ext cx="1199451" cy="810478"/>
          </a:xfrm>
          <a:prstGeom prst="rect">
            <a:avLst/>
          </a:prstGeom>
        </p:spPr>
        <p:txBody>
          <a:bodyPr vert="horz" wrap="square" lIns="0" tIns="0" rIns="0" bIns="0" rtlCol="0">
            <a:spAutoFit/>
          </a:bodyPr>
          <a:lstStyle/>
          <a:p>
            <a:pPr marL="12700" marR="5080">
              <a:lnSpc>
                <a:spcPct val="100000"/>
              </a:lnSpc>
            </a:pPr>
            <a:r>
              <a:rPr sz="1600" b="1" spc="-5" dirty="0">
                <a:solidFill>
                  <a:srgbClr val="C00000"/>
                </a:solidFill>
                <a:latin typeface="宋体" panose="02010600030101010101" pitchFamily="2" charset="-122"/>
                <a:cs typeface="宋体" panose="02010600030101010101" pitchFamily="2" charset="-122"/>
              </a:rPr>
              <a:t>过氧</a:t>
            </a:r>
            <a:r>
              <a:rPr sz="1600" b="1" dirty="0">
                <a:solidFill>
                  <a:srgbClr val="C00000"/>
                </a:solidFill>
                <a:latin typeface="宋体" panose="02010600030101010101" pitchFamily="2" charset="-122"/>
                <a:cs typeface="宋体" panose="02010600030101010101" pitchFamily="2" charset="-122"/>
              </a:rPr>
              <a:t>乙酸</a:t>
            </a:r>
            <a:endParaRPr lang="en-US" sz="1600" b="1" dirty="0">
              <a:solidFill>
                <a:srgbClr val="C00000"/>
              </a:solidFill>
              <a:latin typeface="宋体" panose="02010600030101010101" pitchFamily="2" charset="-122"/>
              <a:cs typeface="宋体" panose="02010600030101010101" pitchFamily="2" charset="-122"/>
            </a:endParaRPr>
          </a:p>
          <a:p>
            <a:pPr marL="12700">
              <a:lnSpc>
                <a:spcPts val="2155"/>
              </a:lnSpc>
            </a:pPr>
            <a:r>
              <a:rPr sz="1600" b="1" dirty="0">
                <a:solidFill>
                  <a:srgbClr val="C00000"/>
                </a:solidFill>
                <a:latin typeface="宋体" panose="02010600030101010101" pitchFamily="2" charset="-122"/>
                <a:cs typeface="宋体" panose="02010600030101010101" pitchFamily="2" charset="-122"/>
              </a:rPr>
              <a:t>中浸泡</a:t>
            </a:r>
            <a:r>
              <a:rPr lang="zh-CN" altLang="en-US" sz="1600" b="1" dirty="0">
                <a:solidFill>
                  <a:srgbClr val="C00000"/>
                </a:solidFill>
                <a:latin typeface="宋体" panose="02010600030101010101" pitchFamily="2" charset="-122"/>
                <a:cs typeface="宋体" panose="02010600030101010101" pitchFamily="2" charset="-122"/>
              </a:rPr>
              <a:t>或喷洒</a:t>
            </a:r>
          </a:p>
        </p:txBody>
      </p:sp>
      <p:sp>
        <p:nvSpPr>
          <p:cNvPr id="40" name="object 40"/>
          <p:cNvSpPr/>
          <p:nvPr/>
        </p:nvSpPr>
        <p:spPr>
          <a:xfrm>
            <a:off x="4653279" y="3000715"/>
            <a:ext cx="1072515" cy="771525"/>
          </a:xfrm>
          <a:custGeom>
            <a:avLst/>
            <a:gdLst/>
            <a:ahLst/>
            <a:cxnLst/>
            <a:rect l="l" t="t" r="r" b="b"/>
            <a:pathLst>
              <a:path w="1072514" h="771525">
                <a:moveTo>
                  <a:pt x="0" y="128650"/>
                </a:moveTo>
                <a:lnTo>
                  <a:pt x="7165" y="86162"/>
                </a:lnTo>
                <a:lnTo>
                  <a:pt x="27046" y="49670"/>
                </a:lnTo>
                <a:lnTo>
                  <a:pt x="57222" y="21596"/>
                </a:lnTo>
                <a:lnTo>
                  <a:pt x="95272" y="4361"/>
                </a:lnTo>
                <a:lnTo>
                  <a:pt x="943483" y="0"/>
                </a:lnTo>
                <a:lnTo>
                  <a:pt x="958139" y="826"/>
                </a:lnTo>
                <a:lnTo>
                  <a:pt x="998865" y="12498"/>
                </a:lnTo>
                <a:lnTo>
                  <a:pt x="1032827" y="36080"/>
                </a:lnTo>
                <a:lnTo>
                  <a:pt x="1057581" y="69150"/>
                </a:lnTo>
                <a:lnTo>
                  <a:pt x="1070687" y="109286"/>
                </a:lnTo>
                <a:lnTo>
                  <a:pt x="1072134" y="643001"/>
                </a:lnTo>
                <a:lnTo>
                  <a:pt x="1071305" y="657662"/>
                </a:lnTo>
                <a:lnTo>
                  <a:pt x="1059601" y="698384"/>
                </a:lnTo>
                <a:lnTo>
                  <a:pt x="1035973" y="732318"/>
                </a:lnTo>
                <a:lnTo>
                  <a:pt x="1002866" y="757032"/>
                </a:lnTo>
                <a:lnTo>
                  <a:pt x="962726" y="770095"/>
                </a:lnTo>
                <a:lnTo>
                  <a:pt x="128650" y="771525"/>
                </a:lnTo>
                <a:lnTo>
                  <a:pt x="113964" y="770698"/>
                </a:lnTo>
                <a:lnTo>
                  <a:pt x="73187" y="759017"/>
                </a:lnTo>
                <a:lnTo>
                  <a:pt x="39223" y="735426"/>
                </a:lnTo>
                <a:lnTo>
                  <a:pt x="14496" y="702356"/>
                </a:lnTo>
                <a:lnTo>
                  <a:pt x="1429" y="662241"/>
                </a:lnTo>
                <a:lnTo>
                  <a:pt x="0" y="128650"/>
                </a:lnTo>
                <a:close/>
              </a:path>
            </a:pathLst>
          </a:custGeom>
          <a:ln w="9525">
            <a:solidFill>
              <a:srgbClr val="000000"/>
            </a:solidFill>
          </a:ln>
        </p:spPr>
        <p:txBody>
          <a:bodyPr wrap="square" lIns="0" tIns="0" rIns="0" bIns="0" rtlCol="0"/>
          <a:lstStyle/>
          <a:p>
            <a:endParaRPr/>
          </a:p>
        </p:txBody>
      </p:sp>
      <p:sp>
        <p:nvSpPr>
          <p:cNvPr id="41" name="object 41"/>
          <p:cNvSpPr txBox="1"/>
          <p:nvPr/>
        </p:nvSpPr>
        <p:spPr>
          <a:xfrm>
            <a:off x="4726686" y="3112684"/>
            <a:ext cx="980566" cy="482568"/>
          </a:xfrm>
          <a:prstGeom prst="rect">
            <a:avLst/>
          </a:prstGeom>
        </p:spPr>
        <p:txBody>
          <a:bodyPr vert="horz" wrap="square" lIns="0" tIns="0" rIns="0" bIns="0" rtlCol="0">
            <a:spAutoFit/>
          </a:bodyPr>
          <a:lstStyle/>
          <a:p>
            <a:pPr marL="12700" marR="5080" algn="just">
              <a:lnSpc>
                <a:spcPct val="98000"/>
              </a:lnSpc>
            </a:pPr>
            <a:r>
              <a:rPr sz="1600" b="1" spc="-5" dirty="0">
                <a:solidFill>
                  <a:srgbClr val="C00000"/>
                </a:solidFill>
                <a:latin typeface="宋体" panose="02010600030101010101" pitchFamily="2" charset="-122"/>
                <a:cs typeface="宋体" panose="02010600030101010101" pitchFamily="2" charset="-122"/>
              </a:rPr>
              <a:t>紫外灭</a:t>
            </a:r>
            <a:r>
              <a:rPr sz="1600" b="1" dirty="0">
                <a:solidFill>
                  <a:srgbClr val="C00000"/>
                </a:solidFill>
                <a:latin typeface="宋体" panose="02010600030101010101" pitchFamily="2" charset="-122"/>
                <a:cs typeface="宋体" panose="02010600030101010101" pitchFamily="2" charset="-122"/>
              </a:rPr>
              <a:t>菌</a:t>
            </a:r>
            <a:r>
              <a:rPr sz="1600" b="1" dirty="0">
                <a:solidFill>
                  <a:srgbClr val="C00000"/>
                </a:solidFill>
                <a:latin typeface="Times New Roman" panose="02020603050405020304"/>
                <a:cs typeface="Times New Roman" panose="02020603050405020304"/>
              </a:rPr>
              <a:t>20</a:t>
            </a:r>
            <a:r>
              <a:rPr sz="1600" b="1" dirty="0">
                <a:solidFill>
                  <a:srgbClr val="C00000"/>
                </a:solidFill>
                <a:latin typeface="宋体" panose="02010600030101010101" pitchFamily="2" charset="-122"/>
                <a:cs typeface="宋体" panose="02010600030101010101" pitchFamily="2" charset="-122"/>
              </a:rPr>
              <a:t>分钟</a:t>
            </a:r>
          </a:p>
        </p:txBody>
      </p:sp>
      <p:sp>
        <p:nvSpPr>
          <p:cNvPr id="42" name="object 42"/>
          <p:cNvSpPr/>
          <p:nvPr/>
        </p:nvSpPr>
        <p:spPr>
          <a:xfrm>
            <a:off x="2798317" y="2399624"/>
            <a:ext cx="861060" cy="150495"/>
          </a:xfrm>
          <a:custGeom>
            <a:avLst/>
            <a:gdLst/>
            <a:ahLst/>
            <a:cxnLst/>
            <a:rect l="l" t="t" r="r" b="b"/>
            <a:pathLst>
              <a:path w="861060" h="150494">
                <a:moveTo>
                  <a:pt x="693928" y="0"/>
                </a:moveTo>
                <a:lnTo>
                  <a:pt x="693928" y="37591"/>
                </a:lnTo>
                <a:lnTo>
                  <a:pt x="0" y="37591"/>
                </a:lnTo>
                <a:lnTo>
                  <a:pt x="0" y="112775"/>
                </a:lnTo>
                <a:lnTo>
                  <a:pt x="693928" y="112775"/>
                </a:lnTo>
                <a:lnTo>
                  <a:pt x="693928" y="150367"/>
                </a:lnTo>
                <a:lnTo>
                  <a:pt x="861059" y="75183"/>
                </a:lnTo>
                <a:lnTo>
                  <a:pt x="693928" y="0"/>
                </a:lnTo>
                <a:close/>
              </a:path>
            </a:pathLst>
          </a:custGeom>
          <a:solidFill>
            <a:srgbClr val="FFFFFF"/>
          </a:solidFill>
        </p:spPr>
        <p:txBody>
          <a:bodyPr wrap="square" lIns="0" tIns="0" rIns="0" bIns="0" rtlCol="0"/>
          <a:lstStyle/>
          <a:p>
            <a:endParaRPr/>
          </a:p>
        </p:txBody>
      </p:sp>
      <p:sp>
        <p:nvSpPr>
          <p:cNvPr id="43" name="object 43"/>
          <p:cNvSpPr/>
          <p:nvPr/>
        </p:nvSpPr>
        <p:spPr>
          <a:xfrm>
            <a:off x="2798317" y="2399624"/>
            <a:ext cx="785368" cy="150495"/>
          </a:xfrm>
          <a:custGeom>
            <a:avLst/>
            <a:gdLst/>
            <a:ahLst/>
            <a:cxnLst/>
            <a:rect l="l" t="t" r="r" b="b"/>
            <a:pathLst>
              <a:path w="861060" h="150494">
                <a:moveTo>
                  <a:pt x="0" y="37591"/>
                </a:moveTo>
                <a:lnTo>
                  <a:pt x="693928" y="37591"/>
                </a:lnTo>
                <a:lnTo>
                  <a:pt x="693928" y="0"/>
                </a:lnTo>
                <a:lnTo>
                  <a:pt x="861059" y="75183"/>
                </a:lnTo>
                <a:lnTo>
                  <a:pt x="693928" y="150367"/>
                </a:lnTo>
                <a:lnTo>
                  <a:pt x="693928" y="112775"/>
                </a:lnTo>
                <a:lnTo>
                  <a:pt x="0" y="112775"/>
                </a:lnTo>
                <a:lnTo>
                  <a:pt x="0" y="37591"/>
                </a:lnTo>
                <a:close/>
              </a:path>
            </a:pathLst>
          </a:custGeom>
          <a:ln w="9524">
            <a:solidFill>
              <a:srgbClr val="000000"/>
            </a:solidFill>
          </a:ln>
        </p:spPr>
        <p:txBody>
          <a:bodyPr wrap="square" lIns="0" tIns="0" rIns="0" bIns="0" rtlCol="0"/>
          <a:lstStyle/>
          <a:p>
            <a:endParaRPr/>
          </a:p>
        </p:txBody>
      </p:sp>
      <p:sp>
        <p:nvSpPr>
          <p:cNvPr id="44" name="object 44"/>
          <p:cNvSpPr/>
          <p:nvPr/>
        </p:nvSpPr>
        <p:spPr>
          <a:xfrm>
            <a:off x="1662110" y="3238205"/>
            <a:ext cx="393700" cy="150495"/>
          </a:xfrm>
          <a:custGeom>
            <a:avLst/>
            <a:gdLst/>
            <a:ahLst/>
            <a:cxnLst/>
            <a:rect l="l" t="t" r="r" b="b"/>
            <a:pathLst>
              <a:path w="393700" h="150494">
                <a:moveTo>
                  <a:pt x="316991" y="0"/>
                </a:moveTo>
                <a:lnTo>
                  <a:pt x="316991" y="37464"/>
                </a:lnTo>
                <a:lnTo>
                  <a:pt x="0" y="37464"/>
                </a:lnTo>
                <a:lnTo>
                  <a:pt x="0" y="112649"/>
                </a:lnTo>
                <a:lnTo>
                  <a:pt x="316991" y="112649"/>
                </a:lnTo>
                <a:lnTo>
                  <a:pt x="316991" y="150240"/>
                </a:lnTo>
                <a:lnTo>
                  <a:pt x="393319" y="75057"/>
                </a:lnTo>
                <a:lnTo>
                  <a:pt x="316991" y="0"/>
                </a:lnTo>
                <a:close/>
              </a:path>
            </a:pathLst>
          </a:custGeom>
          <a:solidFill>
            <a:srgbClr val="FFFFFF"/>
          </a:solidFill>
        </p:spPr>
        <p:txBody>
          <a:bodyPr wrap="square" lIns="0" tIns="0" rIns="0" bIns="0" rtlCol="0"/>
          <a:lstStyle/>
          <a:p>
            <a:endParaRPr/>
          </a:p>
        </p:txBody>
      </p:sp>
      <p:sp>
        <p:nvSpPr>
          <p:cNvPr id="45" name="object 45"/>
          <p:cNvSpPr/>
          <p:nvPr/>
        </p:nvSpPr>
        <p:spPr>
          <a:xfrm>
            <a:off x="1697735" y="3238205"/>
            <a:ext cx="393700" cy="150495"/>
          </a:xfrm>
          <a:custGeom>
            <a:avLst/>
            <a:gdLst/>
            <a:ahLst/>
            <a:cxnLst/>
            <a:rect l="l" t="t" r="r" b="b"/>
            <a:pathLst>
              <a:path w="393700" h="150494">
                <a:moveTo>
                  <a:pt x="0" y="37464"/>
                </a:moveTo>
                <a:lnTo>
                  <a:pt x="316991" y="37464"/>
                </a:lnTo>
                <a:lnTo>
                  <a:pt x="316991" y="0"/>
                </a:lnTo>
                <a:lnTo>
                  <a:pt x="393319" y="75057"/>
                </a:lnTo>
                <a:lnTo>
                  <a:pt x="316991" y="150240"/>
                </a:lnTo>
                <a:lnTo>
                  <a:pt x="316991" y="112649"/>
                </a:lnTo>
                <a:lnTo>
                  <a:pt x="0" y="112649"/>
                </a:lnTo>
                <a:lnTo>
                  <a:pt x="0" y="37464"/>
                </a:lnTo>
                <a:close/>
              </a:path>
            </a:pathLst>
          </a:custGeom>
          <a:ln w="9524">
            <a:solidFill>
              <a:srgbClr val="000000"/>
            </a:solidFill>
          </a:ln>
        </p:spPr>
        <p:txBody>
          <a:bodyPr wrap="square" lIns="0" tIns="0" rIns="0" bIns="0" rtlCol="0"/>
          <a:lstStyle/>
          <a:p>
            <a:endParaRPr/>
          </a:p>
        </p:txBody>
      </p:sp>
      <p:sp>
        <p:nvSpPr>
          <p:cNvPr id="46" name="object 46"/>
          <p:cNvSpPr/>
          <p:nvPr/>
        </p:nvSpPr>
        <p:spPr>
          <a:xfrm>
            <a:off x="4337558" y="3311358"/>
            <a:ext cx="334010" cy="150495"/>
          </a:xfrm>
          <a:custGeom>
            <a:avLst/>
            <a:gdLst/>
            <a:ahLst/>
            <a:cxnLst/>
            <a:rect l="l" t="t" r="r" b="b"/>
            <a:pathLst>
              <a:path w="334010" h="150494">
                <a:moveTo>
                  <a:pt x="268986" y="0"/>
                </a:moveTo>
                <a:lnTo>
                  <a:pt x="268986" y="37592"/>
                </a:lnTo>
                <a:lnTo>
                  <a:pt x="0" y="37592"/>
                </a:lnTo>
                <a:lnTo>
                  <a:pt x="0" y="112649"/>
                </a:lnTo>
                <a:lnTo>
                  <a:pt x="268986" y="112649"/>
                </a:lnTo>
                <a:lnTo>
                  <a:pt x="268986" y="150241"/>
                </a:lnTo>
                <a:lnTo>
                  <a:pt x="333755" y="75184"/>
                </a:lnTo>
                <a:lnTo>
                  <a:pt x="268986" y="0"/>
                </a:lnTo>
                <a:close/>
              </a:path>
            </a:pathLst>
          </a:custGeom>
          <a:solidFill>
            <a:srgbClr val="FFFFFF"/>
          </a:solidFill>
        </p:spPr>
        <p:txBody>
          <a:bodyPr wrap="square" lIns="0" tIns="0" rIns="0" bIns="0" rtlCol="0"/>
          <a:lstStyle/>
          <a:p>
            <a:endParaRPr/>
          </a:p>
        </p:txBody>
      </p:sp>
      <p:sp>
        <p:nvSpPr>
          <p:cNvPr id="47" name="object 47"/>
          <p:cNvSpPr/>
          <p:nvPr/>
        </p:nvSpPr>
        <p:spPr>
          <a:xfrm>
            <a:off x="4337558" y="3311358"/>
            <a:ext cx="334010" cy="150495"/>
          </a:xfrm>
          <a:custGeom>
            <a:avLst/>
            <a:gdLst/>
            <a:ahLst/>
            <a:cxnLst/>
            <a:rect l="l" t="t" r="r" b="b"/>
            <a:pathLst>
              <a:path w="334010" h="150494">
                <a:moveTo>
                  <a:pt x="0" y="37592"/>
                </a:moveTo>
                <a:lnTo>
                  <a:pt x="268986" y="37592"/>
                </a:lnTo>
                <a:lnTo>
                  <a:pt x="268986" y="0"/>
                </a:lnTo>
                <a:lnTo>
                  <a:pt x="333755" y="75184"/>
                </a:lnTo>
                <a:lnTo>
                  <a:pt x="268986" y="150241"/>
                </a:lnTo>
                <a:lnTo>
                  <a:pt x="268986" y="112649"/>
                </a:lnTo>
                <a:lnTo>
                  <a:pt x="0" y="112649"/>
                </a:lnTo>
                <a:lnTo>
                  <a:pt x="0" y="37592"/>
                </a:lnTo>
                <a:close/>
              </a:path>
            </a:pathLst>
          </a:custGeom>
          <a:ln w="9525">
            <a:solidFill>
              <a:srgbClr val="000000"/>
            </a:solidFill>
          </a:ln>
        </p:spPr>
        <p:txBody>
          <a:bodyPr wrap="square" lIns="0" tIns="0" rIns="0" bIns="0" rtlCol="0"/>
          <a:lstStyle/>
          <a:p>
            <a:endParaRPr/>
          </a:p>
        </p:txBody>
      </p:sp>
      <p:sp>
        <p:nvSpPr>
          <p:cNvPr id="48" name="object 48"/>
          <p:cNvSpPr/>
          <p:nvPr/>
        </p:nvSpPr>
        <p:spPr>
          <a:xfrm>
            <a:off x="5993384" y="2324059"/>
            <a:ext cx="1244600" cy="1448435"/>
          </a:xfrm>
          <a:custGeom>
            <a:avLst/>
            <a:gdLst/>
            <a:ahLst/>
            <a:cxnLst/>
            <a:rect l="l" t="t" r="r" b="b"/>
            <a:pathLst>
              <a:path w="1244600" h="1448435">
                <a:moveTo>
                  <a:pt x="0" y="207391"/>
                </a:moveTo>
                <a:lnTo>
                  <a:pt x="6026" y="157547"/>
                </a:lnTo>
                <a:lnTo>
                  <a:pt x="23145" y="112076"/>
                </a:lnTo>
                <a:lnTo>
                  <a:pt x="49917" y="72416"/>
                </a:lnTo>
                <a:lnTo>
                  <a:pt x="84902" y="40010"/>
                </a:lnTo>
                <a:lnTo>
                  <a:pt x="126658" y="16295"/>
                </a:lnTo>
                <a:lnTo>
                  <a:pt x="173747" y="2713"/>
                </a:lnTo>
                <a:lnTo>
                  <a:pt x="207390" y="0"/>
                </a:lnTo>
                <a:lnTo>
                  <a:pt x="1037082" y="0"/>
                </a:lnTo>
                <a:lnTo>
                  <a:pt x="1086925" y="6026"/>
                </a:lnTo>
                <a:lnTo>
                  <a:pt x="1132396" y="23145"/>
                </a:lnTo>
                <a:lnTo>
                  <a:pt x="1172056" y="49917"/>
                </a:lnTo>
                <a:lnTo>
                  <a:pt x="1204462" y="84902"/>
                </a:lnTo>
                <a:lnTo>
                  <a:pt x="1228177" y="126658"/>
                </a:lnTo>
                <a:lnTo>
                  <a:pt x="1241759" y="173747"/>
                </a:lnTo>
                <a:lnTo>
                  <a:pt x="1244472" y="207391"/>
                </a:lnTo>
                <a:lnTo>
                  <a:pt x="1244472" y="1240790"/>
                </a:lnTo>
                <a:lnTo>
                  <a:pt x="1238446" y="1290633"/>
                </a:lnTo>
                <a:lnTo>
                  <a:pt x="1221327" y="1336104"/>
                </a:lnTo>
                <a:lnTo>
                  <a:pt x="1194555" y="1375764"/>
                </a:lnTo>
                <a:lnTo>
                  <a:pt x="1159570" y="1408170"/>
                </a:lnTo>
                <a:lnTo>
                  <a:pt x="1117814" y="1431885"/>
                </a:lnTo>
                <a:lnTo>
                  <a:pt x="1070725" y="1445467"/>
                </a:lnTo>
                <a:lnTo>
                  <a:pt x="1037082" y="1448181"/>
                </a:lnTo>
                <a:lnTo>
                  <a:pt x="207390" y="1448181"/>
                </a:lnTo>
                <a:lnTo>
                  <a:pt x="157547" y="1442154"/>
                </a:lnTo>
                <a:lnTo>
                  <a:pt x="112076" y="1425035"/>
                </a:lnTo>
                <a:lnTo>
                  <a:pt x="72416" y="1398263"/>
                </a:lnTo>
                <a:lnTo>
                  <a:pt x="40010" y="1363278"/>
                </a:lnTo>
                <a:lnTo>
                  <a:pt x="16295" y="1321522"/>
                </a:lnTo>
                <a:lnTo>
                  <a:pt x="2713" y="1274433"/>
                </a:lnTo>
                <a:lnTo>
                  <a:pt x="0" y="1240790"/>
                </a:lnTo>
                <a:lnTo>
                  <a:pt x="0" y="207391"/>
                </a:lnTo>
                <a:close/>
              </a:path>
            </a:pathLst>
          </a:custGeom>
          <a:solidFill>
            <a:schemeClr val="tx2">
              <a:lumMod val="20000"/>
              <a:lumOff val="80000"/>
            </a:schemeClr>
          </a:solidFill>
          <a:ln w="9525">
            <a:solidFill>
              <a:srgbClr val="000000"/>
            </a:solidFill>
          </a:ln>
        </p:spPr>
        <p:txBody>
          <a:bodyPr wrap="square" lIns="0" tIns="0" rIns="0" bIns="0" rtlCol="0"/>
          <a:lstStyle/>
          <a:p>
            <a:endParaRPr/>
          </a:p>
        </p:txBody>
      </p:sp>
      <p:sp>
        <p:nvSpPr>
          <p:cNvPr id="49" name="object 49"/>
          <p:cNvSpPr txBox="1"/>
          <p:nvPr/>
        </p:nvSpPr>
        <p:spPr>
          <a:xfrm>
            <a:off x="6133846" y="2801341"/>
            <a:ext cx="939800" cy="516890"/>
          </a:xfrm>
          <a:prstGeom prst="rect">
            <a:avLst/>
          </a:prstGeom>
        </p:spPr>
        <p:txBody>
          <a:bodyPr vert="horz" wrap="square" lIns="0" tIns="0" rIns="0" bIns="0" rtlCol="0">
            <a:spAutoFit/>
          </a:bodyPr>
          <a:lstStyle/>
          <a:p>
            <a:pPr marL="12700">
              <a:lnSpc>
                <a:spcPts val="2115"/>
              </a:lnSpc>
            </a:pPr>
            <a:r>
              <a:rPr sz="1800" dirty="0">
                <a:latin typeface="宋体" panose="02010600030101010101" pitchFamily="2" charset="-122"/>
                <a:cs typeface="宋体" panose="02010600030101010101" pitchFamily="2" charset="-122"/>
              </a:rPr>
              <a:t>工作人员</a:t>
            </a:r>
          </a:p>
          <a:p>
            <a:pPr marL="12700">
              <a:lnSpc>
                <a:spcPts val="2105"/>
              </a:lnSpc>
            </a:pPr>
            <a:r>
              <a:rPr sz="1800" spc="-5" dirty="0">
                <a:latin typeface="宋体" panose="02010600030101010101" pitchFamily="2" charset="-122"/>
                <a:cs typeface="宋体" panose="02010600030101010101" pitchFamily="2" charset="-122"/>
              </a:rPr>
              <a:t>处领取</a:t>
            </a:r>
            <a:endParaRPr sz="1800" dirty="0">
              <a:latin typeface="宋体" panose="02010600030101010101" pitchFamily="2" charset="-122"/>
              <a:cs typeface="宋体" panose="02010600030101010101" pitchFamily="2" charset="-122"/>
            </a:endParaRPr>
          </a:p>
        </p:txBody>
      </p:sp>
      <p:sp>
        <p:nvSpPr>
          <p:cNvPr id="50" name="object 50"/>
          <p:cNvSpPr/>
          <p:nvPr/>
        </p:nvSpPr>
        <p:spPr>
          <a:xfrm>
            <a:off x="2798317" y="3259796"/>
            <a:ext cx="414655" cy="150495"/>
          </a:xfrm>
          <a:custGeom>
            <a:avLst/>
            <a:gdLst/>
            <a:ahLst/>
            <a:cxnLst/>
            <a:rect l="l" t="t" r="r" b="b"/>
            <a:pathLst>
              <a:path w="414655" h="150494">
                <a:moveTo>
                  <a:pt x="334009" y="0"/>
                </a:moveTo>
                <a:lnTo>
                  <a:pt x="334009" y="37592"/>
                </a:lnTo>
                <a:lnTo>
                  <a:pt x="0" y="37592"/>
                </a:lnTo>
                <a:lnTo>
                  <a:pt x="0" y="112775"/>
                </a:lnTo>
                <a:lnTo>
                  <a:pt x="334009" y="112775"/>
                </a:lnTo>
                <a:lnTo>
                  <a:pt x="334009" y="150241"/>
                </a:lnTo>
                <a:lnTo>
                  <a:pt x="414400" y="75184"/>
                </a:lnTo>
                <a:lnTo>
                  <a:pt x="334009" y="0"/>
                </a:lnTo>
                <a:close/>
              </a:path>
            </a:pathLst>
          </a:custGeom>
          <a:solidFill>
            <a:srgbClr val="FFFFFF"/>
          </a:solidFill>
        </p:spPr>
        <p:txBody>
          <a:bodyPr wrap="square" lIns="0" tIns="0" rIns="0" bIns="0" rtlCol="0"/>
          <a:lstStyle/>
          <a:p>
            <a:endParaRPr/>
          </a:p>
        </p:txBody>
      </p:sp>
      <p:sp>
        <p:nvSpPr>
          <p:cNvPr id="51" name="object 51"/>
          <p:cNvSpPr/>
          <p:nvPr/>
        </p:nvSpPr>
        <p:spPr>
          <a:xfrm>
            <a:off x="2798317" y="3259796"/>
            <a:ext cx="414655" cy="150495"/>
          </a:xfrm>
          <a:custGeom>
            <a:avLst/>
            <a:gdLst/>
            <a:ahLst/>
            <a:cxnLst/>
            <a:rect l="l" t="t" r="r" b="b"/>
            <a:pathLst>
              <a:path w="414655" h="150494">
                <a:moveTo>
                  <a:pt x="0" y="37592"/>
                </a:moveTo>
                <a:lnTo>
                  <a:pt x="334009" y="37592"/>
                </a:lnTo>
                <a:lnTo>
                  <a:pt x="334009" y="0"/>
                </a:lnTo>
                <a:lnTo>
                  <a:pt x="414400" y="75184"/>
                </a:lnTo>
                <a:lnTo>
                  <a:pt x="334009" y="150241"/>
                </a:lnTo>
                <a:lnTo>
                  <a:pt x="334009" y="112775"/>
                </a:lnTo>
                <a:lnTo>
                  <a:pt x="0" y="112775"/>
                </a:lnTo>
                <a:lnTo>
                  <a:pt x="0" y="37592"/>
                </a:lnTo>
                <a:close/>
              </a:path>
            </a:pathLst>
          </a:custGeom>
          <a:ln w="9524">
            <a:solidFill>
              <a:srgbClr val="000000"/>
            </a:solidFill>
          </a:ln>
        </p:spPr>
        <p:txBody>
          <a:bodyPr wrap="square" lIns="0" tIns="0" rIns="0" bIns="0" rtlCol="0"/>
          <a:lstStyle/>
          <a:p>
            <a:endParaRPr/>
          </a:p>
        </p:txBody>
      </p:sp>
      <p:sp>
        <p:nvSpPr>
          <p:cNvPr id="52" name="object 52"/>
          <p:cNvSpPr/>
          <p:nvPr/>
        </p:nvSpPr>
        <p:spPr>
          <a:xfrm>
            <a:off x="5713603" y="3303611"/>
            <a:ext cx="334010" cy="150495"/>
          </a:xfrm>
          <a:custGeom>
            <a:avLst/>
            <a:gdLst/>
            <a:ahLst/>
            <a:cxnLst/>
            <a:rect l="l" t="t" r="r" b="b"/>
            <a:pathLst>
              <a:path w="334010" h="150494">
                <a:moveTo>
                  <a:pt x="268986" y="0"/>
                </a:moveTo>
                <a:lnTo>
                  <a:pt x="268986" y="37591"/>
                </a:lnTo>
                <a:lnTo>
                  <a:pt x="0" y="37591"/>
                </a:lnTo>
                <a:lnTo>
                  <a:pt x="0" y="112775"/>
                </a:lnTo>
                <a:lnTo>
                  <a:pt x="268986" y="112775"/>
                </a:lnTo>
                <a:lnTo>
                  <a:pt x="268986" y="150240"/>
                </a:lnTo>
                <a:lnTo>
                  <a:pt x="333756" y="75183"/>
                </a:lnTo>
                <a:lnTo>
                  <a:pt x="268986" y="0"/>
                </a:lnTo>
                <a:close/>
              </a:path>
            </a:pathLst>
          </a:custGeom>
          <a:solidFill>
            <a:srgbClr val="FFFFFF"/>
          </a:solidFill>
        </p:spPr>
        <p:txBody>
          <a:bodyPr wrap="square" lIns="0" tIns="0" rIns="0" bIns="0" rtlCol="0"/>
          <a:lstStyle/>
          <a:p>
            <a:endParaRPr/>
          </a:p>
        </p:txBody>
      </p:sp>
      <p:sp>
        <p:nvSpPr>
          <p:cNvPr id="53" name="object 53"/>
          <p:cNvSpPr/>
          <p:nvPr/>
        </p:nvSpPr>
        <p:spPr>
          <a:xfrm>
            <a:off x="5713603" y="3303611"/>
            <a:ext cx="334010" cy="150495"/>
          </a:xfrm>
          <a:custGeom>
            <a:avLst/>
            <a:gdLst/>
            <a:ahLst/>
            <a:cxnLst/>
            <a:rect l="l" t="t" r="r" b="b"/>
            <a:pathLst>
              <a:path w="334010" h="150494">
                <a:moveTo>
                  <a:pt x="0" y="37591"/>
                </a:moveTo>
                <a:lnTo>
                  <a:pt x="268986" y="37591"/>
                </a:lnTo>
                <a:lnTo>
                  <a:pt x="268986" y="0"/>
                </a:lnTo>
                <a:lnTo>
                  <a:pt x="333756" y="75183"/>
                </a:lnTo>
                <a:lnTo>
                  <a:pt x="268986" y="150240"/>
                </a:lnTo>
                <a:lnTo>
                  <a:pt x="268986" y="112775"/>
                </a:lnTo>
                <a:lnTo>
                  <a:pt x="0" y="112775"/>
                </a:lnTo>
                <a:lnTo>
                  <a:pt x="0" y="37591"/>
                </a:lnTo>
                <a:close/>
              </a:path>
            </a:pathLst>
          </a:custGeom>
          <a:ln w="9525">
            <a:solidFill>
              <a:srgbClr val="000000"/>
            </a:solidFill>
          </a:ln>
        </p:spPr>
        <p:txBody>
          <a:bodyPr wrap="square" lIns="0" tIns="0" rIns="0" bIns="0" rtlCol="0"/>
          <a:lstStyle/>
          <a:p>
            <a:endParaRPr/>
          </a:p>
        </p:txBody>
      </p:sp>
      <p:sp>
        <p:nvSpPr>
          <p:cNvPr id="54" name="object 54"/>
          <p:cNvSpPr/>
          <p:nvPr/>
        </p:nvSpPr>
        <p:spPr>
          <a:xfrm>
            <a:off x="5256276" y="2399624"/>
            <a:ext cx="701040" cy="150495"/>
          </a:xfrm>
          <a:custGeom>
            <a:avLst/>
            <a:gdLst/>
            <a:ahLst/>
            <a:cxnLst/>
            <a:rect l="l" t="t" r="r" b="b"/>
            <a:pathLst>
              <a:path w="701039" h="150494">
                <a:moveTo>
                  <a:pt x="0" y="37591"/>
                </a:moveTo>
                <a:lnTo>
                  <a:pt x="564514" y="37591"/>
                </a:lnTo>
                <a:lnTo>
                  <a:pt x="564514" y="0"/>
                </a:lnTo>
                <a:lnTo>
                  <a:pt x="700532" y="75183"/>
                </a:lnTo>
                <a:lnTo>
                  <a:pt x="564514" y="150367"/>
                </a:lnTo>
                <a:lnTo>
                  <a:pt x="564514" y="112775"/>
                </a:lnTo>
                <a:lnTo>
                  <a:pt x="0" y="112775"/>
                </a:lnTo>
                <a:lnTo>
                  <a:pt x="0" y="37591"/>
                </a:lnTo>
                <a:close/>
              </a:path>
            </a:pathLst>
          </a:custGeom>
          <a:ln w="9525">
            <a:solidFill>
              <a:srgbClr val="000000"/>
            </a:solidFill>
          </a:ln>
        </p:spPr>
        <p:txBody>
          <a:bodyPr wrap="square" lIns="0" tIns="0" rIns="0" bIns="0" rtlCol="0"/>
          <a:lstStyle/>
          <a:p>
            <a:endParaRPr/>
          </a:p>
        </p:txBody>
      </p:sp>
      <p:sp>
        <p:nvSpPr>
          <p:cNvPr id="55" name="object 55"/>
          <p:cNvSpPr/>
          <p:nvPr/>
        </p:nvSpPr>
        <p:spPr>
          <a:xfrm>
            <a:off x="1619672" y="2399624"/>
            <a:ext cx="383540" cy="151765"/>
          </a:xfrm>
          <a:custGeom>
            <a:avLst/>
            <a:gdLst/>
            <a:ahLst/>
            <a:cxnLst/>
            <a:rect l="l" t="t" r="r" b="b"/>
            <a:pathLst>
              <a:path w="383539" h="151764">
                <a:moveTo>
                  <a:pt x="308990" y="0"/>
                </a:moveTo>
                <a:lnTo>
                  <a:pt x="308990" y="37845"/>
                </a:lnTo>
                <a:lnTo>
                  <a:pt x="0" y="37845"/>
                </a:lnTo>
                <a:lnTo>
                  <a:pt x="0" y="113411"/>
                </a:lnTo>
                <a:lnTo>
                  <a:pt x="308990" y="113411"/>
                </a:lnTo>
                <a:lnTo>
                  <a:pt x="308990" y="151256"/>
                </a:lnTo>
                <a:lnTo>
                  <a:pt x="383413" y="75691"/>
                </a:lnTo>
                <a:lnTo>
                  <a:pt x="308990" y="0"/>
                </a:lnTo>
                <a:close/>
              </a:path>
            </a:pathLst>
          </a:custGeom>
          <a:solidFill>
            <a:srgbClr val="FFFFFF"/>
          </a:solidFill>
        </p:spPr>
        <p:txBody>
          <a:bodyPr wrap="square" lIns="0" tIns="0" rIns="0" bIns="0" rtlCol="0"/>
          <a:lstStyle/>
          <a:p>
            <a:endParaRPr/>
          </a:p>
        </p:txBody>
      </p:sp>
      <p:sp>
        <p:nvSpPr>
          <p:cNvPr id="56" name="object 56"/>
          <p:cNvSpPr/>
          <p:nvPr/>
        </p:nvSpPr>
        <p:spPr>
          <a:xfrm>
            <a:off x="1691680" y="2399624"/>
            <a:ext cx="383540" cy="151765"/>
          </a:xfrm>
          <a:custGeom>
            <a:avLst/>
            <a:gdLst/>
            <a:ahLst/>
            <a:cxnLst/>
            <a:rect l="l" t="t" r="r" b="b"/>
            <a:pathLst>
              <a:path w="383539" h="151764">
                <a:moveTo>
                  <a:pt x="0" y="37845"/>
                </a:moveTo>
                <a:lnTo>
                  <a:pt x="308990" y="37845"/>
                </a:lnTo>
                <a:lnTo>
                  <a:pt x="308990" y="0"/>
                </a:lnTo>
                <a:lnTo>
                  <a:pt x="383413" y="75691"/>
                </a:lnTo>
                <a:lnTo>
                  <a:pt x="308990" y="151256"/>
                </a:lnTo>
                <a:lnTo>
                  <a:pt x="308990" y="113411"/>
                </a:lnTo>
                <a:lnTo>
                  <a:pt x="0" y="113411"/>
                </a:lnTo>
                <a:lnTo>
                  <a:pt x="0" y="37845"/>
                </a:lnTo>
                <a:close/>
              </a:path>
            </a:pathLst>
          </a:custGeom>
          <a:ln w="9525">
            <a:solidFill>
              <a:srgbClr val="000000"/>
            </a:solidFill>
          </a:ln>
        </p:spPr>
        <p:txBody>
          <a:bodyPr wrap="square" lIns="0" tIns="0" rIns="0" bIns="0" rtlCol="0"/>
          <a:lstStyle/>
          <a:p>
            <a:endParaRPr/>
          </a:p>
        </p:txBody>
      </p:sp>
      <p:sp>
        <p:nvSpPr>
          <p:cNvPr id="58" name="object 58"/>
          <p:cNvSpPr/>
          <p:nvPr/>
        </p:nvSpPr>
        <p:spPr>
          <a:xfrm>
            <a:off x="5825744" y="2023703"/>
            <a:ext cx="94615" cy="4357625"/>
          </a:xfrm>
          <a:custGeom>
            <a:avLst/>
            <a:gdLst/>
            <a:ahLst/>
            <a:cxnLst/>
            <a:rect l="l" t="t" r="r" b="b"/>
            <a:pathLst>
              <a:path w="94614" h="3653154">
                <a:moveTo>
                  <a:pt x="10540" y="508"/>
                </a:moveTo>
                <a:lnTo>
                  <a:pt x="0" y="635"/>
                </a:lnTo>
                <a:lnTo>
                  <a:pt x="30987" y="3652647"/>
                </a:lnTo>
                <a:lnTo>
                  <a:pt x="41655" y="3652520"/>
                </a:lnTo>
                <a:lnTo>
                  <a:pt x="10540" y="508"/>
                </a:lnTo>
                <a:close/>
              </a:path>
              <a:path w="94614" h="3653154">
                <a:moveTo>
                  <a:pt x="42290" y="253"/>
                </a:moveTo>
                <a:lnTo>
                  <a:pt x="21208" y="381"/>
                </a:lnTo>
                <a:lnTo>
                  <a:pt x="52196" y="3652393"/>
                </a:lnTo>
                <a:lnTo>
                  <a:pt x="73405" y="3652266"/>
                </a:lnTo>
                <a:lnTo>
                  <a:pt x="42290" y="253"/>
                </a:lnTo>
                <a:close/>
              </a:path>
              <a:path w="94614" h="3653154">
                <a:moveTo>
                  <a:pt x="63500" y="0"/>
                </a:moveTo>
                <a:lnTo>
                  <a:pt x="52958" y="126"/>
                </a:lnTo>
                <a:lnTo>
                  <a:pt x="83946" y="3652139"/>
                </a:lnTo>
                <a:lnTo>
                  <a:pt x="94487" y="3652012"/>
                </a:lnTo>
                <a:lnTo>
                  <a:pt x="63500" y="0"/>
                </a:lnTo>
                <a:close/>
              </a:path>
            </a:pathLst>
          </a:custGeom>
          <a:solidFill>
            <a:srgbClr val="000000"/>
          </a:solidFill>
        </p:spPr>
        <p:txBody>
          <a:bodyPr wrap="square" lIns="0" tIns="0" rIns="0" bIns="0" rtlCol="0"/>
          <a:lstStyle/>
          <a:p>
            <a:endParaRPr/>
          </a:p>
        </p:txBody>
      </p:sp>
      <p:sp>
        <p:nvSpPr>
          <p:cNvPr id="65" name="object 65"/>
          <p:cNvSpPr/>
          <p:nvPr/>
        </p:nvSpPr>
        <p:spPr>
          <a:xfrm>
            <a:off x="5671184" y="5893109"/>
            <a:ext cx="447675" cy="188595"/>
          </a:xfrm>
          <a:custGeom>
            <a:avLst/>
            <a:gdLst/>
            <a:ahLst/>
            <a:cxnLst/>
            <a:rect l="l" t="t" r="r" b="b"/>
            <a:pathLst>
              <a:path w="447675" h="188595">
                <a:moveTo>
                  <a:pt x="100711" y="0"/>
                </a:moveTo>
                <a:lnTo>
                  <a:pt x="0" y="93980"/>
                </a:lnTo>
                <a:lnTo>
                  <a:pt x="100711" y="188087"/>
                </a:lnTo>
                <a:lnTo>
                  <a:pt x="100711" y="141097"/>
                </a:lnTo>
                <a:lnTo>
                  <a:pt x="447420" y="141097"/>
                </a:lnTo>
                <a:lnTo>
                  <a:pt x="447420" y="46989"/>
                </a:lnTo>
                <a:lnTo>
                  <a:pt x="100711" y="46989"/>
                </a:lnTo>
                <a:lnTo>
                  <a:pt x="100711" y="0"/>
                </a:lnTo>
                <a:close/>
              </a:path>
            </a:pathLst>
          </a:custGeom>
          <a:solidFill>
            <a:srgbClr val="FFFFFF"/>
          </a:solidFill>
        </p:spPr>
        <p:txBody>
          <a:bodyPr wrap="square" lIns="0" tIns="0" rIns="0" bIns="0" rtlCol="0"/>
          <a:lstStyle/>
          <a:p>
            <a:endParaRPr/>
          </a:p>
        </p:txBody>
      </p:sp>
      <p:sp>
        <p:nvSpPr>
          <p:cNvPr id="66" name="object 66"/>
          <p:cNvSpPr/>
          <p:nvPr/>
        </p:nvSpPr>
        <p:spPr>
          <a:xfrm>
            <a:off x="5671184" y="5893109"/>
            <a:ext cx="447675" cy="188595"/>
          </a:xfrm>
          <a:custGeom>
            <a:avLst/>
            <a:gdLst/>
            <a:ahLst/>
            <a:cxnLst/>
            <a:rect l="l" t="t" r="r" b="b"/>
            <a:pathLst>
              <a:path w="447675" h="188595">
                <a:moveTo>
                  <a:pt x="447420" y="141097"/>
                </a:moveTo>
                <a:lnTo>
                  <a:pt x="100711" y="141097"/>
                </a:lnTo>
                <a:lnTo>
                  <a:pt x="100711" y="188087"/>
                </a:lnTo>
                <a:lnTo>
                  <a:pt x="0" y="93980"/>
                </a:lnTo>
                <a:lnTo>
                  <a:pt x="100711" y="0"/>
                </a:lnTo>
                <a:lnTo>
                  <a:pt x="100711" y="46989"/>
                </a:lnTo>
                <a:lnTo>
                  <a:pt x="447420" y="46989"/>
                </a:lnTo>
                <a:lnTo>
                  <a:pt x="447420" y="141097"/>
                </a:lnTo>
                <a:close/>
              </a:path>
            </a:pathLst>
          </a:custGeom>
          <a:ln w="9525">
            <a:solidFill>
              <a:srgbClr val="000000"/>
            </a:solidFill>
          </a:ln>
        </p:spPr>
        <p:txBody>
          <a:bodyPr wrap="square" lIns="0" tIns="0" rIns="0" bIns="0" rtlCol="0"/>
          <a:lstStyle/>
          <a:p>
            <a:endParaRPr/>
          </a:p>
        </p:txBody>
      </p:sp>
      <p:sp>
        <p:nvSpPr>
          <p:cNvPr id="70" name="object 12"/>
          <p:cNvSpPr txBox="1"/>
          <p:nvPr/>
        </p:nvSpPr>
        <p:spPr>
          <a:xfrm>
            <a:off x="7520565" y="2324059"/>
            <a:ext cx="433070" cy="1477328"/>
          </a:xfrm>
          <a:prstGeom prst="rect">
            <a:avLst/>
          </a:prstGeom>
        </p:spPr>
        <p:txBody>
          <a:bodyPr vert="horz" wrap="square" lIns="0" tIns="0" rIns="0" bIns="0" rtlCol="0">
            <a:spAutoFit/>
          </a:bodyPr>
          <a:lstStyle/>
          <a:p>
            <a:r>
              <a:rPr lang="zh-CN" altLang="en-US" sz="3200" dirty="0">
                <a:ln w="10160">
                  <a:solidFill>
                    <a:srgbClr val="4F81BD"/>
                  </a:solidFill>
                  <a:prstDash val="solid"/>
                </a:ln>
                <a:solidFill>
                  <a:prstClr val="black">
                    <a:lumMod val="85000"/>
                    <a:lumOff val="15000"/>
                  </a:prstClr>
                </a:solidFill>
                <a:effectLst>
                  <a:outerShdw blurRad="38100" dist="32000" dir="5400000" algn="tl">
                    <a:srgbClr val="000000">
                      <a:alpha val="30000"/>
                    </a:srgbClr>
                  </a:outerShdw>
                </a:effectLst>
                <a:latin typeface="隶书" panose="02010509060101010101" pitchFamily="49" charset="-122"/>
                <a:ea typeface="隶书" panose="02010509060101010101" pitchFamily="49" charset="-122"/>
                <a:cs typeface="华文彩云" panose="02010800040101010101" charset="-122"/>
              </a:rPr>
              <a:t>屏障内 </a:t>
            </a:r>
            <a:endParaRPr lang="zh-CN" altLang="en-US" sz="3200" dirty="0"/>
          </a:p>
        </p:txBody>
      </p:sp>
      <p:sp>
        <p:nvSpPr>
          <p:cNvPr id="57" name="object 33"/>
          <p:cNvSpPr/>
          <p:nvPr/>
        </p:nvSpPr>
        <p:spPr>
          <a:xfrm>
            <a:off x="590773" y="3697568"/>
            <a:ext cx="1056310" cy="720861"/>
          </a:xfrm>
          <a:custGeom>
            <a:avLst/>
            <a:gdLst/>
            <a:ahLst/>
            <a:cxnLst/>
            <a:rect l="l" t="t" r="r" b="b"/>
            <a:pathLst>
              <a:path w="1264920" h="771525">
                <a:moveTo>
                  <a:pt x="0" y="128650"/>
                </a:moveTo>
                <a:lnTo>
                  <a:pt x="7172" y="86154"/>
                </a:lnTo>
                <a:lnTo>
                  <a:pt x="27068" y="49657"/>
                </a:lnTo>
                <a:lnTo>
                  <a:pt x="57252" y="21583"/>
                </a:lnTo>
                <a:lnTo>
                  <a:pt x="95292" y="4352"/>
                </a:lnTo>
                <a:lnTo>
                  <a:pt x="1135761" y="0"/>
                </a:lnTo>
                <a:lnTo>
                  <a:pt x="1150417" y="826"/>
                </a:lnTo>
                <a:lnTo>
                  <a:pt x="1191143" y="12498"/>
                </a:lnTo>
                <a:lnTo>
                  <a:pt x="1225105" y="36080"/>
                </a:lnTo>
                <a:lnTo>
                  <a:pt x="1249859" y="69150"/>
                </a:lnTo>
                <a:lnTo>
                  <a:pt x="1262965" y="109286"/>
                </a:lnTo>
                <a:lnTo>
                  <a:pt x="1264412" y="643001"/>
                </a:lnTo>
                <a:lnTo>
                  <a:pt x="1263583" y="657662"/>
                </a:lnTo>
                <a:lnTo>
                  <a:pt x="1251879" y="698384"/>
                </a:lnTo>
                <a:lnTo>
                  <a:pt x="1228251" y="732318"/>
                </a:lnTo>
                <a:lnTo>
                  <a:pt x="1195144" y="757032"/>
                </a:lnTo>
                <a:lnTo>
                  <a:pt x="1155004" y="770095"/>
                </a:lnTo>
                <a:lnTo>
                  <a:pt x="128600" y="771525"/>
                </a:lnTo>
                <a:lnTo>
                  <a:pt x="113929" y="770697"/>
                </a:lnTo>
                <a:lnTo>
                  <a:pt x="73181" y="759012"/>
                </a:lnTo>
                <a:lnTo>
                  <a:pt x="39222" y="735412"/>
                </a:lnTo>
                <a:lnTo>
                  <a:pt x="14491" y="702332"/>
                </a:lnTo>
                <a:lnTo>
                  <a:pt x="1425" y="662204"/>
                </a:lnTo>
                <a:lnTo>
                  <a:pt x="0" y="128650"/>
                </a:lnTo>
                <a:close/>
              </a:path>
            </a:pathLst>
          </a:custGeom>
          <a:solidFill>
            <a:schemeClr val="tx2">
              <a:lumMod val="20000"/>
              <a:lumOff val="80000"/>
            </a:schemeClr>
          </a:solidFill>
          <a:ln w="9525">
            <a:solidFill>
              <a:srgbClr val="000000"/>
            </a:solidFill>
          </a:ln>
        </p:spPr>
        <p:txBody>
          <a:bodyPr wrap="square" lIns="0" tIns="0" rIns="0" bIns="0" rtlCol="0"/>
          <a:lstStyle/>
          <a:p>
            <a:endParaRPr/>
          </a:p>
        </p:txBody>
      </p:sp>
      <p:sp>
        <p:nvSpPr>
          <p:cNvPr id="59" name="object 34"/>
          <p:cNvSpPr txBox="1"/>
          <p:nvPr/>
        </p:nvSpPr>
        <p:spPr>
          <a:xfrm>
            <a:off x="621740" y="3792737"/>
            <a:ext cx="1086175" cy="538609"/>
          </a:xfrm>
          <a:prstGeom prst="rect">
            <a:avLst/>
          </a:prstGeom>
        </p:spPr>
        <p:txBody>
          <a:bodyPr vert="horz" wrap="square" lIns="0" tIns="0" rIns="0" bIns="0" rtlCol="0">
            <a:spAutoFit/>
          </a:bodyPr>
          <a:lstStyle/>
          <a:p>
            <a:pPr marL="12700">
              <a:lnSpc>
                <a:spcPts val="2110"/>
              </a:lnSpc>
            </a:pPr>
            <a:r>
              <a:rPr lang="zh-CN" altLang="en-US" sz="1600" spc="-5" dirty="0">
                <a:latin typeface="宋体" panose="02010600030101010101" pitchFamily="2" charset="-122"/>
                <a:cs typeface="宋体" panose="02010600030101010101" pitchFamily="2" charset="-122"/>
              </a:rPr>
              <a:t>不耐高压紫外</a:t>
            </a:r>
            <a:r>
              <a:rPr sz="1600" dirty="0" err="1">
                <a:latin typeface="宋体" panose="02010600030101010101" pitchFamily="2" charset="-122"/>
                <a:cs typeface="宋体" panose="02010600030101010101" pitchFamily="2" charset="-122"/>
              </a:rPr>
              <a:t>的物品</a:t>
            </a:r>
            <a:endParaRPr sz="1600" dirty="0">
              <a:latin typeface="宋体" panose="02010600030101010101" pitchFamily="2" charset="-122"/>
              <a:cs typeface="宋体" panose="02010600030101010101" pitchFamily="2" charset="-122"/>
            </a:endParaRPr>
          </a:p>
        </p:txBody>
      </p:sp>
      <p:sp>
        <p:nvSpPr>
          <p:cNvPr id="60" name="object 45"/>
          <p:cNvSpPr/>
          <p:nvPr/>
        </p:nvSpPr>
        <p:spPr>
          <a:xfrm>
            <a:off x="1691680" y="3936450"/>
            <a:ext cx="393700" cy="150495"/>
          </a:xfrm>
          <a:custGeom>
            <a:avLst/>
            <a:gdLst/>
            <a:ahLst/>
            <a:cxnLst/>
            <a:rect l="l" t="t" r="r" b="b"/>
            <a:pathLst>
              <a:path w="393700" h="150494">
                <a:moveTo>
                  <a:pt x="0" y="37464"/>
                </a:moveTo>
                <a:lnTo>
                  <a:pt x="316991" y="37464"/>
                </a:lnTo>
                <a:lnTo>
                  <a:pt x="316991" y="0"/>
                </a:lnTo>
                <a:lnTo>
                  <a:pt x="393319" y="75057"/>
                </a:lnTo>
                <a:lnTo>
                  <a:pt x="316991" y="150240"/>
                </a:lnTo>
                <a:lnTo>
                  <a:pt x="316991" y="112649"/>
                </a:lnTo>
                <a:lnTo>
                  <a:pt x="0" y="112649"/>
                </a:lnTo>
                <a:lnTo>
                  <a:pt x="0" y="37464"/>
                </a:lnTo>
                <a:close/>
              </a:path>
            </a:pathLst>
          </a:custGeom>
          <a:ln w="9524">
            <a:solidFill>
              <a:srgbClr val="000000"/>
            </a:solidFill>
          </a:ln>
        </p:spPr>
        <p:txBody>
          <a:bodyPr wrap="square" lIns="0" tIns="0" rIns="0" bIns="0" rtlCol="0"/>
          <a:lstStyle/>
          <a:p>
            <a:endParaRPr/>
          </a:p>
        </p:txBody>
      </p:sp>
      <p:sp>
        <p:nvSpPr>
          <p:cNvPr id="61" name="object 31"/>
          <p:cNvSpPr/>
          <p:nvPr/>
        </p:nvSpPr>
        <p:spPr>
          <a:xfrm>
            <a:off x="3557168" y="4000074"/>
            <a:ext cx="1600200" cy="302895"/>
          </a:xfrm>
          <a:custGeom>
            <a:avLst/>
            <a:gdLst/>
            <a:ahLst/>
            <a:cxnLst/>
            <a:rect l="l" t="t" r="r" b="b"/>
            <a:pathLst>
              <a:path w="1600200" h="302894">
                <a:moveTo>
                  <a:pt x="0" y="50419"/>
                </a:moveTo>
                <a:lnTo>
                  <a:pt x="16708" y="12948"/>
                </a:lnTo>
                <a:lnTo>
                  <a:pt x="1549653" y="0"/>
                </a:lnTo>
                <a:lnTo>
                  <a:pt x="1563921" y="2053"/>
                </a:lnTo>
                <a:lnTo>
                  <a:pt x="1594879" y="28131"/>
                </a:lnTo>
                <a:lnTo>
                  <a:pt x="1600073" y="252095"/>
                </a:lnTo>
                <a:lnTo>
                  <a:pt x="1598019" y="266362"/>
                </a:lnTo>
                <a:lnTo>
                  <a:pt x="1571941" y="297320"/>
                </a:lnTo>
                <a:lnTo>
                  <a:pt x="50418" y="302514"/>
                </a:lnTo>
                <a:lnTo>
                  <a:pt x="36151" y="300460"/>
                </a:lnTo>
                <a:lnTo>
                  <a:pt x="5193" y="274382"/>
                </a:lnTo>
                <a:lnTo>
                  <a:pt x="0" y="50419"/>
                </a:lnTo>
                <a:close/>
              </a:path>
            </a:pathLst>
          </a:custGeom>
          <a:ln w="9525">
            <a:solidFill>
              <a:srgbClr val="000000"/>
            </a:solidFill>
          </a:ln>
        </p:spPr>
        <p:txBody>
          <a:bodyPr wrap="square" lIns="0" tIns="0" rIns="0" bIns="0" rtlCol="0"/>
          <a:lstStyle/>
          <a:p>
            <a:endParaRPr/>
          </a:p>
        </p:txBody>
      </p:sp>
      <p:sp>
        <p:nvSpPr>
          <p:cNvPr id="62" name="object 42"/>
          <p:cNvSpPr/>
          <p:nvPr/>
        </p:nvSpPr>
        <p:spPr>
          <a:xfrm>
            <a:off x="2771800" y="4075639"/>
            <a:ext cx="861060" cy="150495"/>
          </a:xfrm>
          <a:custGeom>
            <a:avLst/>
            <a:gdLst/>
            <a:ahLst/>
            <a:cxnLst/>
            <a:rect l="l" t="t" r="r" b="b"/>
            <a:pathLst>
              <a:path w="861060" h="150494">
                <a:moveTo>
                  <a:pt x="693928" y="0"/>
                </a:moveTo>
                <a:lnTo>
                  <a:pt x="693928" y="37591"/>
                </a:lnTo>
                <a:lnTo>
                  <a:pt x="0" y="37591"/>
                </a:lnTo>
                <a:lnTo>
                  <a:pt x="0" y="112775"/>
                </a:lnTo>
                <a:lnTo>
                  <a:pt x="693928" y="112775"/>
                </a:lnTo>
                <a:lnTo>
                  <a:pt x="693928" y="150367"/>
                </a:lnTo>
                <a:lnTo>
                  <a:pt x="861059" y="75183"/>
                </a:lnTo>
                <a:lnTo>
                  <a:pt x="693928" y="0"/>
                </a:lnTo>
                <a:close/>
              </a:path>
            </a:pathLst>
          </a:custGeom>
          <a:solidFill>
            <a:srgbClr val="FFFFFF"/>
          </a:solidFill>
          <a:ln>
            <a:solidFill>
              <a:schemeClr val="tx1">
                <a:lumMod val="95000"/>
                <a:lumOff val="5000"/>
              </a:schemeClr>
            </a:solidFill>
          </a:ln>
        </p:spPr>
        <p:txBody>
          <a:bodyPr wrap="square" lIns="0" tIns="0" rIns="0" bIns="0" rtlCol="0"/>
          <a:lstStyle/>
          <a:p>
            <a:endParaRPr/>
          </a:p>
        </p:txBody>
      </p:sp>
      <p:sp>
        <p:nvSpPr>
          <p:cNvPr id="63" name="object 54"/>
          <p:cNvSpPr/>
          <p:nvPr/>
        </p:nvSpPr>
        <p:spPr>
          <a:xfrm>
            <a:off x="5229759" y="4075639"/>
            <a:ext cx="701040" cy="150495"/>
          </a:xfrm>
          <a:custGeom>
            <a:avLst/>
            <a:gdLst/>
            <a:ahLst/>
            <a:cxnLst/>
            <a:rect l="l" t="t" r="r" b="b"/>
            <a:pathLst>
              <a:path w="701039" h="150494">
                <a:moveTo>
                  <a:pt x="0" y="37591"/>
                </a:moveTo>
                <a:lnTo>
                  <a:pt x="564514" y="37591"/>
                </a:lnTo>
                <a:lnTo>
                  <a:pt x="564514" y="0"/>
                </a:lnTo>
                <a:lnTo>
                  <a:pt x="700532" y="75183"/>
                </a:lnTo>
                <a:lnTo>
                  <a:pt x="564514" y="150367"/>
                </a:lnTo>
                <a:lnTo>
                  <a:pt x="564514" y="112775"/>
                </a:lnTo>
                <a:lnTo>
                  <a:pt x="0" y="112775"/>
                </a:lnTo>
                <a:lnTo>
                  <a:pt x="0" y="37591"/>
                </a:lnTo>
                <a:close/>
              </a:path>
            </a:pathLst>
          </a:custGeom>
          <a:ln w="9525">
            <a:solidFill>
              <a:srgbClr val="000000"/>
            </a:solidFill>
          </a:ln>
        </p:spPr>
        <p:txBody>
          <a:bodyPr wrap="square" lIns="0" tIns="0" rIns="0" bIns="0" rtlCol="0"/>
          <a:lstStyle/>
          <a:p>
            <a:endParaRPr/>
          </a:p>
        </p:txBody>
      </p:sp>
      <p:sp>
        <p:nvSpPr>
          <p:cNvPr id="69" name="object 32"/>
          <p:cNvSpPr txBox="1"/>
          <p:nvPr/>
        </p:nvSpPr>
        <p:spPr>
          <a:xfrm>
            <a:off x="3635896" y="4020840"/>
            <a:ext cx="1398905" cy="250518"/>
          </a:xfrm>
          <a:prstGeom prst="rect">
            <a:avLst/>
          </a:prstGeom>
        </p:spPr>
        <p:txBody>
          <a:bodyPr vert="horz" wrap="square" lIns="0" tIns="0" rIns="0" bIns="0" rtlCol="0">
            <a:spAutoFit/>
          </a:bodyPr>
          <a:lstStyle/>
          <a:p>
            <a:pPr marL="12700">
              <a:lnSpc>
                <a:spcPts val="2155"/>
              </a:lnSpc>
            </a:pPr>
            <a:r>
              <a:rPr lang="zh-CN" altLang="en-US" sz="1800" b="1" dirty="0">
                <a:solidFill>
                  <a:srgbClr val="C00000"/>
                </a:solidFill>
                <a:latin typeface="宋体" panose="02010600030101010101" pitchFamily="2" charset="-122"/>
                <a:cs typeface="宋体" panose="02010600030101010101" pitchFamily="2" charset="-122"/>
              </a:rPr>
              <a:t>过氧乙酸喷洒</a:t>
            </a:r>
            <a:endParaRPr sz="1800" b="1" dirty="0">
              <a:solidFill>
                <a:srgbClr val="C00000"/>
              </a:solidFill>
              <a:latin typeface="宋体" panose="02010600030101010101" pitchFamily="2" charset="-122"/>
              <a:cs typeface="宋体" panose="02010600030101010101" pitchFamily="2"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8916" y="113530"/>
            <a:ext cx="7986166" cy="1045076"/>
          </a:xfrm>
          <a:prstGeom prst="rect">
            <a:avLst/>
          </a:prstGeom>
        </p:spPr>
        <p:txBody>
          <a:bodyPr vert="horz" wrap="square" lIns="0" tIns="364409" rIns="0" bIns="0" rtlCol="0">
            <a:spAutoFit/>
          </a:bodyPr>
          <a:lstStyle/>
          <a:p>
            <a:pPr marL="52070">
              <a:lnSpc>
                <a:spcPct val="100000"/>
              </a:lnSpc>
            </a:pPr>
            <a:r>
              <a:rPr dirty="0" err="1">
                <a:solidFill>
                  <a:srgbClr val="375F92"/>
                </a:solidFill>
                <a:latin typeface="微软雅黑" panose="020B0503020204020204" pitchFamily="34" charset="-122"/>
                <a:cs typeface="微软雅黑" panose="020B0503020204020204" pitchFamily="34" charset="-122"/>
              </a:rPr>
              <a:t>人员进出流程</a:t>
            </a:r>
            <a:endParaRPr dirty="0">
              <a:solidFill>
                <a:srgbClr val="375F92"/>
              </a:solidFill>
              <a:latin typeface="微软雅黑" panose="020B0503020204020204" pitchFamily="34" charset="-122"/>
              <a:cs typeface="微软雅黑" panose="020B0503020204020204" pitchFamily="34" charset="-122"/>
            </a:endParaRPr>
          </a:p>
        </p:txBody>
      </p:sp>
      <p:sp>
        <p:nvSpPr>
          <p:cNvPr id="3" name="object 3"/>
          <p:cNvSpPr/>
          <p:nvPr/>
        </p:nvSpPr>
        <p:spPr>
          <a:xfrm>
            <a:off x="1303274" y="2193544"/>
            <a:ext cx="187960" cy="1553210"/>
          </a:xfrm>
          <a:custGeom>
            <a:avLst/>
            <a:gdLst/>
            <a:ahLst/>
            <a:cxnLst/>
            <a:rect l="l" t="t" r="r" b="b"/>
            <a:pathLst>
              <a:path w="187959" h="1553210">
                <a:moveTo>
                  <a:pt x="0" y="1552702"/>
                </a:moveTo>
                <a:lnTo>
                  <a:pt x="187502" y="1552702"/>
                </a:lnTo>
                <a:lnTo>
                  <a:pt x="187502" y="0"/>
                </a:lnTo>
                <a:lnTo>
                  <a:pt x="0" y="0"/>
                </a:lnTo>
                <a:lnTo>
                  <a:pt x="0" y="1552702"/>
                </a:lnTo>
                <a:close/>
              </a:path>
            </a:pathLst>
          </a:custGeom>
          <a:solidFill>
            <a:srgbClr val="B1C1DB"/>
          </a:solidFill>
        </p:spPr>
        <p:txBody>
          <a:bodyPr wrap="square" lIns="0" tIns="0" rIns="0" bIns="0" rtlCol="0"/>
          <a:lstStyle/>
          <a:p>
            <a:endParaRPr/>
          </a:p>
        </p:txBody>
      </p:sp>
      <p:sp>
        <p:nvSpPr>
          <p:cNvPr id="4" name="object 4"/>
          <p:cNvSpPr/>
          <p:nvPr/>
        </p:nvSpPr>
        <p:spPr>
          <a:xfrm>
            <a:off x="975436" y="1881632"/>
            <a:ext cx="2083435" cy="1250315"/>
          </a:xfrm>
          <a:custGeom>
            <a:avLst/>
            <a:gdLst/>
            <a:ahLst/>
            <a:cxnLst/>
            <a:rect l="l" t="t" r="r" b="b"/>
            <a:pathLst>
              <a:path w="2083435" h="1250314">
                <a:moveTo>
                  <a:pt x="1958390" y="0"/>
                </a:moveTo>
                <a:lnTo>
                  <a:pt x="111528" y="718"/>
                </a:lnTo>
                <a:lnTo>
                  <a:pt x="70766" y="12354"/>
                </a:lnTo>
                <a:lnTo>
                  <a:pt x="37014" y="36224"/>
                </a:lnTo>
                <a:lnTo>
                  <a:pt x="12850" y="69742"/>
                </a:lnTo>
                <a:lnTo>
                  <a:pt x="850" y="110320"/>
                </a:lnTo>
                <a:lnTo>
                  <a:pt x="0" y="124967"/>
                </a:lnTo>
                <a:lnTo>
                  <a:pt x="728" y="1138548"/>
                </a:lnTo>
                <a:lnTo>
                  <a:pt x="12379" y="1179308"/>
                </a:lnTo>
                <a:lnTo>
                  <a:pt x="36249" y="1213055"/>
                </a:lnTo>
                <a:lnTo>
                  <a:pt x="69764" y="1237214"/>
                </a:lnTo>
                <a:lnTo>
                  <a:pt x="110350" y="1249210"/>
                </a:lnTo>
                <a:lnTo>
                  <a:pt x="125006" y="1250060"/>
                </a:lnTo>
                <a:lnTo>
                  <a:pt x="1971921" y="1249335"/>
                </a:lnTo>
                <a:lnTo>
                  <a:pt x="2012634" y="1237682"/>
                </a:lnTo>
                <a:lnTo>
                  <a:pt x="2046358" y="1213796"/>
                </a:lnTo>
                <a:lnTo>
                  <a:pt x="2070511" y="1180255"/>
                </a:lnTo>
                <a:lnTo>
                  <a:pt x="2082507" y="1139634"/>
                </a:lnTo>
                <a:lnTo>
                  <a:pt x="2083358" y="1124965"/>
                </a:lnTo>
                <a:lnTo>
                  <a:pt x="2082643" y="111532"/>
                </a:lnTo>
                <a:lnTo>
                  <a:pt x="2071013" y="70788"/>
                </a:lnTo>
                <a:lnTo>
                  <a:pt x="2047144" y="37034"/>
                </a:lnTo>
                <a:lnTo>
                  <a:pt x="2013624" y="12859"/>
                </a:lnTo>
                <a:lnTo>
                  <a:pt x="1973040" y="851"/>
                </a:lnTo>
                <a:lnTo>
                  <a:pt x="1958390" y="0"/>
                </a:lnTo>
                <a:close/>
              </a:path>
            </a:pathLst>
          </a:custGeom>
          <a:solidFill>
            <a:schemeClr val="tx2">
              <a:lumMod val="40000"/>
              <a:lumOff val="60000"/>
            </a:schemeClr>
          </a:solidFill>
        </p:spPr>
        <p:txBody>
          <a:bodyPr wrap="square" lIns="0" tIns="0" rIns="0" bIns="0" rtlCol="0"/>
          <a:lstStyle/>
          <a:p>
            <a:endParaRPr/>
          </a:p>
        </p:txBody>
      </p:sp>
      <p:sp>
        <p:nvSpPr>
          <p:cNvPr id="5" name="object 5"/>
          <p:cNvSpPr/>
          <p:nvPr/>
        </p:nvSpPr>
        <p:spPr>
          <a:xfrm>
            <a:off x="975436" y="1881632"/>
            <a:ext cx="2083435" cy="1250315"/>
          </a:xfrm>
          <a:custGeom>
            <a:avLst/>
            <a:gdLst/>
            <a:ahLst/>
            <a:cxnLst/>
            <a:rect l="l" t="t" r="r" b="b"/>
            <a:pathLst>
              <a:path w="2083435" h="1250314">
                <a:moveTo>
                  <a:pt x="0" y="124967"/>
                </a:moveTo>
                <a:lnTo>
                  <a:pt x="7371" y="82611"/>
                </a:lnTo>
                <a:lnTo>
                  <a:pt x="27767" y="46452"/>
                </a:lnTo>
                <a:lnTo>
                  <a:pt x="58610" y="19079"/>
                </a:lnTo>
                <a:lnTo>
                  <a:pt x="97321" y="3078"/>
                </a:lnTo>
                <a:lnTo>
                  <a:pt x="1958390" y="0"/>
                </a:lnTo>
                <a:lnTo>
                  <a:pt x="1973040" y="851"/>
                </a:lnTo>
                <a:lnTo>
                  <a:pt x="2013624" y="12859"/>
                </a:lnTo>
                <a:lnTo>
                  <a:pt x="2047144" y="37034"/>
                </a:lnTo>
                <a:lnTo>
                  <a:pt x="2071013" y="70788"/>
                </a:lnTo>
                <a:lnTo>
                  <a:pt x="2082643" y="111532"/>
                </a:lnTo>
                <a:lnTo>
                  <a:pt x="2083358" y="1124965"/>
                </a:lnTo>
                <a:lnTo>
                  <a:pt x="2082507" y="1139634"/>
                </a:lnTo>
                <a:lnTo>
                  <a:pt x="2070511" y="1180255"/>
                </a:lnTo>
                <a:lnTo>
                  <a:pt x="2046358" y="1213796"/>
                </a:lnTo>
                <a:lnTo>
                  <a:pt x="2012634" y="1237682"/>
                </a:lnTo>
                <a:lnTo>
                  <a:pt x="1971921" y="1249335"/>
                </a:lnTo>
                <a:lnTo>
                  <a:pt x="125006" y="1250060"/>
                </a:lnTo>
                <a:lnTo>
                  <a:pt x="110350" y="1249210"/>
                </a:lnTo>
                <a:lnTo>
                  <a:pt x="69764" y="1237214"/>
                </a:lnTo>
                <a:lnTo>
                  <a:pt x="36249" y="1213055"/>
                </a:lnTo>
                <a:lnTo>
                  <a:pt x="12379" y="1179308"/>
                </a:lnTo>
                <a:lnTo>
                  <a:pt x="728" y="1138548"/>
                </a:lnTo>
                <a:lnTo>
                  <a:pt x="0" y="124967"/>
                </a:lnTo>
                <a:close/>
              </a:path>
            </a:pathLst>
          </a:custGeom>
          <a:ln w="19050">
            <a:solidFill>
              <a:srgbClr val="FFFFFF"/>
            </a:solidFill>
          </a:ln>
        </p:spPr>
        <p:txBody>
          <a:bodyPr wrap="square" lIns="0" tIns="0" rIns="0" bIns="0" rtlCol="0"/>
          <a:lstStyle/>
          <a:p>
            <a:endParaRPr/>
          </a:p>
        </p:txBody>
      </p:sp>
      <p:sp>
        <p:nvSpPr>
          <p:cNvPr id="6" name="object 6"/>
          <p:cNvSpPr txBox="1"/>
          <p:nvPr/>
        </p:nvSpPr>
        <p:spPr>
          <a:xfrm>
            <a:off x="1141272" y="2301547"/>
            <a:ext cx="1750695" cy="523220"/>
          </a:xfrm>
          <a:prstGeom prst="rect">
            <a:avLst/>
          </a:prstGeom>
        </p:spPr>
        <p:txBody>
          <a:bodyPr vert="horz" wrap="square" lIns="0" tIns="0" rIns="0" bIns="0" rtlCol="0">
            <a:spAutoFit/>
          </a:bodyPr>
          <a:lstStyle/>
          <a:p>
            <a:pPr marL="12700">
              <a:lnSpc>
                <a:spcPct val="100000"/>
              </a:lnSpc>
            </a:pPr>
            <a:r>
              <a:rPr sz="3400" b="1" spc="-35" dirty="0">
                <a:solidFill>
                  <a:schemeClr val="tx2">
                    <a:lumMod val="75000"/>
                  </a:schemeClr>
                </a:solidFill>
                <a:latin typeface="微软雅黑" panose="020B0503020204020204" pitchFamily="34" charset="-122"/>
                <a:cs typeface="微软雅黑" panose="020B0503020204020204" pitchFamily="34" charset="-122"/>
              </a:rPr>
              <a:t>入口缓冲</a:t>
            </a:r>
            <a:endParaRPr sz="3400" dirty="0">
              <a:solidFill>
                <a:schemeClr val="tx2">
                  <a:lumMod val="75000"/>
                </a:schemeClr>
              </a:solidFill>
              <a:latin typeface="微软雅黑" panose="020B0503020204020204" pitchFamily="34" charset="-122"/>
              <a:cs typeface="微软雅黑" panose="020B0503020204020204" pitchFamily="34" charset="-122"/>
            </a:endParaRPr>
          </a:p>
        </p:txBody>
      </p:sp>
      <p:sp>
        <p:nvSpPr>
          <p:cNvPr id="7" name="object 7"/>
          <p:cNvSpPr/>
          <p:nvPr/>
        </p:nvSpPr>
        <p:spPr>
          <a:xfrm>
            <a:off x="1303274" y="3756152"/>
            <a:ext cx="187960" cy="1553210"/>
          </a:xfrm>
          <a:custGeom>
            <a:avLst/>
            <a:gdLst/>
            <a:ahLst/>
            <a:cxnLst/>
            <a:rect l="l" t="t" r="r" b="b"/>
            <a:pathLst>
              <a:path w="187959" h="1553210">
                <a:moveTo>
                  <a:pt x="0" y="1552702"/>
                </a:moveTo>
                <a:lnTo>
                  <a:pt x="187502" y="1552702"/>
                </a:lnTo>
                <a:lnTo>
                  <a:pt x="187502" y="0"/>
                </a:lnTo>
                <a:lnTo>
                  <a:pt x="0" y="0"/>
                </a:lnTo>
                <a:lnTo>
                  <a:pt x="0" y="1552702"/>
                </a:lnTo>
                <a:close/>
              </a:path>
            </a:pathLst>
          </a:custGeom>
          <a:solidFill>
            <a:srgbClr val="B1C1DB"/>
          </a:solidFill>
        </p:spPr>
        <p:txBody>
          <a:bodyPr wrap="square" lIns="0" tIns="0" rIns="0" bIns="0" rtlCol="0"/>
          <a:lstStyle/>
          <a:p>
            <a:endParaRPr/>
          </a:p>
        </p:txBody>
      </p:sp>
      <p:sp>
        <p:nvSpPr>
          <p:cNvPr id="8" name="object 8"/>
          <p:cNvSpPr/>
          <p:nvPr/>
        </p:nvSpPr>
        <p:spPr>
          <a:xfrm>
            <a:off x="975436" y="3444113"/>
            <a:ext cx="2083435" cy="1250315"/>
          </a:xfrm>
          <a:custGeom>
            <a:avLst/>
            <a:gdLst/>
            <a:ahLst/>
            <a:cxnLst/>
            <a:rect l="l" t="t" r="r" b="b"/>
            <a:pathLst>
              <a:path w="2083435" h="1250314">
                <a:moveTo>
                  <a:pt x="1958390" y="0"/>
                </a:moveTo>
                <a:lnTo>
                  <a:pt x="111433" y="728"/>
                </a:lnTo>
                <a:lnTo>
                  <a:pt x="70703" y="12388"/>
                </a:lnTo>
                <a:lnTo>
                  <a:pt x="36980" y="36274"/>
                </a:lnTo>
                <a:lnTo>
                  <a:pt x="12837" y="69813"/>
                </a:lnTo>
                <a:lnTo>
                  <a:pt x="850" y="110429"/>
                </a:lnTo>
                <a:lnTo>
                  <a:pt x="0" y="125095"/>
                </a:lnTo>
                <a:lnTo>
                  <a:pt x="718" y="1138578"/>
                </a:lnTo>
                <a:lnTo>
                  <a:pt x="12348" y="1179346"/>
                </a:lnTo>
                <a:lnTo>
                  <a:pt x="36215" y="1213084"/>
                </a:lnTo>
                <a:lnTo>
                  <a:pt x="69739" y="1237227"/>
                </a:lnTo>
                <a:lnTo>
                  <a:pt x="110343" y="1249211"/>
                </a:lnTo>
                <a:lnTo>
                  <a:pt x="125006" y="1250061"/>
                </a:lnTo>
                <a:lnTo>
                  <a:pt x="1971826" y="1249347"/>
                </a:lnTo>
                <a:lnTo>
                  <a:pt x="2012570" y="1237737"/>
                </a:lnTo>
                <a:lnTo>
                  <a:pt x="2046323" y="1213894"/>
                </a:lnTo>
                <a:lnTo>
                  <a:pt x="2070498" y="1180382"/>
                </a:lnTo>
                <a:lnTo>
                  <a:pt x="2082507" y="1139766"/>
                </a:lnTo>
                <a:lnTo>
                  <a:pt x="2083358" y="1125093"/>
                </a:lnTo>
                <a:lnTo>
                  <a:pt x="2082633" y="111540"/>
                </a:lnTo>
                <a:lnTo>
                  <a:pt x="2070982" y="70771"/>
                </a:lnTo>
                <a:lnTo>
                  <a:pt x="2047110" y="37016"/>
                </a:lnTo>
                <a:lnTo>
                  <a:pt x="2013598" y="12850"/>
                </a:lnTo>
                <a:lnTo>
                  <a:pt x="1973033" y="850"/>
                </a:lnTo>
                <a:lnTo>
                  <a:pt x="1958390" y="0"/>
                </a:lnTo>
                <a:close/>
              </a:path>
            </a:pathLst>
          </a:custGeom>
          <a:solidFill>
            <a:schemeClr val="tx2">
              <a:lumMod val="40000"/>
              <a:lumOff val="60000"/>
            </a:schemeClr>
          </a:solidFill>
        </p:spPr>
        <p:txBody>
          <a:bodyPr wrap="square" lIns="0" tIns="0" rIns="0" bIns="0" rtlCol="0"/>
          <a:lstStyle/>
          <a:p>
            <a:endParaRPr/>
          </a:p>
        </p:txBody>
      </p:sp>
      <p:sp>
        <p:nvSpPr>
          <p:cNvPr id="9" name="object 9"/>
          <p:cNvSpPr/>
          <p:nvPr/>
        </p:nvSpPr>
        <p:spPr>
          <a:xfrm>
            <a:off x="975436" y="3444113"/>
            <a:ext cx="2083435" cy="1250315"/>
          </a:xfrm>
          <a:custGeom>
            <a:avLst/>
            <a:gdLst/>
            <a:ahLst/>
            <a:cxnLst/>
            <a:rect l="l" t="t" r="r" b="b"/>
            <a:pathLst>
              <a:path w="2083435" h="1250314">
                <a:moveTo>
                  <a:pt x="0" y="125095"/>
                </a:moveTo>
                <a:lnTo>
                  <a:pt x="7364" y="82692"/>
                </a:lnTo>
                <a:lnTo>
                  <a:pt x="27741" y="46509"/>
                </a:lnTo>
                <a:lnTo>
                  <a:pt x="58556" y="19118"/>
                </a:lnTo>
                <a:lnTo>
                  <a:pt x="97236" y="3097"/>
                </a:lnTo>
                <a:lnTo>
                  <a:pt x="1958390" y="0"/>
                </a:lnTo>
                <a:lnTo>
                  <a:pt x="1973033" y="850"/>
                </a:lnTo>
                <a:lnTo>
                  <a:pt x="2013598" y="12850"/>
                </a:lnTo>
                <a:lnTo>
                  <a:pt x="2047110" y="37016"/>
                </a:lnTo>
                <a:lnTo>
                  <a:pt x="2070982" y="70771"/>
                </a:lnTo>
                <a:lnTo>
                  <a:pt x="2082633" y="111540"/>
                </a:lnTo>
                <a:lnTo>
                  <a:pt x="2083358" y="1125093"/>
                </a:lnTo>
                <a:lnTo>
                  <a:pt x="2082507" y="1139766"/>
                </a:lnTo>
                <a:lnTo>
                  <a:pt x="2070498" y="1180382"/>
                </a:lnTo>
                <a:lnTo>
                  <a:pt x="2046323" y="1213894"/>
                </a:lnTo>
                <a:lnTo>
                  <a:pt x="2012570" y="1237737"/>
                </a:lnTo>
                <a:lnTo>
                  <a:pt x="1971826" y="1249347"/>
                </a:lnTo>
                <a:lnTo>
                  <a:pt x="125006" y="1250061"/>
                </a:lnTo>
                <a:lnTo>
                  <a:pt x="110343" y="1249211"/>
                </a:lnTo>
                <a:lnTo>
                  <a:pt x="69739" y="1237227"/>
                </a:lnTo>
                <a:lnTo>
                  <a:pt x="36215" y="1213084"/>
                </a:lnTo>
                <a:lnTo>
                  <a:pt x="12348" y="1179346"/>
                </a:lnTo>
                <a:lnTo>
                  <a:pt x="718" y="1138578"/>
                </a:lnTo>
                <a:lnTo>
                  <a:pt x="0" y="125095"/>
                </a:lnTo>
                <a:close/>
              </a:path>
            </a:pathLst>
          </a:custGeom>
          <a:ln w="19050">
            <a:solidFill>
              <a:srgbClr val="FFFFFF"/>
            </a:solidFill>
          </a:ln>
        </p:spPr>
        <p:txBody>
          <a:bodyPr wrap="square" lIns="0" tIns="0" rIns="0" bIns="0" rtlCol="0"/>
          <a:lstStyle/>
          <a:p>
            <a:endParaRPr/>
          </a:p>
        </p:txBody>
      </p:sp>
      <p:sp>
        <p:nvSpPr>
          <p:cNvPr id="10" name="object 10"/>
          <p:cNvSpPr txBox="1"/>
          <p:nvPr/>
        </p:nvSpPr>
        <p:spPr>
          <a:xfrm>
            <a:off x="1397255" y="3864536"/>
            <a:ext cx="1063624" cy="523220"/>
          </a:xfrm>
          <a:prstGeom prst="rect">
            <a:avLst/>
          </a:prstGeom>
        </p:spPr>
        <p:txBody>
          <a:bodyPr vert="horz" wrap="square" lIns="0" tIns="0" rIns="0" bIns="0" rtlCol="0">
            <a:spAutoFit/>
          </a:bodyPr>
          <a:lstStyle/>
          <a:p>
            <a:pPr marL="12700">
              <a:lnSpc>
                <a:spcPct val="100000"/>
              </a:lnSpc>
            </a:pPr>
            <a:r>
              <a:rPr sz="3400" b="1" spc="-35" dirty="0">
                <a:solidFill>
                  <a:schemeClr val="tx2">
                    <a:lumMod val="75000"/>
                  </a:schemeClr>
                </a:solidFill>
                <a:latin typeface="微软雅黑" panose="020B0503020204020204" pitchFamily="34" charset="-122"/>
                <a:cs typeface="微软雅黑" panose="020B0503020204020204" pitchFamily="34" charset="-122"/>
              </a:rPr>
              <a:t>一</a:t>
            </a:r>
            <a:r>
              <a:rPr lang="en-US" sz="3400" b="1" spc="-35" dirty="0">
                <a:solidFill>
                  <a:schemeClr val="tx2">
                    <a:lumMod val="75000"/>
                  </a:schemeClr>
                </a:solidFill>
                <a:latin typeface="微软雅黑" panose="020B0503020204020204" pitchFamily="34" charset="-122"/>
                <a:cs typeface="微软雅黑" panose="020B0503020204020204" pitchFamily="34" charset="-122"/>
              </a:rPr>
              <a:t> </a:t>
            </a:r>
            <a:r>
              <a:rPr sz="3400" b="1" spc="-35" dirty="0">
                <a:solidFill>
                  <a:schemeClr val="tx2">
                    <a:lumMod val="75000"/>
                  </a:schemeClr>
                </a:solidFill>
                <a:latin typeface="微软雅黑" panose="020B0503020204020204" pitchFamily="34" charset="-122"/>
                <a:cs typeface="微软雅黑" panose="020B0503020204020204" pitchFamily="34" charset="-122"/>
              </a:rPr>
              <a:t>更</a:t>
            </a:r>
            <a:endParaRPr sz="3400" dirty="0">
              <a:solidFill>
                <a:schemeClr val="tx2">
                  <a:lumMod val="75000"/>
                </a:schemeClr>
              </a:solidFill>
              <a:latin typeface="微软雅黑" panose="020B0503020204020204" pitchFamily="34" charset="-122"/>
              <a:cs typeface="微软雅黑" panose="020B0503020204020204" pitchFamily="34" charset="-122"/>
            </a:endParaRPr>
          </a:p>
        </p:txBody>
      </p:sp>
      <p:sp>
        <p:nvSpPr>
          <p:cNvPr id="11" name="object 11"/>
          <p:cNvSpPr/>
          <p:nvPr/>
        </p:nvSpPr>
        <p:spPr>
          <a:xfrm>
            <a:off x="1401952" y="5219903"/>
            <a:ext cx="2761615" cy="187960"/>
          </a:xfrm>
          <a:custGeom>
            <a:avLst/>
            <a:gdLst/>
            <a:ahLst/>
            <a:cxnLst/>
            <a:rect l="l" t="t" r="r" b="b"/>
            <a:pathLst>
              <a:path w="2761615" h="187960">
                <a:moveTo>
                  <a:pt x="0" y="187502"/>
                </a:moveTo>
                <a:lnTo>
                  <a:pt x="2761107" y="187502"/>
                </a:lnTo>
                <a:lnTo>
                  <a:pt x="2761107" y="0"/>
                </a:lnTo>
                <a:lnTo>
                  <a:pt x="0" y="0"/>
                </a:lnTo>
                <a:lnTo>
                  <a:pt x="0" y="187502"/>
                </a:lnTo>
                <a:close/>
              </a:path>
            </a:pathLst>
          </a:custGeom>
          <a:solidFill>
            <a:srgbClr val="B1C1DB"/>
          </a:solidFill>
        </p:spPr>
        <p:txBody>
          <a:bodyPr wrap="square" lIns="0" tIns="0" rIns="0" bIns="0" rtlCol="0"/>
          <a:lstStyle/>
          <a:p>
            <a:endParaRPr/>
          </a:p>
        </p:txBody>
      </p:sp>
      <p:sp>
        <p:nvSpPr>
          <p:cNvPr id="12" name="object 12"/>
          <p:cNvSpPr/>
          <p:nvPr/>
        </p:nvSpPr>
        <p:spPr>
          <a:xfrm>
            <a:off x="975436" y="5006721"/>
            <a:ext cx="2083435" cy="1250315"/>
          </a:xfrm>
          <a:custGeom>
            <a:avLst/>
            <a:gdLst/>
            <a:ahLst/>
            <a:cxnLst/>
            <a:rect l="l" t="t" r="r" b="b"/>
            <a:pathLst>
              <a:path w="2083435" h="1250314">
                <a:moveTo>
                  <a:pt x="1958390" y="0"/>
                </a:moveTo>
                <a:lnTo>
                  <a:pt x="111528" y="718"/>
                </a:lnTo>
                <a:lnTo>
                  <a:pt x="70766" y="12354"/>
                </a:lnTo>
                <a:lnTo>
                  <a:pt x="37014" y="36224"/>
                </a:lnTo>
                <a:lnTo>
                  <a:pt x="12850" y="69742"/>
                </a:lnTo>
                <a:lnTo>
                  <a:pt x="850" y="110320"/>
                </a:lnTo>
                <a:lnTo>
                  <a:pt x="0" y="124967"/>
                </a:lnTo>
                <a:lnTo>
                  <a:pt x="721" y="1138510"/>
                </a:lnTo>
                <a:lnTo>
                  <a:pt x="12357" y="1179262"/>
                </a:lnTo>
                <a:lnTo>
                  <a:pt x="36225" y="1213005"/>
                </a:lnTo>
                <a:lnTo>
                  <a:pt x="69746" y="1237163"/>
                </a:lnTo>
                <a:lnTo>
                  <a:pt x="110345" y="1249159"/>
                </a:lnTo>
                <a:lnTo>
                  <a:pt x="125006" y="1250010"/>
                </a:lnTo>
                <a:lnTo>
                  <a:pt x="1971854" y="1249292"/>
                </a:lnTo>
                <a:lnTo>
                  <a:pt x="2012589" y="1237661"/>
                </a:lnTo>
                <a:lnTo>
                  <a:pt x="2046334" y="1213795"/>
                </a:lnTo>
                <a:lnTo>
                  <a:pt x="2070502" y="1180270"/>
                </a:lnTo>
                <a:lnTo>
                  <a:pt x="2082507" y="1139666"/>
                </a:lnTo>
                <a:lnTo>
                  <a:pt x="2083358" y="1125004"/>
                </a:lnTo>
                <a:lnTo>
                  <a:pt x="2082643" y="111532"/>
                </a:lnTo>
                <a:lnTo>
                  <a:pt x="2071013" y="70788"/>
                </a:lnTo>
                <a:lnTo>
                  <a:pt x="2047144" y="37034"/>
                </a:lnTo>
                <a:lnTo>
                  <a:pt x="2013624" y="12859"/>
                </a:lnTo>
                <a:lnTo>
                  <a:pt x="1973040" y="851"/>
                </a:lnTo>
                <a:lnTo>
                  <a:pt x="1958390" y="0"/>
                </a:lnTo>
                <a:close/>
              </a:path>
            </a:pathLst>
          </a:custGeom>
          <a:solidFill>
            <a:schemeClr val="tx2">
              <a:lumMod val="40000"/>
              <a:lumOff val="60000"/>
            </a:schemeClr>
          </a:solidFill>
        </p:spPr>
        <p:txBody>
          <a:bodyPr wrap="square" lIns="0" tIns="0" rIns="0" bIns="0" rtlCol="0"/>
          <a:lstStyle/>
          <a:p>
            <a:endParaRPr/>
          </a:p>
        </p:txBody>
      </p:sp>
      <p:sp>
        <p:nvSpPr>
          <p:cNvPr id="13" name="object 13"/>
          <p:cNvSpPr/>
          <p:nvPr/>
        </p:nvSpPr>
        <p:spPr>
          <a:xfrm>
            <a:off x="975436" y="5006721"/>
            <a:ext cx="2083435" cy="1250315"/>
          </a:xfrm>
          <a:custGeom>
            <a:avLst/>
            <a:gdLst/>
            <a:ahLst/>
            <a:cxnLst/>
            <a:rect l="l" t="t" r="r" b="b"/>
            <a:pathLst>
              <a:path w="2083435" h="1250314">
                <a:moveTo>
                  <a:pt x="0" y="124967"/>
                </a:moveTo>
                <a:lnTo>
                  <a:pt x="7371" y="82611"/>
                </a:lnTo>
                <a:lnTo>
                  <a:pt x="27767" y="46452"/>
                </a:lnTo>
                <a:lnTo>
                  <a:pt x="58610" y="19079"/>
                </a:lnTo>
                <a:lnTo>
                  <a:pt x="97321" y="3078"/>
                </a:lnTo>
                <a:lnTo>
                  <a:pt x="1958390" y="0"/>
                </a:lnTo>
                <a:lnTo>
                  <a:pt x="1973040" y="851"/>
                </a:lnTo>
                <a:lnTo>
                  <a:pt x="2013624" y="12859"/>
                </a:lnTo>
                <a:lnTo>
                  <a:pt x="2047144" y="37034"/>
                </a:lnTo>
                <a:lnTo>
                  <a:pt x="2071013" y="70788"/>
                </a:lnTo>
                <a:lnTo>
                  <a:pt x="2082643" y="111532"/>
                </a:lnTo>
                <a:lnTo>
                  <a:pt x="2083358" y="1125004"/>
                </a:lnTo>
                <a:lnTo>
                  <a:pt x="2082507" y="1139666"/>
                </a:lnTo>
                <a:lnTo>
                  <a:pt x="2070502" y="1180270"/>
                </a:lnTo>
                <a:lnTo>
                  <a:pt x="2046334" y="1213795"/>
                </a:lnTo>
                <a:lnTo>
                  <a:pt x="2012589" y="1237661"/>
                </a:lnTo>
                <a:lnTo>
                  <a:pt x="1971854" y="1249292"/>
                </a:lnTo>
                <a:lnTo>
                  <a:pt x="125006" y="1250010"/>
                </a:lnTo>
                <a:lnTo>
                  <a:pt x="110345" y="1249159"/>
                </a:lnTo>
                <a:lnTo>
                  <a:pt x="69746" y="1237163"/>
                </a:lnTo>
                <a:lnTo>
                  <a:pt x="36225" y="1213005"/>
                </a:lnTo>
                <a:lnTo>
                  <a:pt x="12357" y="1179262"/>
                </a:lnTo>
                <a:lnTo>
                  <a:pt x="721" y="1138510"/>
                </a:lnTo>
                <a:lnTo>
                  <a:pt x="0" y="124967"/>
                </a:lnTo>
                <a:close/>
              </a:path>
            </a:pathLst>
          </a:custGeom>
          <a:ln w="19050">
            <a:solidFill>
              <a:srgbClr val="FFFFFF"/>
            </a:solidFill>
          </a:ln>
        </p:spPr>
        <p:txBody>
          <a:bodyPr wrap="square" lIns="0" tIns="0" rIns="0" bIns="0" rtlCol="0"/>
          <a:lstStyle/>
          <a:p>
            <a:endParaRPr/>
          </a:p>
        </p:txBody>
      </p:sp>
      <p:sp>
        <p:nvSpPr>
          <p:cNvPr id="14" name="object 14"/>
          <p:cNvSpPr txBox="1"/>
          <p:nvPr/>
        </p:nvSpPr>
        <p:spPr>
          <a:xfrm>
            <a:off x="1397255" y="5427306"/>
            <a:ext cx="1063624" cy="523220"/>
          </a:xfrm>
          <a:prstGeom prst="rect">
            <a:avLst/>
          </a:prstGeom>
        </p:spPr>
        <p:txBody>
          <a:bodyPr vert="horz" wrap="square" lIns="0" tIns="0" rIns="0" bIns="0" rtlCol="0">
            <a:spAutoFit/>
          </a:bodyPr>
          <a:lstStyle/>
          <a:p>
            <a:pPr marL="12700">
              <a:lnSpc>
                <a:spcPct val="100000"/>
              </a:lnSpc>
            </a:pPr>
            <a:r>
              <a:rPr sz="3400" b="1" spc="-40" dirty="0">
                <a:solidFill>
                  <a:schemeClr val="tx2">
                    <a:lumMod val="75000"/>
                  </a:schemeClr>
                </a:solidFill>
                <a:latin typeface="微软雅黑" panose="020B0503020204020204" pitchFamily="34" charset="-122"/>
                <a:cs typeface="微软雅黑" panose="020B0503020204020204" pitchFamily="34" charset="-122"/>
              </a:rPr>
              <a:t>二</a:t>
            </a:r>
            <a:r>
              <a:rPr lang="en-US" sz="3400" b="1" spc="-40" dirty="0">
                <a:solidFill>
                  <a:schemeClr val="tx2">
                    <a:lumMod val="75000"/>
                  </a:schemeClr>
                </a:solidFill>
                <a:latin typeface="微软雅黑" panose="020B0503020204020204" pitchFamily="34" charset="-122"/>
                <a:cs typeface="微软雅黑" panose="020B0503020204020204" pitchFamily="34" charset="-122"/>
              </a:rPr>
              <a:t> </a:t>
            </a:r>
            <a:r>
              <a:rPr sz="3400" b="1" spc="-40" dirty="0">
                <a:solidFill>
                  <a:schemeClr val="tx2">
                    <a:lumMod val="75000"/>
                  </a:schemeClr>
                </a:solidFill>
                <a:latin typeface="微软雅黑" panose="020B0503020204020204" pitchFamily="34" charset="-122"/>
                <a:cs typeface="微软雅黑" panose="020B0503020204020204" pitchFamily="34" charset="-122"/>
              </a:rPr>
              <a:t>更</a:t>
            </a:r>
            <a:endParaRPr sz="3400" dirty="0">
              <a:solidFill>
                <a:schemeClr val="tx2">
                  <a:lumMod val="75000"/>
                </a:schemeClr>
              </a:solidFill>
              <a:latin typeface="微软雅黑" panose="020B0503020204020204" pitchFamily="34" charset="-122"/>
              <a:cs typeface="微软雅黑" panose="020B0503020204020204" pitchFamily="34" charset="-122"/>
            </a:endParaRPr>
          </a:p>
        </p:txBody>
      </p:sp>
      <p:sp>
        <p:nvSpPr>
          <p:cNvPr id="15" name="object 15"/>
          <p:cNvSpPr/>
          <p:nvPr/>
        </p:nvSpPr>
        <p:spPr>
          <a:xfrm>
            <a:off x="4074159" y="3756152"/>
            <a:ext cx="187960" cy="1553210"/>
          </a:xfrm>
          <a:custGeom>
            <a:avLst/>
            <a:gdLst/>
            <a:ahLst/>
            <a:cxnLst/>
            <a:rect l="l" t="t" r="r" b="b"/>
            <a:pathLst>
              <a:path w="187960" h="1553210">
                <a:moveTo>
                  <a:pt x="0" y="1552702"/>
                </a:moveTo>
                <a:lnTo>
                  <a:pt x="187502" y="1552702"/>
                </a:lnTo>
                <a:lnTo>
                  <a:pt x="187502" y="0"/>
                </a:lnTo>
                <a:lnTo>
                  <a:pt x="0" y="0"/>
                </a:lnTo>
                <a:lnTo>
                  <a:pt x="0" y="1552702"/>
                </a:lnTo>
                <a:close/>
              </a:path>
            </a:pathLst>
          </a:custGeom>
          <a:solidFill>
            <a:srgbClr val="B1C1DB"/>
          </a:solidFill>
        </p:spPr>
        <p:txBody>
          <a:bodyPr wrap="square" lIns="0" tIns="0" rIns="0" bIns="0" rtlCol="0"/>
          <a:lstStyle/>
          <a:p>
            <a:endParaRPr/>
          </a:p>
        </p:txBody>
      </p:sp>
      <p:sp>
        <p:nvSpPr>
          <p:cNvPr id="16" name="object 16"/>
          <p:cNvSpPr/>
          <p:nvPr/>
        </p:nvSpPr>
        <p:spPr>
          <a:xfrm>
            <a:off x="3746372" y="5006721"/>
            <a:ext cx="2083435" cy="1250315"/>
          </a:xfrm>
          <a:custGeom>
            <a:avLst/>
            <a:gdLst/>
            <a:ahLst/>
            <a:cxnLst/>
            <a:rect l="l" t="t" r="r" b="b"/>
            <a:pathLst>
              <a:path w="2083435" h="1250314">
                <a:moveTo>
                  <a:pt x="1958339" y="0"/>
                </a:moveTo>
                <a:lnTo>
                  <a:pt x="111510" y="715"/>
                </a:lnTo>
                <a:lnTo>
                  <a:pt x="70733" y="12345"/>
                </a:lnTo>
                <a:lnTo>
                  <a:pt x="36986" y="36214"/>
                </a:lnTo>
                <a:lnTo>
                  <a:pt x="12837" y="69734"/>
                </a:lnTo>
                <a:lnTo>
                  <a:pt x="849" y="110317"/>
                </a:lnTo>
                <a:lnTo>
                  <a:pt x="0" y="124967"/>
                </a:lnTo>
                <a:lnTo>
                  <a:pt x="717" y="1138481"/>
                </a:lnTo>
                <a:lnTo>
                  <a:pt x="12332" y="1179243"/>
                </a:lnTo>
                <a:lnTo>
                  <a:pt x="36177" y="1212995"/>
                </a:lnTo>
                <a:lnTo>
                  <a:pt x="69686" y="1237159"/>
                </a:lnTo>
                <a:lnTo>
                  <a:pt x="110296" y="1249159"/>
                </a:lnTo>
                <a:lnTo>
                  <a:pt x="124967" y="1250010"/>
                </a:lnTo>
                <a:lnTo>
                  <a:pt x="1971825" y="1249292"/>
                </a:lnTo>
                <a:lnTo>
                  <a:pt x="2012593" y="1237661"/>
                </a:lnTo>
                <a:lnTo>
                  <a:pt x="2046331" y="1213795"/>
                </a:lnTo>
                <a:lnTo>
                  <a:pt x="2070474" y="1180270"/>
                </a:lnTo>
                <a:lnTo>
                  <a:pt x="2082458" y="1139666"/>
                </a:lnTo>
                <a:lnTo>
                  <a:pt x="2083307" y="1125004"/>
                </a:lnTo>
                <a:lnTo>
                  <a:pt x="2082594" y="111532"/>
                </a:lnTo>
                <a:lnTo>
                  <a:pt x="2070984" y="70788"/>
                </a:lnTo>
                <a:lnTo>
                  <a:pt x="2047141" y="37034"/>
                </a:lnTo>
                <a:lnTo>
                  <a:pt x="2013629" y="12859"/>
                </a:lnTo>
                <a:lnTo>
                  <a:pt x="1973013" y="851"/>
                </a:lnTo>
                <a:lnTo>
                  <a:pt x="1958339" y="0"/>
                </a:lnTo>
                <a:close/>
              </a:path>
            </a:pathLst>
          </a:custGeom>
          <a:solidFill>
            <a:schemeClr val="tx2">
              <a:lumMod val="40000"/>
              <a:lumOff val="60000"/>
            </a:schemeClr>
          </a:solidFill>
        </p:spPr>
        <p:txBody>
          <a:bodyPr wrap="square" lIns="0" tIns="0" rIns="0" bIns="0" rtlCol="0"/>
          <a:lstStyle/>
          <a:p>
            <a:endParaRPr/>
          </a:p>
        </p:txBody>
      </p:sp>
      <p:sp>
        <p:nvSpPr>
          <p:cNvPr id="17" name="object 17"/>
          <p:cNvSpPr/>
          <p:nvPr/>
        </p:nvSpPr>
        <p:spPr>
          <a:xfrm>
            <a:off x="3746372" y="5006721"/>
            <a:ext cx="2083435" cy="1250315"/>
          </a:xfrm>
          <a:custGeom>
            <a:avLst/>
            <a:gdLst/>
            <a:ahLst/>
            <a:cxnLst/>
            <a:rect l="l" t="t" r="r" b="b"/>
            <a:pathLst>
              <a:path w="2083435" h="1250314">
                <a:moveTo>
                  <a:pt x="0" y="124967"/>
                </a:moveTo>
                <a:lnTo>
                  <a:pt x="7363" y="82605"/>
                </a:lnTo>
                <a:lnTo>
                  <a:pt x="27744" y="46443"/>
                </a:lnTo>
                <a:lnTo>
                  <a:pt x="58576" y="19069"/>
                </a:lnTo>
                <a:lnTo>
                  <a:pt x="97295" y="3072"/>
                </a:lnTo>
                <a:lnTo>
                  <a:pt x="1958339" y="0"/>
                </a:lnTo>
                <a:lnTo>
                  <a:pt x="1973013" y="851"/>
                </a:lnTo>
                <a:lnTo>
                  <a:pt x="2013629" y="12859"/>
                </a:lnTo>
                <a:lnTo>
                  <a:pt x="2047141" y="37034"/>
                </a:lnTo>
                <a:lnTo>
                  <a:pt x="2070984" y="70788"/>
                </a:lnTo>
                <a:lnTo>
                  <a:pt x="2082594" y="111532"/>
                </a:lnTo>
                <a:lnTo>
                  <a:pt x="2083307" y="1125004"/>
                </a:lnTo>
                <a:lnTo>
                  <a:pt x="2082458" y="1139666"/>
                </a:lnTo>
                <a:lnTo>
                  <a:pt x="2070474" y="1180270"/>
                </a:lnTo>
                <a:lnTo>
                  <a:pt x="2046331" y="1213795"/>
                </a:lnTo>
                <a:lnTo>
                  <a:pt x="2012593" y="1237661"/>
                </a:lnTo>
                <a:lnTo>
                  <a:pt x="1971825" y="1249292"/>
                </a:lnTo>
                <a:lnTo>
                  <a:pt x="124967" y="1250010"/>
                </a:lnTo>
                <a:lnTo>
                  <a:pt x="110296" y="1249159"/>
                </a:lnTo>
                <a:lnTo>
                  <a:pt x="69686" y="1237159"/>
                </a:lnTo>
                <a:lnTo>
                  <a:pt x="36177" y="1212995"/>
                </a:lnTo>
                <a:lnTo>
                  <a:pt x="12332" y="1179243"/>
                </a:lnTo>
                <a:lnTo>
                  <a:pt x="717" y="1138481"/>
                </a:lnTo>
                <a:lnTo>
                  <a:pt x="0" y="124967"/>
                </a:lnTo>
                <a:close/>
              </a:path>
            </a:pathLst>
          </a:custGeom>
          <a:ln w="19050">
            <a:solidFill>
              <a:srgbClr val="FFFFFF"/>
            </a:solidFill>
          </a:ln>
        </p:spPr>
        <p:txBody>
          <a:bodyPr wrap="square" lIns="0" tIns="0" rIns="0" bIns="0" rtlCol="0"/>
          <a:lstStyle/>
          <a:p>
            <a:endParaRPr/>
          </a:p>
        </p:txBody>
      </p:sp>
      <p:sp>
        <p:nvSpPr>
          <p:cNvPr id="18" name="object 18"/>
          <p:cNvSpPr txBox="1"/>
          <p:nvPr/>
        </p:nvSpPr>
        <p:spPr>
          <a:xfrm>
            <a:off x="4163568" y="5427306"/>
            <a:ext cx="1068578" cy="523220"/>
          </a:xfrm>
          <a:prstGeom prst="rect">
            <a:avLst/>
          </a:prstGeom>
        </p:spPr>
        <p:txBody>
          <a:bodyPr vert="horz" wrap="square" lIns="0" tIns="0" rIns="0" bIns="0" rtlCol="0">
            <a:spAutoFit/>
          </a:bodyPr>
          <a:lstStyle/>
          <a:p>
            <a:pPr marL="12700">
              <a:lnSpc>
                <a:spcPct val="100000"/>
              </a:lnSpc>
            </a:pPr>
            <a:r>
              <a:rPr sz="3400" b="1" spc="-40" dirty="0">
                <a:solidFill>
                  <a:schemeClr val="tx2">
                    <a:lumMod val="75000"/>
                  </a:schemeClr>
                </a:solidFill>
                <a:latin typeface="微软雅黑" panose="020B0503020204020204" pitchFamily="34" charset="-122"/>
                <a:cs typeface="微软雅黑" panose="020B0503020204020204" pitchFamily="34" charset="-122"/>
              </a:rPr>
              <a:t>风</a:t>
            </a:r>
            <a:r>
              <a:rPr lang="en-US" sz="3400" b="1" spc="-40" dirty="0">
                <a:solidFill>
                  <a:schemeClr val="tx2">
                    <a:lumMod val="75000"/>
                  </a:schemeClr>
                </a:solidFill>
                <a:latin typeface="微软雅黑" panose="020B0503020204020204" pitchFamily="34" charset="-122"/>
                <a:cs typeface="微软雅黑" panose="020B0503020204020204" pitchFamily="34" charset="-122"/>
              </a:rPr>
              <a:t> </a:t>
            </a:r>
            <a:r>
              <a:rPr sz="3400" b="1" spc="-40" dirty="0">
                <a:solidFill>
                  <a:schemeClr val="tx2">
                    <a:lumMod val="75000"/>
                  </a:schemeClr>
                </a:solidFill>
                <a:latin typeface="微软雅黑" panose="020B0503020204020204" pitchFamily="34" charset="-122"/>
                <a:cs typeface="微软雅黑" panose="020B0503020204020204" pitchFamily="34" charset="-122"/>
              </a:rPr>
              <a:t>淋</a:t>
            </a:r>
            <a:endParaRPr sz="3400" dirty="0">
              <a:solidFill>
                <a:schemeClr val="tx2">
                  <a:lumMod val="75000"/>
                </a:schemeClr>
              </a:solidFill>
              <a:latin typeface="微软雅黑" panose="020B0503020204020204" pitchFamily="34" charset="-122"/>
              <a:cs typeface="微软雅黑" panose="020B0503020204020204" pitchFamily="34" charset="-122"/>
            </a:endParaRPr>
          </a:p>
        </p:txBody>
      </p:sp>
      <p:sp>
        <p:nvSpPr>
          <p:cNvPr id="19" name="object 19"/>
          <p:cNvSpPr/>
          <p:nvPr/>
        </p:nvSpPr>
        <p:spPr>
          <a:xfrm>
            <a:off x="4074159" y="2193544"/>
            <a:ext cx="187960" cy="1553210"/>
          </a:xfrm>
          <a:custGeom>
            <a:avLst/>
            <a:gdLst/>
            <a:ahLst/>
            <a:cxnLst/>
            <a:rect l="l" t="t" r="r" b="b"/>
            <a:pathLst>
              <a:path w="187960" h="1553210">
                <a:moveTo>
                  <a:pt x="0" y="1552702"/>
                </a:moveTo>
                <a:lnTo>
                  <a:pt x="187502" y="1552702"/>
                </a:lnTo>
                <a:lnTo>
                  <a:pt x="187502" y="0"/>
                </a:lnTo>
                <a:lnTo>
                  <a:pt x="0" y="0"/>
                </a:lnTo>
                <a:lnTo>
                  <a:pt x="0" y="1552702"/>
                </a:lnTo>
                <a:close/>
              </a:path>
            </a:pathLst>
          </a:custGeom>
          <a:solidFill>
            <a:srgbClr val="B1C1DB"/>
          </a:solidFill>
        </p:spPr>
        <p:txBody>
          <a:bodyPr wrap="square" lIns="0" tIns="0" rIns="0" bIns="0" rtlCol="0"/>
          <a:lstStyle/>
          <a:p>
            <a:endParaRPr/>
          </a:p>
        </p:txBody>
      </p:sp>
      <p:sp>
        <p:nvSpPr>
          <p:cNvPr id="20" name="object 20"/>
          <p:cNvSpPr/>
          <p:nvPr/>
        </p:nvSpPr>
        <p:spPr>
          <a:xfrm>
            <a:off x="3746372" y="3444113"/>
            <a:ext cx="2083435" cy="1250315"/>
          </a:xfrm>
          <a:custGeom>
            <a:avLst/>
            <a:gdLst/>
            <a:ahLst/>
            <a:cxnLst/>
            <a:rect l="l" t="t" r="r" b="b"/>
            <a:pathLst>
              <a:path w="2083435" h="1250314">
                <a:moveTo>
                  <a:pt x="1958339" y="0"/>
                </a:moveTo>
                <a:lnTo>
                  <a:pt x="111415" y="725"/>
                </a:lnTo>
                <a:lnTo>
                  <a:pt x="70669" y="12378"/>
                </a:lnTo>
                <a:lnTo>
                  <a:pt x="36952" y="36264"/>
                </a:lnTo>
                <a:lnTo>
                  <a:pt x="12824" y="69805"/>
                </a:lnTo>
                <a:lnTo>
                  <a:pt x="848" y="110426"/>
                </a:lnTo>
                <a:lnTo>
                  <a:pt x="0" y="125095"/>
                </a:lnTo>
                <a:lnTo>
                  <a:pt x="713" y="1138550"/>
                </a:lnTo>
                <a:lnTo>
                  <a:pt x="12323" y="1179327"/>
                </a:lnTo>
                <a:lnTo>
                  <a:pt x="36166" y="1213074"/>
                </a:lnTo>
                <a:lnTo>
                  <a:pt x="69678" y="1237223"/>
                </a:lnTo>
                <a:lnTo>
                  <a:pt x="110294" y="1249211"/>
                </a:lnTo>
                <a:lnTo>
                  <a:pt x="124967" y="1250061"/>
                </a:lnTo>
                <a:lnTo>
                  <a:pt x="1971797" y="1249347"/>
                </a:lnTo>
                <a:lnTo>
                  <a:pt x="2012574" y="1237737"/>
                </a:lnTo>
                <a:lnTo>
                  <a:pt x="2046321" y="1213894"/>
                </a:lnTo>
                <a:lnTo>
                  <a:pt x="2070470" y="1180382"/>
                </a:lnTo>
                <a:lnTo>
                  <a:pt x="2082458" y="1139766"/>
                </a:lnTo>
                <a:lnTo>
                  <a:pt x="2083307" y="1125093"/>
                </a:lnTo>
                <a:lnTo>
                  <a:pt x="2082583" y="111540"/>
                </a:lnTo>
                <a:lnTo>
                  <a:pt x="2070953" y="70771"/>
                </a:lnTo>
                <a:lnTo>
                  <a:pt x="2047106" y="37016"/>
                </a:lnTo>
                <a:lnTo>
                  <a:pt x="2013603" y="12850"/>
                </a:lnTo>
                <a:lnTo>
                  <a:pt x="1973006" y="850"/>
                </a:lnTo>
                <a:lnTo>
                  <a:pt x="1958339" y="0"/>
                </a:lnTo>
                <a:close/>
              </a:path>
            </a:pathLst>
          </a:custGeom>
          <a:solidFill>
            <a:schemeClr val="tx2">
              <a:lumMod val="40000"/>
              <a:lumOff val="60000"/>
            </a:schemeClr>
          </a:solidFill>
        </p:spPr>
        <p:txBody>
          <a:bodyPr wrap="square" lIns="0" tIns="0" rIns="0" bIns="0" rtlCol="0"/>
          <a:lstStyle/>
          <a:p>
            <a:endParaRPr/>
          </a:p>
        </p:txBody>
      </p:sp>
      <p:sp>
        <p:nvSpPr>
          <p:cNvPr id="21" name="object 21"/>
          <p:cNvSpPr/>
          <p:nvPr/>
        </p:nvSpPr>
        <p:spPr>
          <a:xfrm>
            <a:off x="3746372" y="3444113"/>
            <a:ext cx="2083435" cy="1250315"/>
          </a:xfrm>
          <a:custGeom>
            <a:avLst/>
            <a:gdLst/>
            <a:ahLst/>
            <a:cxnLst/>
            <a:rect l="l" t="t" r="r" b="b"/>
            <a:pathLst>
              <a:path w="2083435" h="1250314">
                <a:moveTo>
                  <a:pt x="0" y="125095"/>
                </a:moveTo>
                <a:lnTo>
                  <a:pt x="7356" y="82686"/>
                </a:lnTo>
                <a:lnTo>
                  <a:pt x="27717" y="46499"/>
                </a:lnTo>
                <a:lnTo>
                  <a:pt x="58522" y="19108"/>
                </a:lnTo>
                <a:lnTo>
                  <a:pt x="97210" y="3091"/>
                </a:lnTo>
                <a:lnTo>
                  <a:pt x="1958339" y="0"/>
                </a:lnTo>
                <a:lnTo>
                  <a:pt x="1973006" y="850"/>
                </a:lnTo>
                <a:lnTo>
                  <a:pt x="2013603" y="12850"/>
                </a:lnTo>
                <a:lnTo>
                  <a:pt x="2047106" y="37016"/>
                </a:lnTo>
                <a:lnTo>
                  <a:pt x="2070953" y="70771"/>
                </a:lnTo>
                <a:lnTo>
                  <a:pt x="2082583" y="111540"/>
                </a:lnTo>
                <a:lnTo>
                  <a:pt x="2083307" y="1125093"/>
                </a:lnTo>
                <a:lnTo>
                  <a:pt x="2082458" y="1139766"/>
                </a:lnTo>
                <a:lnTo>
                  <a:pt x="2070470" y="1180382"/>
                </a:lnTo>
                <a:lnTo>
                  <a:pt x="2046321" y="1213894"/>
                </a:lnTo>
                <a:lnTo>
                  <a:pt x="2012574" y="1237737"/>
                </a:lnTo>
                <a:lnTo>
                  <a:pt x="1971797" y="1249347"/>
                </a:lnTo>
                <a:lnTo>
                  <a:pt x="124967" y="1250061"/>
                </a:lnTo>
                <a:lnTo>
                  <a:pt x="110294" y="1249211"/>
                </a:lnTo>
                <a:lnTo>
                  <a:pt x="69678" y="1237223"/>
                </a:lnTo>
                <a:lnTo>
                  <a:pt x="36166" y="1213074"/>
                </a:lnTo>
                <a:lnTo>
                  <a:pt x="12323" y="1179327"/>
                </a:lnTo>
                <a:lnTo>
                  <a:pt x="713" y="1138550"/>
                </a:lnTo>
                <a:lnTo>
                  <a:pt x="0" y="125095"/>
                </a:lnTo>
                <a:close/>
              </a:path>
            </a:pathLst>
          </a:custGeom>
          <a:ln w="19050">
            <a:solidFill>
              <a:srgbClr val="FFFFFF"/>
            </a:solidFill>
          </a:ln>
        </p:spPr>
        <p:txBody>
          <a:bodyPr wrap="square" lIns="0" tIns="0" rIns="0" bIns="0" rtlCol="0"/>
          <a:lstStyle/>
          <a:p>
            <a:endParaRPr/>
          </a:p>
        </p:txBody>
      </p:sp>
      <p:sp>
        <p:nvSpPr>
          <p:cNvPr id="22" name="object 22"/>
          <p:cNvSpPr txBox="1"/>
          <p:nvPr/>
        </p:nvSpPr>
        <p:spPr>
          <a:xfrm>
            <a:off x="3912489" y="3864536"/>
            <a:ext cx="1750695" cy="523220"/>
          </a:xfrm>
          <a:prstGeom prst="rect">
            <a:avLst/>
          </a:prstGeom>
        </p:spPr>
        <p:txBody>
          <a:bodyPr vert="horz" wrap="square" lIns="0" tIns="0" rIns="0" bIns="0" rtlCol="0">
            <a:spAutoFit/>
          </a:bodyPr>
          <a:lstStyle/>
          <a:p>
            <a:pPr marL="12700" algn="ctr">
              <a:lnSpc>
                <a:spcPct val="100000"/>
              </a:lnSpc>
            </a:pPr>
            <a:r>
              <a:rPr lang="zh-CN" altLang="en-US" sz="3400" b="1" spc="-35" dirty="0">
                <a:solidFill>
                  <a:schemeClr val="tx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清洁</a:t>
            </a:r>
            <a:r>
              <a:rPr sz="3400" b="1" spc="-35" dirty="0" err="1">
                <a:solidFill>
                  <a:schemeClr val="tx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走廊</a:t>
            </a:r>
            <a:endParaRPr sz="3400" b="1" spc="-35" dirty="0">
              <a:solidFill>
                <a:schemeClr val="tx2">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object 23"/>
          <p:cNvSpPr/>
          <p:nvPr/>
        </p:nvSpPr>
        <p:spPr>
          <a:xfrm>
            <a:off x="4172839" y="2094941"/>
            <a:ext cx="2761615" cy="187960"/>
          </a:xfrm>
          <a:custGeom>
            <a:avLst/>
            <a:gdLst/>
            <a:ahLst/>
            <a:cxnLst/>
            <a:rect l="l" t="t" r="r" b="b"/>
            <a:pathLst>
              <a:path w="2761615" h="187960">
                <a:moveTo>
                  <a:pt x="0" y="187502"/>
                </a:moveTo>
                <a:lnTo>
                  <a:pt x="2761107" y="187502"/>
                </a:lnTo>
                <a:lnTo>
                  <a:pt x="2761107" y="0"/>
                </a:lnTo>
                <a:lnTo>
                  <a:pt x="0" y="0"/>
                </a:lnTo>
                <a:lnTo>
                  <a:pt x="0" y="187502"/>
                </a:lnTo>
                <a:close/>
              </a:path>
            </a:pathLst>
          </a:custGeom>
          <a:solidFill>
            <a:srgbClr val="B1C1DB"/>
          </a:solidFill>
        </p:spPr>
        <p:txBody>
          <a:bodyPr wrap="square" lIns="0" tIns="0" rIns="0" bIns="0" rtlCol="0"/>
          <a:lstStyle/>
          <a:p>
            <a:endParaRPr/>
          </a:p>
        </p:txBody>
      </p:sp>
      <p:sp>
        <p:nvSpPr>
          <p:cNvPr id="24" name="object 24"/>
          <p:cNvSpPr/>
          <p:nvPr/>
        </p:nvSpPr>
        <p:spPr>
          <a:xfrm>
            <a:off x="3746372" y="1881632"/>
            <a:ext cx="2083435" cy="1250315"/>
          </a:xfrm>
          <a:custGeom>
            <a:avLst/>
            <a:gdLst/>
            <a:ahLst/>
            <a:cxnLst/>
            <a:rect l="l" t="t" r="r" b="b"/>
            <a:pathLst>
              <a:path w="2083435" h="1250314">
                <a:moveTo>
                  <a:pt x="1958339" y="0"/>
                </a:moveTo>
                <a:lnTo>
                  <a:pt x="111510" y="715"/>
                </a:lnTo>
                <a:lnTo>
                  <a:pt x="70733" y="12345"/>
                </a:lnTo>
                <a:lnTo>
                  <a:pt x="36986" y="36214"/>
                </a:lnTo>
                <a:lnTo>
                  <a:pt x="12837" y="69734"/>
                </a:lnTo>
                <a:lnTo>
                  <a:pt x="849" y="110317"/>
                </a:lnTo>
                <a:lnTo>
                  <a:pt x="0" y="124967"/>
                </a:lnTo>
                <a:lnTo>
                  <a:pt x="724" y="1138520"/>
                </a:lnTo>
                <a:lnTo>
                  <a:pt x="12354" y="1179289"/>
                </a:lnTo>
                <a:lnTo>
                  <a:pt x="36201" y="1213044"/>
                </a:lnTo>
                <a:lnTo>
                  <a:pt x="69704" y="1237210"/>
                </a:lnTo>
                <a:lnTo>
                  <a:pt x="110301" y="1249210"/>
                </a:lnTo>
                <a:lnTo>
                  <a:pt x="124967" y="1250060"/>
                </a:lnTo>
                <a:lnTo>
                  <a:pt x="1971892" y="1249335"/>
                </a:lnTo>
                <a:lnTo>
                  <a:pt x="2012638" y="1237682"/>
                </a:lnTo>
                <a:lnTo>
                  <a:pt x="2046355" y="1213796"/>
                </a:lnTo>
                <a:lnTo>
                  <a:pt x="2070483" y="1180255"/>
                </a:lnTo>
                <a:lnTo>
                  <a:pt x="2082459" y="1139634"/>
                </a:lnTo>
                <a:lnTo>
                  <a:pt x="2083307" y="1124965"/>
                </a:lnTo>
                <a:lnTo>
                  <a:pt x="2082594" y="111532"/>
                </a:lnTo>
                <a:lnTo>
                  <a:pt x="2070984" y="70788"/>
                </a:lnTo>
                <a:lnTo>
                  <a:pt x="2047141" y="37034"/>
                </a:lnTo>
                <a:lnTo>
                  <a:pt x="2013629" y="12859"/>
                </a:lnTo>
                <a:lnTo>
                  <a:pt x="1973013" y="851"/>
                </a:lnTo>
                <a:lnTo>
                  <a:pt x="1958339" y="0"/>
                </a:lnTo>
                <a:close/>
              </a:path>
            </a:pathLst>
          </a:custGeom>
          <a:solidFill>
            <a:schemeClr val="tx2">
              <a:lumMod val="40000"/>
              <a:lumOff val="60000"/>
            </a:schemeClr>
          </a:solidFill>
        </p:spPr>
        <p:txBody>
          <a:bodyPr wrap="square" lIns="0" tIns="0" rIns="0" bIns="0" rtlCol="0"/>
          <a:lstStyle/>
          <a:p>
            <a:endParaRPr/>
          </a:p>
        </p:txBody>
      </p:sp>
      <p:sp>
        <p:nvSpPr>
          <p:cNvPr id="25" name="object 25"/>
          <p:cNvSpPr/>
          <p:nvPr/>
        </p:nvSpPr>
        <p:spPr>
          <a:xfrm>
            <a:off x="3746372" y="1881632"/>
            <a:ext cx="2083435" cy="1250315"/>
          </a:xfrm>
          <a:custGeom>
            <a:avLst/>
            <a:gdLst/>
            <a:ahLst/>
            <a:cxnLst/>
            <a:rect l="l" t="t" r="r" b="b"/>
            <a:pathLst>
              <a:path w="2083435" h="1250314">
                <a:moveTo>
                  <a:pt x="0" y="124967"/>
                </a:moveTo>
                <a:lnTo>
                  <a:pt x="7363" y="82605"/>
                </a:lnTo>
                <a:lnTo>
                  <a:pt x="27744" y="46443"/>
                </a:lnTo>
                <a:lnTo>
                  <a:pt x="58576" y="19069"/>
                </a:lnTo>
                <a:lnTo>
                  <a:pt x="97295" y="3072"/>
                </a:lnTo>
                <a:lnTo>
                  <a:pt x="1958339" y="0"/>
                </a:lnTo>
                <a:lnTo>
                  <a:pt x="1973013" y="851"/>
                </a:lnTo>
                <a:lnTo>
                  <a:pt x="2013629" y="12859"/>
                </a:lnTo>
                <a:lnTo>
                  <a:pt x="2047141" y="37034"/>
                </a:lnTo>
                <a:lnTo>
                  <a:pt x="2070984" y="70788"/>
                </a:lnTo>
                <a:lnTo>
                  <a:pt x="2082594" y="111532"/>
                </a:lnTo>
                <a:lnTo>
                  <a:pt x="2083307" y="1124965"/>
                </a:lnTo>
                <a:lnTo>
                  <a:pt x="2082459" y="1139634"/>
                </a:lnTo>
                <a:lnTo>
                  <a:pt x="2070483" y="1180255"/>
                </a:lnTo>
                <a:lnTo>
                  <a:pt x="2046355" y="1213796"/>
                </a:lnTo>
                <a:lnTo>
                  <a:pt x="2012638" y="1237682"/>
                </a:lnTo>
                <a:lnTo>
                  <a:pt x="1971892" y="1249335"/>
                </a:lnTo>
                <a:lnTo>
                  <a:pt x="124967" y="1250060"/>
                </a:lnTo>
                <a:lnTo>
                  <a:pt x="110301" y="1249210"/>
                </a:lnTo>
                <a:lnTo>
                  <a:pt x="69704" y="1237210"/>
                </a:lnTo>
                <a:lnTo>
                  <a:pt x="36201" y="1213044"/>
                </a:lnTo>
                <a:lnTo>
                  <a:pt x="12354" y="1179289"/>
                </a:lnTo>
                <a:lnTo>
                  <a:pt x="724" y="1138520"/>
                </a:lnTo>
                <a:lnTo>
                  <a:pt x="0" y="124967"/>
                </a:lnTo>
                <a:close/>
              </a:path>
            </a:pathLst>
          </a:custGeom>
          <a:ln w="19050">
            <a:solidFill>
              <a:srgbClr val="FFFFFF"/>
            </a:solidFill>
          </a:ln>
        </p:spPr>
        <p:txBody>
          <a:bodyPr wrap="square" lIns="0" tIns="0" rIns="0" bIns="0" rtlCol="0"/>
          <a:lstStyle/>
          <a:p>
            <a:endParaRPr/>
          </a:p>
        </p:txBody>
      </p:sp>
      <p:sp>
        <p:nvSpPr>
          <p:cNvPr id="26" name="object 26"/>
          <p:cNvSpPr txBox="1"/>
          <p:nvPr/>
        </p:nvSpPr>
        <p:spPr>
          <a:xfrm>
            <a:off x="4128896" y="2301547"/>
            <a:ext cx="1319530" cy="523220"/>
          </a:xfrm>
          <a:prstGeom prst="rect">
            <a:avLst/>
          </a:prstGeom>
        </p:spPr>
        <p:txBody>
          <a:bodyPr vert="horz" wrap="square" lIns="0" tIns="0" rIns="0" bIns="0" rtlCol="0">
            <a:spAutoFit/>
          </a:bodyPr>
          <a:lstStyle/>
          <a:p>
            <a:pPr marL="12700">
              <a:lnSpc>
                <a:spcPct val="100000"/>
              </a:lnSpc>
            </a:pPr>
            <a:r>
              <a:rPr sz="3400" b="1" spc="-35" dirty="0">
                <a:solidFill>
                  <a:schemeClr val="tx2">
                    <a:lumMod val="75000"/>
                  </a:schemeClr>
                </a:solidFill>
                <a:latin typeface="微软雅黑" panose="020B0503020204020204" pitchFamily="34" charset="-122"/>
                <a:cs typeface="微软雅黑" panose="020B0503020204020204" pitchFamily="34" charset="-122"/>
              </a:rPr>
              <a:t>饲养室</a:t>
            </a:r>
            <a:endParaRPr sz="3400" dirty="0">
              <a:solidFill>
                <a:schemeClr val="tx2">
                  <a:lumMod val="75000"/>
                </a:schemeClr>
              </a:solidFill>
              <a:latin typeface="微软雅黑" panose="020B0503020204020204" pitchFamily="34" charset="-122"/>
              <a:cs typeface="微软雅黑" panose="020B0503020204020204" pitchFamily="34" charset="-122"/>
            </a:endParaRPr>
          </a:p>
        </p:txBody>
      </p:sp>
      <p:sp>
        <p:nvSpPr>
          <p:cNvPr id="27" name="object 27"/>
          <p:cNvSpPr/>
          <p:nvPr/>
        </p:nvSpPr>
        <p:spPr>
          <a:xfrm>
            <a:off x="6819772" y="2192020"/>
            <a:ext cx="212725" cy="1569720"/>
          </a:xfrm>
          <a:custGeom>
            <a:avLst/>
            <a:gdLst/>
            <a:ahLst/>
            <a:cxnLst/>
            <a:rect l="l" t="t" r="r" b="b"/>
            <a:pathLst>
              <a:path w="212725" h="1569720">
                <a:moveTo>
                  <a:pt x="25273" y="0"/>
                </a:moveTo>
                <a:lnTo>
                  <a:pt x="0" y="1566544"/>
                </a:lnTo>
                <a:lnTo>
                  <a:pt x="187451" y="1569592"/>
                </a:lnTo>
                <a:lnTo>
                  <a:pt x="212725" y="3047"/>
                </a:lnTo>
                <a:lnTo>
                  <a:pt x="25273" y="0"/>
                </a:lnTo>
                <a:close/>
              </a:path>
            </a:pathLst>
          </a:custGeom>
          <a:solidFill>
            <a:srgbClr val="B1C1DB"/>
          </a:solidFill>
        </p:spPr>
        <p:txBody>
          <a:bodyPr wrap="square" lIns="0" tIns="0" rIns="0" bIns="0" rtlCol="0"/>
          <a:lstStyle/>
          <a:p>
            <a:endParaRPr/>
          </a:p>
        </p:txBody>
      </p:sp>
      <p:sp>
        <p:nvSpPr>
          <p:cNvPr id="28" name="object 28"/>
          <p:cNvSpPr/>
          <p:nvPr/>
        </p:nvSpPr>
        <p:spPr>
          <a:xfrm>
            <a:off x="6517258" y="1881632"/>
            <a:ext cx="2083435" cy="1250315"/>
          </a:xfrm>
          <a:custGeom>
            <a:avLst/>
            <a:gdLst/>
            <a:ahLst/>
            <a:cxnLst/>
            <a:rect l="l" t="t" r="r" b="b"/>
            <a:pathLst>
              <a:path w="2083434" h="1250314">
                <a:moveTo>
                  <a:pt x="1958340" y="0"/>
                </a:moveTo>
                <a:lnTo>
                  <a:pt x="111510" y="715"/>
                </a:lnTo>
                <a:lnTo>
                  <a:pt x="70733" y="12345"/>
                </a:lnTo>
                <a:lnTo>
                  <a:pt x="36986" y="36214"/>
                </a:lnTo>
                <a:lnTo>
                  <a:pt x="12837" y="69734"/>
                </a:lnTo>
                <a:lnTo>
                  <a:pt x="849" y="110317"/>
                </a:lnTo>
                <a:lnTo>
                  <a:pt x="0" y="124967"/>
                </a:lnTo>
                <a:lnTo>
                  <a:pt x="724" y="1138520"/>
                </a:lnTo>
                <a:lnTo>
                  <a:pt x="12354" y="1179289"/>
                </a:lnTo>
                <a:lnTo>
                  <a:pt x="36201" y="1213044"/>
                </a:lnTo>
                <a:lnTo>
                  <a:pt x="69704" y="1237210"/>
                </a:lnTo>
                <a:lnTo>
                  <a:pt x="110301" y="1249210"/>
                </a:lnTo>
                <a:lnTo>
                  <a:pt x="124968" y="1250060"/>
                </a:lnTo>
                <a:lnTo>
                  <a:pt x="1971892" y="1249335"/>
                </a:lnTo>
                <a:lnTo>
                  <a:pt x="2012638" y="1237682"/>
                </a:lnTo>
                <a:lnTo>
                  <a:pt x="2046355" y="1213796"/>
                </a:lnTo>
                <a:lnTo>
                  <a:pt x="2070483" y="1180255"/>
                </a:lnTo>
                <a:lnTo>
                  <a:pt x="2082459" y="1139634"/>
                </a:lnTo>
                <a:lnTo>
                  <a:pt x="2083308" y="1124965"/>
                </a:lnTo>
                <a:lnTo>
                  <a:pt x="2082594" y="111532"/>
                </a:lnTo>
                <a:lnTo>
                  <a:pt x="2070984" y="70788"/>
                </a:lnTo>
                <a:lnTo>
                  <a:pt x="2047141" y="37034"/>
                </a:lnTo>
                <a:lnTo>
                  <a:pt x="2013629" y="12859"/>
                </a:lnTo>
                <a:lnTo>
                  <a:pt x="1973013" y="851"/>
                </a:lnTo>
                <a:lnTo>
                  <a:pt x="1958340" y="0"/>
                </a:lnTo>
                <a:close/>
              </a:path>
            </a:pathLst>
          </a:custGeom>
          <a:solidFill>
            <a:schemeClr val="tx2">
              <a:lumMod val="40000"/>
              <a:lumOff val="60000"/>
            </a:schemeClr>
          </a:solidFill>
        </p:spPr>
        <p:txBody>
          <a:bodyPr wrap="square" lIns="0" tIns="0" rIns="0" bIns="0" rtlCol="0"/>
          <a:lstStyle/>
          <a:p>
            <a:endParaRPr/>
          </a:p>
        </p:txBody>
      </p:sp>
      <p:sp>
        <p:nvSpPr>
          <p:cNvPr id="29" name="object 29"/>
          <p:cNvSpPr/>
          <p:nvPr/>
        </p:nvSpPr>
        <p:spPr>
          <a:xfrm>
            <a:off x="6517258" y="1881632"/>
            <a:ext cx="2083435" cy="1250315"/>
          </a:xfrm>
          <a:custGeom>
            <a:avLst/>
            <a:gdLst/>
            <a:ahLst/>
            <a:cxnLst/>
            <a:rect l="l" t="t" r="r" b="b"/>
            <a:pathLst>
              <a:path w="2083434" h="1250314">
                <a:moveTo>
                  <a:pt x="0" y="124967"/>
                </a:moveTo>
                <a:lnTo>
                  <a:pt x="7363" y="82605"/>
                </a:lnTo>
                <a:lnTo>
                  <a:pt x="27744" y="46443"/>
                </a:lnTo>
                <a:lnTo>
                  <a:pt x="58576" y="19069"/>
                </a:lnTo>
                <a:lnTo>
                  <a:pt x="97295" y="3072"/>
                </a:lnTo>
                <a:lnTo>
                  <a:pt x="1958340" y="0"/>
                </a:lnTo>
                <a:lnTo>
                  <a:pt x="1973013" y="851"/>
                </a:lnTo>
                <a:lnTo>
                  <a:pt x="2013629" y="12859"/>
                </a:lnTo>
                <a:lnTo>
                  <a:pt x="2047141" y="37034"/>
                </a:lnTo>
                <a:lnTo>
                  <a:pt x="2070984" y="70788"/>
                </a:lnTo>
                <a:lnTo>
                  <a:pt x="2082594" y="111532"/>
                </a:lnTo>
                <a:lnTo>
                  <a:pt x="2083308" y="1124965"/>
                </a:lnTo>
                <a:lnTo>
                  <a:pt x="2082459" y="1139634"/>
                </a:lnTo>
                <a:lnTo>
                  <a:pt x="2070483" y="1180255"/>
                </a:lnTo>
                <a:lnTo>
                  <a:pt x="2046355" y="1213796"/>
                </a:lnTo>
                <a:lnTo>
                  <a:pt x="2012638" y="1237682"/>
                </a:lnTo>
                <a:lnTo>
                  <a:pt x="1971892" y="1249335"/>
                </a:lnTo>
                <a:lnTo>
                  <a:pt x="124968" y="1250060"/>
                </a:lnTo>
                <a:lnTo>
                  <a:pt x="110301" y="1249210"/>
                </a:lnTo>
                <a:lnTo>
                  <a:pt x="69704" y="1237210"/>
                </a:lnTo>
                <a:lnTo>
                  <a:pt x="36201" y="1213044"/>
                </a:lnTo>
                <a:lnTo>
                  <a:pt x="12354" y="1179289"/>
                </a:lnTo>
                <a:lnTo>
                  <a:pt x="724" y="1138520"/>
                </a:lnTo>
                <a:lnTo>
                  <a:pt x="0" y="124967"/>
                </a:lnTo>
                <a:close/>
              </a:path>
            </a:pathLst>
          </a:custGeom>
          <a:ln w="19050">
            <a:solidFill>
              <a:srgbClr val="FFFFFF"/>
            </a:solidFill>
          </a:ln>
        </p:spPr>
        <p:txBody>
          <a:bodyPr wrap="square" lIns="0" tIns="0" rIns="0" bIns="0" rtlCol="0"/>
          <a:lstStyle/>
          <a:p>
            <a:endParaRPr/>
          </a:p>
        </p:txBody>
      </p:sp>
      <p:sp>
        <p:nvSpPr>
          <p:cNvPr id="30" name="object 30"/>
          <p:cNvSpPr txBox="1"/>
          <p:nvPr/>
        </p:nvSpPr>
        <p:spPr>
          <a:xfrm>
            <a:off x="6614732" y="2306461"/>
            <a:ext cx="1892172" cy="523220"/>
          </a:xfrm>
          <a:prstGeom prst="rect">
            <a:avLst/>
          </a:prstGeom>
        </p:spPr>
        <p:txBody>
          <a:bodyPr vert="horz" wrap="square" lIns="0" tIns="0" rIns="0" bIns="0" rtlCol="0">
            <a:spAutoFit/>
          </a:bodyPr>
          <a:lstStyle/>
          <a:p>
            <a:pPr marL="12700">
              <a:lnSpc>
                <a:spcPct val="100000"/>
              </a:lnSpc>
            </a:pPr>
            <a:r>
              <a:rPr lang="zh-CN" altLang="en-US" sz="3400" b="1" spc="-35"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清洁</a:t>
            </a:r>
            <a:r>
              <a:rPr sz="3400" b="1" spc="-35" dirty="0" err="1">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走廊</a:t>
            </a:r>
            <a:endParaRPr sz="3400" b="1" spc="-35"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object 31"/>
          <p:cNvSpPr/>
          <p:nvPr/>
        </p:nvSpPr>
        <p:spPr>
          <a:xfrm>
            <a:off x="6819772" y="3768597"/>
            <a:ext cx="208279" cy="1546860"/>
          </a:xfrm>
          <a:custGeom>
            <a:avLst/>
            <a:gdLst/>
            <a:ahLst/>
            <a:cxnLst/>
            <a:rect l="l" t="t" r="r" b="b"/>
            <a:pathLst>
              <a:path w="208279" h="1546860">
                <a:moveTo>
                  <a:pt x="187578" y="0"/>
                </a:moveTo>
                <a:lnTo>
                  <a:pt x="0" y="2539"/>
                </a:lnTo>
                <a:lnTo>
                  <a:pt x="20447" y="1546352"/>
                </a:lnTo>
                <a:lnTo>
                  <a:pt x="207899" y="1543811"/>
                </a:lnTo>
                <a:lnTo>
                  <a:pt x="187578" y="0"/>
                </a:lnTo>
                <a:close/>
              </a:path>
            </a:pathLst>
          </a:custGeom>
          <a:solidFill>
            <a:srgbClr val="B1C1DB"/>
          </a:solidFill>
        </p:spPr>
        <p:txBody>
          <a:bodyPr wrap="square" lIns="0" tIns="0" rIns="0" bIns="0" rtlCol="0"/>
          <a:lstStyle/>
          <a:p>
            <a:endParaRPr/>
          </a:p>
        </p:txBody>
      </p:sp>
      <p:sp>
        <p:nvSpPr>
          <p:cNvPr id="32" name="object 32"/>
          <p:cNvSpPr/>
          <p:nvPr/>
        </p:nvSpPr>
        <p:spPr>
          <a:xfrm>
            <a:off x="6491985" y="3457955"/>
            <a:ext cx="2083435" cy="1250315"/>
          </a:xfrm>
          <a:custGeom>
            <a:avLst/>
            <a:gdLst/>
            <a:ahLst/>
            <a:cxnLst/>
            <a:rect l="l" t="t" r="r" b="b"/>
            <a:pathLst>
              <a:path w="2083434" h="1250314">
                <a:moveTo>
                  <a:pt x="1958339" y="0"/>
                </a:moveTo>
                <a:lnTo>
                  <a:pt x="111510" y="715"/>
                </a:lnTo>
                <a:lnTo>
                  <a:pt x="70733" y="12345"/>
                </a:lnTo>
                <a:lnTo>
                  <a:pt x="36986" y="36214"/>
                </a:lnTo>
                <a:lnTo>
                  <a:pt x="12837" y="69734"/>
                </a:lnTo>
                <a:lnTo>
                  <a:pt x="849" y="110317"/>
                </a:lnTo>
                <a:lnTo>
                  <a:pt x="0" y="124968"/>
                </a:lnTo>
                <a:lnTo>
                  <a:pt x="724" y="1138520"/>
                </a:lnTo>
                <a:lnTo>
                  <a:pt x="12354" y="1179289"/>
                </a:lnTo>
                <a:lnTo>
                  <a:pt x="36201" y="1213044"/>
                </a:lnTo>
                <a:lnTo>
                  <a:pt x="69704" y="1237210"/>
                </a:lnTo>
                <a:lnTo>
                  <a:pt x="110301" y="1249210"/>
                </a:lnTo>
                <a:lnTo>
                  <a:pt x="124967" y="1250061"/>
                </a:lnTo>
                <a:lnTo>
                  <a:pt x="1971892" y="1249335"/>
                </a:lnTo>
                <a:lnTo>
                  <a:pt x="2012638" y="1237682"/>
                </a:lnTo>
                <a:lnTo>
                  <a:pt x="2046355" y="1213796"/>
                </a:lnTo>
                <a:lnTo>
                  <a:pt x="2070483" y="1180255"/>
                </a:lnTo>
                <a:lnTo>
                  <a:pt x="2082459" y="1139634"/>
                </a:lnTo>
                <a:lnTo>
                  <a:pt x="2083308" y="1124966"/>
                </a:lnTo>
                <a:lnTo>
                  <a:pt x="2082594" y="111532"/>
                </a:lnTo>
                <a:lnTo>
                  <a:pt x="2070984" y="70788"/>
                </a:lnTo>
                <a:lnTo>
                  <a:pt x="2047141" y="37034"/>
                </a:lnTo>
                <a:lnTo>
                  <a:pt x="2013629" y="12859"/>
                </a:lnTo>
                <a:lnTo>
                  <a:pt x="1973013" y="851"/>
                </a:lnTo>
                <a:lnTo>
                  <a:pt x="1958339" y="0"/>
                </a:lnTo>
                <a:close/>
              </a:path>
            </a:pathLst>
          </a:custGeom>
          <a:solidFill>
            <a:schemeClr val="tx2">
              <a:lumMod val="40000"/>
              <a:lumOff val="60000"/>
            </a:schemeClr>
          </a:solidFill>
        </p:spPr>
        <p:txBody>
          <a:bodyPr wrap="square" lIns="0" tIns="0" rIns="0" bIns="0" rtlCol="0"/>
          <a:lstStyle/>
          <a:p>
            <a:endParaRPr/>
          </a:p>
        </p:txBody>
      </p:sp>
      <p:sp>
        <p:nvSpPr>
          <p:cNvPr id="33" name="object 33"/>
          <p:cNvSpPr/>
          <p:nvPr/>
        </p:nvSpPr>
        <p:spPr>
          <a:xfrm>
            <a:off x="6491985" y="3457955"/>
            <a:ext cx="2083435" cy="1250315"/>
          </a:xfrm>
          <a:custGeom>
            <a:avLst/>
            <a:gdLst/>
            <a:ahLst/>
            <a:cxnLst/>
            <a:rect l="l" t="t" r="r" b="b"/>
            <a:pathLst>
              <a:path w="2083434" h="1250314">
                <a:moveTo>
                  <a:pt x="0" y="124968"/>
                </a:moveTo>
                <a:lnTo>
                  <a:pt x="7363" y="82605"/>
                </a:lnTo>
                <a:lnTo>
                  <a:pt x="27744" y="46443"/>
                </a:lnTo>
                <a:lnTo>
                  <a:pt x="58576" y="19069"/>
                </a:lnTo>
                <a:lnTo>
                  <a:pt x="97295" y="3072"/>
                </a:lnTo>
                <a:lnTo>
                  <a:pt x="1958339" y="0"/>
                </a:lnTo>
                <a:lnTo>
                  <a:pt x="1973013" y="851"/>
                </a:lnTo>
                <a:lnTo>
                  <a:pt x="2013629" y="12859"/>
                </a:lnTo>
                <a:lnTo>
                  <a:pt x="2047141" y="37034"/>
                </a:lnTo>
                <a:lnTo>
                  <a:pt x="2070984" y="70788"/>
                </a:lnTo>
                <a:lnTo>
                  <a:pt x="2082594" y="111532"/>
                </a:lnTo>
                <a:lnTo>
                  <a:pt x="2083308" y="1124966"/>
                </a:lnTo>
                <a:lnTo>
                  <a:pt x="2082459" y="1139634"/>
                </a:lnTo>
                <a:lnTo>
                  <a:pt x="2070483" y="1180255"/>
                </a:lnTo>
                <a:lnTo>
                  <a:pt x="2046355" y="1213796"/>
                </a:lnTo>
                <a:lnTo>
                  <a:pt x="2012638" y="1237682"/>
                </a:lnTo>
                <a:lnTo>
                  <a:pt x="1971892" y="1249335"/>
                </a:lnTo>
                <a:lnTo>
                  <a:pt x="124967" y="1250061"/>
                </a:lnTo>
                <a:lnTo>
                  <a:pt x="110301" y="1249210"/>
                </a:lnTo>
                <a:lnTo>
                  <a:pt x="69704" y="1237210"/>
                </a:lnTo>
                <a:lnTo>
                  <a:pt x="36201" y="1213044"/>
                </a:lnTo>
                <a:lnTo>
                  <a:pt x="12354" y="1179289"/>
                </a:lnTo>
                <a:lnTo>
                  <a:pt x="724" y="1138520"/>
                </a:lnTo>
                <a:lnTo>
                  <a:pt x="0" y="124968"/>
                </a:lnTo>
                <a:close/>
              </a:path>
            </a:pathLst>
          </a:custGeom>
          <a:ln w="19050">
            <a:solidFill>
              <a:srgbClr val="FFFFFF"/>
            </a:solidFill>
          </a:ln>
        </p:spPr>
        <p:txBody>
          <a:bodyPr wrap="square" lIns="0" tIns="0" rIns="0" bIns="0" rtlCol="0"/>
          <a:lstStyle/>
          <a:p>
            <a:endParaRPr/>
          </a:p>
        </p:txBody>
      </p:sp>
      <p:sp>
        <p:nvSpPr>
          <p:cNvPr id="34" name="object 34"/>
          <p:cNvSpPr txBox="1"/>
          <p:nvPr/>
        </p:nvSpPr>
        <p:spPr>
          <a:xfrm>
            <a:off x="6658736" y="3878252"/>
            <a:ext cx="1750695" cy="523220"/>
          </a:xfrm>
          <a:prstGeom prst="rect">
            <a:avLst/>
          </a:prstGeom>
        </p:spPr>
        <p:txBody>
          <a:bodyPr vert="horz" wrap="square" lIns="0" tIns="0" rIns="0" bIns="0" rtlCol="0">
            <a:spAutoFit/>
          </a:bodyPr>
          <a:lstStyle/>
          <a:p>
            <a:pPr marL="12700">
              <a:lnSpc>
                <a:spcPct val="100000"/>
              </a:lnSpc>
            </a:pPr>
            <a:r>
              <a:rPr sz="3400" b="1" spc="-35" dirty="0">
                <a:solidFill>
                  <a:schemeClr val="tx2">
                    <a:lumMod val="75000"/>
                  </a:schemeClr>
                </a:solidFill>
                <a:latin typeface="微软雅黑" panose="020B0503020204020204" pitchFamily="34" charset="-122"/>
                <a:cs typeface="微软雅黑" panose="020B0503020204020204" pitchFamily="34" charset="-122"/>
              </a:rPr>
              <a:t>出口缓冲</a:t>
            </a:r>
            <a:endParaRPr sz="3400" dirty="0">
              <a:solidFill>
                <a:schemeClr val="tx2">
                  <a:lumMod val="75000"/>
                </a:schemeClr>
              </a:solidFill>
              <a:latin typeface="微软雅黑" panose="020B0503020204020204" pitchFamily="34" charset="-122"/>
              <a:cs typeface="微软雅黑" panose="020B0503020204020204" pitchFamily="34" charset="-122"/>
            </a:endParaRPr>
          </a:p>
        </p:txBody>
      </p:sp>
      <p:sp>
        <p:nvSpPr>
          <p:cNvPr id="35" name="object 35"/>
          <p:cNvSpPr/>
          <p:nvPr/>
        </p:nvSpPr>
        <p:spPr>
          <a:xfrm>
            <a:off x="6517258" y="5006721"/>
            <a:ext cx="2083435" cy="1250315"/>
          </a:xfrm>
          <a:custGeom>
            <a:avLst/>
            <a:gdLst/>
            <a:ahLst/>
            <a:cxnLst/>
            <a:rect l="l" t="t" r="r" b="b"/>
            <a:pathLst>
              <a:path w="2083434" h="1250314">
                <a:moveTo>
                  <a:pt x="1958340" y="0"/>
                </a:moveTo>
                <a:lnTo>
                  <a:pt x="111510" y="715"/>
                </a:lnTo>
                <a:lnTo>
                  <a:pt x="70733" y="12345"/>
                </a:lnTo>
                <a:lnTo>
                  <a:pt x="36986" y="36214"/>
                </a:lnTo>
                <a:lnTo>
                  <a:pt x="12837" y="69734"/>
                </a:lnTo>
                <a:lnTo>
                  <a:pt x="849" y="110317"/>
                </a:lnTo>
                <a:lnTo>
                  <a:pt x="0" y="124967"/>
                </a:lnTo>
                <a:lnTo>
                  <a:pt x="717" y="1138481"/>
                </a:lnTo>
                <a:lnTo>
                  <a:pt x="12332" y="1179243"/>
                </a:lnTo>
                <a:lnTo>
                  <a:pt x="36177" y="1212995"/>
                </a:lnTo>
                <a:lnTo>
                  <a:pt x="69686" y="1237159"/>
                </a:lnTo>
                <a:lnTo>
                  <a:pt x="110296" y="1249159"/>
                </a:lnTo>
                <a:lnTo>
                  <a:pt x="124968" y="1250010"/>
                </a:lnTo>
                <a:lnTo>
                  <a:pt x="1971825" y="1249292"/>
                </a:lnTo>
                <a:lnTo>
                  <a:pt x="2012593" y="1237661"/>
                </a:lnTo>
                <a:lnTo>
                  <a:pt x="2046331" y="1213795"/>
                </a:lnTo>
                <a:lnTo>
                  <a:pt x="2070474" y="1180270"/>
                </a:lnTo>
                <a:lnTo>
                  <a:pt x="2082458" y="1139666"/>
                </a:lnTo>
                <a:lnTo>
                  <a:pt x="2083308" y="1125004"/>
                </a:lnTo>
                <a:lnTo>
                  <a:pt x="2082594" y="111532"/>
                </a:lnTo>
                <a:lnTo>
                  <a:pt x="2070984" y="70788"/>
                </a:lnTo>
                <a:lnTo>
                  <a:pt x="2047141" y="37034"/>
                </a:lnTo>
                <a:lnTo>
                  <a:pt x="2013629" y="12859"/>
                </a:lnTo>
                <a:lnTo>
                  <a:pt x="1973013" y="851"/>
                </a:lnTo>
                <a:lnTo>
                  <a:pt x="1958340" y="0"/>
                </a:lnTo>
                <a:close/>
              </a:path>
            </a:pathLst>
          </a:custGeom>
          <a:solidFill>
            <a:schemeClr val="tx2">
              <a:lumMod val="40000"/>
              <a:lumOff val="60000"/>
            </a:schemeClr>
          </a:solidFill>
        </p:spPr>
        <p:txBody>
          <a:bodyPr wrap="square" lIns="0" tIns="0" rIns="0" bIns="0" rtlCol="0"/>
          <a:lstStyle/>
          <a:p>
            <a:endParaRPr/>
          </a:p>
        </p:txBody>
      </p:sp>
      <p:sp>
        <p:nvSpPr>
          <p:cNvPr id="36" name="object 36"/>
          <p:cNvSpPr/>
          <p:nvPr/>
        </p:nvSpPr>
        <p:spPr>
          <a:xfrm>
            <a:off x="6517258" y="5006721"/>
            <a:ext cx="2083435" cy="1250315"/>
          </a:xfrm>
          <a:custGeom>
            <a:avLst/>
            <a:gdLst/>
            <a:ahLst/>
            <a:cxnLst/>
            <a:rect l="l" t="t" r="r" b="b"/>
            <a:pathLst>
              <a:path w="2083434" h="1250314">
                <a:moveTo>
                  <a:pt x="0" y="124967"/>
                </a:moveTo>
                <a:lnTo>
                  <a:pt x="7363" y="82605"/>
                </a:lnTo>
                <a:lnTo>
                  <a:pt x="27744" y="46443"/>
                </a:lnTo>
                <a:lnTo>
                  <a:pt x="58576" y="19069"/>
                </a:lnTo>
                <a:lnTo>
                  <a:pt x="97295" y="3072"/>
                </a:lnTo>
                <a:lnTo>
                  <a:pt x="1958340" y="0"/>
                </a:lnTo>
                <a:lnTo>
                  <a:pt x="1973013" y="851"/>
                </a:lnTo>
                <a:lnTo>
                  <a:pt x="2013629" y="12859"/>
                </a:lnTo>
                <a:lnTo>
                  <a:pt x="2047141" y="37034"/>
                </a:lnTo>
                <a:lnTo>
                  <a:pt x="2070984" y="70788"/>
                </a:lnTo>
                <a:lnTo>
                  <a:pt x="2082594" y="111532"/>
                </a:lnTo>
                <a:lnTo>
                  <a:pt x="2083308" y="1125004"/>
                </a:lnTo>
                <a:lnTo>
                  <a:pt x="2082458" y="1139666"/>
                </a:lnTo>
                <a:lnTo>
                  <a:pt x="2070474" y="1180270"/>
                </a:lnTo>
                <a:lnTo>
                  <a:pt x="2046331" y="1213795"/>
                </a:lnTo>
                <a:lnTo>
                  <a:pt x="2012593" y="1237661"/>
                </a:lnTo>
                <a:lnTo>
                  <a:pt x="1971825" y="1249292"/>
                </a:lnTo>
                <a:lnTo>
                  <a:pt x="124968" y="1250010"/>
                </a:lnTo>
                <a:lnTo>
                  <a:pt x="110296" y="1249159"/>
                </a:lnTo>
                <a:lnTo>
                  <a:pt x="69686" y="1237159"/>
                </a:lnTo>
                <a:lnTo>
                  <a:pt x="36177" y="1212995"/>
                </a:lnTo>
                <a:lnTo>
                  <a:pt x="12332" y="1179243"/>
                </a:lnTo>
                <a:lnTo>
                  <a:pt x="717" y="1138481"/>
                </a:lnTo>
                <a:lnTo>
                  <a:pt x="0" y="124967"/>
                </a:lnTo>
                <a:close/>
              </a:path>
            </a:pathLst>
          </a:custGeom>
          <a:ln w="19050">
            <a:solidFill>
              <a:srgbClr val="FFFFFF"/>
            </a:solidFill>
          </a:ln>
        </p:spPr>
        <p:txBody>
          <a:bodyPr wrap="square" lIns="0" tIns="0" rIns="0" bIns="0" rtlCol="0"/>
          <a:lstStyle/>
          <a:p>
            <a:endParaRPr/>
          </a:p>
        </p:txBody>
      </p:sp>
      <p:sp>
        <p:nvSpPr>
          <p:cNvPr id="37" name="object 37"/>
          <p:cNvSpPr txBox="1"/>
          <p:nvPr/>
        </p:nvSpPr>
        <p:spPr>
          <a:xfrm>
            <a:off x="6900418" y="5427306"/>
            <a:ext cx="1320800" cy="523220"/>
          </a:xfrm>
          <a:prstGeom prst="rect">
            <a:avLst/>
          </a:prstGeom>
        </p:spPr>
        <p:txBody>
          <a:bodyPr vert="horz" wrap="square" lIns="0" tIns="0" rIns="0" bIns="0" rtlCol="0">
            <a:spAutoFit/>
          </a:bodyPr>
          <a:lstStyle/>
          <a:p>
            <a:pPr marL="12700">
              <a:lnSpc>
                <a:spcPct val="100000"/>
              </a:lnSpc>
            </a:pPr>
            <a:r>
              <a:rPr sz="3400" b="1" spc="-35" dirty="0">
                <a:solidFill>
                  <a:schemeClr val="tx2">
                    <a:lumMod val="75000"/>
                  </a:schemeClr>
                </a:solidFill>
                <a:latin typeface="微软雅黑" panose="020B0503020204020204" pitchFamily="34" charset="-122"/>
                <a:cs typeface="微软雅黑" panose="020B0503020204020204" pitchFamily="34" charset="-122"/>
              </a:rPr>
              <a:t>屏障外</a:t>
            </a:r>
            <a:endParaRPr sz="3400" dirty="0">
              <a:solidFill>
                <a:schemeClr val="tx2">
                  <a:lumMod val="75000"/>
                </a:schemeClr>
              </a:solidFill>
              <a:latin typeface="微软雅黑" panose="020B0503020204020204" pitchFamily="34" charset="-122"/>
              <a:cs typeface="微软雅黑" panose="020B0503020204020204" pitchFamily="34"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直接连接符 39"/>
          <p:cNvCxnSpPr/>
          <p:nvPr/>
        </p:nvCxnSpPr>
        <p:spPr>
          <a:xfrm>
            <a:off x="1608690"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683568"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 name="矩形 48"/>
          <p:cNvSpPr/>
          <p:nvPr/>
        </p:nvSpPr>
        <p:spPr>
          <a:xfrm>
            <a:off x="2400867"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764986" y="3786370"/>
            <a:ext cx="1394435" cy="183160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132640"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165019"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587233"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下箭头 40"/>
          <p:cNvSpPr/>
          <p:nvPr/>
        </p:nvSpPr>
        <p:spPr>
          <a:xfrm>
            <a:off x="3635896" y="3905501"/>
            <a:ext cx="72008" cy="387595"/>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2" name="右箭头 1"/>
          <p:cNvSpPr/>
          <p:nvPr/>
        </p:nvSpPr>
        <p:spPr>
          <a:xfrm>
            <a:off x="4499992" y="4400699"/>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7" name="右箭头 46"/>
          <p:cNvSpPr/>
          <p:nvPr/>
        </p:nvSpPr>
        <p:spPr>
          <a:xfrm>
            <a:off x="6103043" y="4415467"/>
            <a:ext cx="217200" cy="108421"/>
          </a:xfrm>
          <a:prstGeom prst="rightArrow">
            <a:avLst/>
          </a:prstGeom>
          <a:solidFill>
            <a:srgbClr val="C00000"/>
          </a:solidFill>
        </p:spPr>
        <p:txBody>
          <a:bodyPr wrap="square" lIns="0" tIns="0" rIns="0" bIns="0" rtlCol="0" anchor="ctr"/>
          <a:lstStyle/>
          <a:p>
            <a:pPr algn="ctr"/>
            <a:endParaRPr lang="zh-CN" altLang="en-US"/>
          </a:p>
        </p:txBody>
      </p:sp>
      <p:sp>
        <p:nvSpPr>
          <p:cNvPr id="48" name="右箭头 47"/>
          <p:cNvSpPr/>
          <p:nvPr/>
        </p:nvSpPr>
        <p:spPr>
          <a:xfrm>
            <a:off x="7008114" y="4437112"/>
            <a:ext cx="217200" cy="108421"/>
          </a:xfrm>
          <a:prstGeom prst="rightArrow">
            <a:avLst/>
          </a:prstGeom>
          <a:solidFill>
            <a:srgbClr val="C00000"/>
          </a:solidFill>
        </p:spPr>
        <p:txBody>
          <a:bodyPr wrap="square" lIns="0" tIns="0" rIns="0" bIns="0" rtlCol="0" anchor="ctr"/>
          <a:lstStyle/>
          <a:p>
            <a:pPr algn="ctr"/>
            <a:endParaRPr lang="zh-CN" altLang="en-US"/>
          </a:p>
        </p:txBody>
      </p:sp>
      <p:sp>
        <p:nvSpPr>
          <p:cNvPr id="53" name="object 2"/>
          <p:cNvSpPr txBox="1"/>
          <p:nvPr/>
        </p:nvSpPr>
        <p:spPr>
          <a:xfrm>
            <a:off x="528434" y="457201"/>
            <a:ext cx="7787173" cy="677108"/>
          </a:xfrm>
          <a:prstGeom prst="rect">
            <a:avLst/>
          </a:prstGeom>
          <a:solidFill>
            <a:srgbClr val="92D050"/>
          </a:solidFill>
        </p:spPr>
        <p:txBody>
          <a:bodyPr vert="horz" wrap="square" lIns="0" tIns="0" rIns="0" bIns="0" rtlCol="0">
            <a:spAutoFit/>
          </a:bodyPr>
          <a:lstStyle/>
          <a:p>
            <a:pPr marL="90805">
              <a:lnSpc>
                <a:spcPct val="100000"/>
              </a:lnSpc>
            </a:pPr>
            <a:r>
              <a:rPr lang="zh-CN" altLang="en-US" sz="4400" b="1" dirty="0">
                <a:solidFill>
                  <a:srgbClr val="1F487C"/>
                </a:solidFill>
                <a:latin typeface="微软雅黑" panose="020B0503020204020204" pitchFamily="34" charset="-122"/>
                <a:ea typeface="微软雅黑" panose="020B0503020204020204" pitchFamily="34" charset="-122"/>
              </a:rPr>
              <a:t>物品</a:t>
            </a:r>
            <a:r>
              <a:rPr sz="4400" b="1" dirty="0" err="1">
                <a:solidFill>
                  <a:srgbClr val="1F487C"/>
                </a:solidFill>
                <a:latin typeface="微软雅黑" panose="020B0503020204020204" pitchFamily="34" charset="-122"/>
                <a:ea typeface="微软雅黑" panose="020B0503020204020204" pitchFamily="34" charset="-122"/>
                <a:cs typeface="微软雅黑" panose="020B0503020204020204" pitchFamily="34" charset="-122"/>
              </a:rPr>
              <a:t>进出流程</a:t>
            </a:r>
            <a:r>
              <a:rPr lang="en-US" altLang="zh-CN" sz="4400" b="1" dirty="0">
                <a:solidFill>
                  <a:srgbClr val="1F487C"/>
                </a:solidFill>
                <a:latin typeface="微软雅黑" panose="020B0503020204020204" pitchFamily="34" charset="-122"/>
                <a:ea typeface="微软雅黑" panose="020B0503020204020204" pitchFamily="34" charset="-122"/>
                <a:cs typeface="微软雅黑" panose="020B0503020204020204" pitchFamily="34" charset="-122"/>
              </a:rPr>
              <a:t>-B</a:t>
            </a:r>
            <a:r>
              <a:rPr lang="zh-CN" altLang="en-US" sz="4400" b="1" dirty="0">
                <a:solidFill>
                  <a:srgbClr val="1F487C"/>
                </a:solidFill>
                <a:latin typeface="微软雅黑" panose="020B0503020204020204" pitchFamily="34" charset="-122"/>
                <a:ea typeface="微软雅黑" panose="020B0503020204020204" pitchFamily="34" charset="-122"/>
                <a:cs typeface="微软雅黑" panose="020B0503020204020204" pitchFamily="34" charset="-122"/>
              </a:rPr>
              <a:t>区</a:t>
            </a:r>
            <a:endParaRPr sz="4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云形标注 6"/>
          <p:cNvSpPr/>
          <p:nvPr/>
        </p:nvSpPr>
        <p:spPr>
          <a:xfrm>
            <a:off x="1681715" y="2730663"/>
            <a:ext cx="1306110" cy="828332"/>
          </a:xfrm>
          <a:prstGeom prst="cloudCallout">
            <a:avLst>
              <a:gd name="adj1" fmla="val 58999"/>
              <a:gd name="adj2" fmla="val 70897"/>
            </a:avLst>
          </a:prstGeom>
          <a:solidFill>
            <a:schemeClr val="accent5">
              <a:lumMod val="20000"/>
              <a:lumOff val="80000"/>
            </a:schemeClr>
          </a:solidFill>
          <a:ln w="28575">
            <a:solidFill>
              <a:srgbClr val="C00000"/>
            </a:solidFill>
          </a:ln>
        </p:spPr>
        <p:txBody>
          <a:bodyPr wrap="square" lIns="0" tIns="0" rIns="0" bIns="0" rtlCol="0" anchor="ctr"/>
          <a:lstStyle/>
          <a:p>
            <a:r>
              <a:rPr lang="zh-CN" altLang="en-US" sz="1600" b="1" dirty="0"/>
              <a:t>物品传入</a:t>
            </a:r>
            <a:endParaRPr lang="en-US" altLang="zh-CN" sz="1600" dirty="0"/>
          </a:p>
        </p:txBody>
      </p:sp>
      <p:sp>
        <p:nvSpPr>
          <p:cNvPr id="58" name="云形标注 57"/>
          <p:cNvSpPr/>
          <p:nvPr/>
        </p:nvSpPr>
        <p:spPr>
          <a:xfrm>
            <a:off x="7447195" y="3140968"/>
            <a:ext cx="1373277" cy="934676"/>
          </a:xfrm>
          <a:prstGeom prst="cloudCallout">
            <a:avLst>
              <a:gd name="adj1" fmla="val -44207"/>
              <a:gd name="adj2" fmla="val 64243"/>
            </a:avLst>
          </a:prstGeom>
          <a:solidFill>
            <a:schemeClr val="accent3">
              <a:lumMod val="20000"/>
              <a:lumOff val="80000"/>
            </a:schemeClr>
          </a:solidFill>
          <a:ln w="28575">
            <a:solidFill>
              <a:srgbClr val="C00000"/>
            </a:solidFill>
          </a:ln>
        </p:spPr>
        <p:txBody>
          <a:bodyPr wrap="square" lIns="0" tIns="0" rIns="0" bIns="0" rtlCol="0" anchor="ctr"/>
          <a:lstStyle/>
          <a:p>
            <a:pPr algn="r"/>
            <a:r>
              <a:rPr lang="zh-CN" altLang="en-US" sz="1600" b="1" dirty="0"/>
              <a:t>物品传出</a:t>
            </a:r>
            <a:endParaRPr lang="zh-CN" altLang="en-US" sz="1400" b="1" dirty="0">
              <a:solidFill>
                <a:srgbClr val="C00000"/>
              </a:solidFill>
            </a:endParaRPr>
          </a:p>
        </p:txBody>
      </p:sp>
      <p:sp>
        <p:nvSpPr>
          <p:cNvPr id="3" name="下箭头 16"/>
          <p:cNvSpPr/>
          <p:nvPr/>
        </p:nvSpPr>
        <p:spPr>
          <a:xfrm>
            <a:off x="5053262" y="3882533"/>
            <a:ext cx="72008" cy="199371"/>
          </a:xfrm>
          <a:prstGeom prst="downArrow">
            <a:avLst/>
          </a:prstGeom>
          <a:solidFill>
            <a:srgbClr val="C00000"/>
          </a:solidFill>
          <a:ln>
            <a:solidFill>
              <a:srgbClr val="C00000"/>
            </a:solidFill>
          </a:ln>
        </p:spPr>
        <p:txBody>
          <a:bodyPr wrap="square" lIns="0" tIns="0" rIns="0" bIns="0" rtlCol="0" anchor="ctr"/>
          <a:lstStyle/>
          <a:p>
            <a:pPr algn="ctr"/>
            <a:endParaRPr lang="zh-CN" altLang="en-US"/>
          </a:p>
        </p:txBody>
      </p:sp>
      <p:sp>
        <p:nvSpPr>
          <p:cNvPr id="4" name="下箭头 16"/>
          <p:cNvSpPr/>
          <p:nvPr/>
        </p:nvSpPr>
        <p:spPr>
          <a:xfrm flipV="1">
            <a:off x="5211446" y="3872062"/>
            <a:ext cx="72008" cy="199371"/>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直接连接符 39"/>
          <p:cNvCxnSpPr/>
          <p:nvPr/>
        </p:nvCxnSpPr>
        <p:spPr>
          <a:xfrm>
            <a:off x="1608690"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683568"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 name="矩形 48"/>
          <p:cNvSpPr/>
          <p:nvPr/>
        </p:nvSpPr>
        <p:spPr>
          <a:xfrm>
            <a:off x="3065391" y="1919387"/>
            <a:ext cx="2558226" cy="85898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764986" y="3786370"/>
            <a:ext cx="1394435" cy="183160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165019"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587233"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下箭头 40"/>
          <p:cNvSpPr/>
          <p:nvPr/>
        </p:nvSpPr>
        <p:spPr>
          <a:xfrm>
            <a:off x="5148064" y="2887061"/>
            <a:ext cx="73184" cy="181900"/>
          </a:xfrm>
          <a:prstGeom prst="downArrow">
            <a:avLst/>
          </a:prstGeom>
          <a:solidFill>
            <a:srgbClr val="C00000"/>
          </a:solidFill>
          <a:ln>
            <a:solidFill>
              <a:srgbClr val="C00000"/>
            </a:solidFill>
          </a:ln>
        </p:spPr>
        <p:txBody>
          <a:bodyPr wrap="square" lIns="0" tIns="0" rIns="0" bIns="0" rtlCol="0" anchor="ctr"/>
          <a:lstStyle/>
          <a:p>
            <a:pPr algn="ctr"/>
            <a:endParaRPr lang="zh-CN" altLang="en-US"/>
          </a:p>
        </p:txBody>
      </p:sp>
      <p:sp>
        <p:nvSpPr>
          <p:cNvPr id="2" name="右箭头 1"/>
          <p:cNvSpPr/>
          <p:nvPr/>
        </p:nvSpPr>
        <p:spPr>
          <a:xfrm>
            <a:off x="2555776" y="2564904"/>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7" name="右箭头 46"/>
          <p:cNvSpPr/>
          <p:nvPr/>
        </p:nvSpPr>
        <p:spPr>
          <a:xfrm>
            <a:off x="3779912" y="2845639"/>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8" name="右箭头 47"/>
          <p:cNvSpPr/>
          <p:nvPr/>
        </p:nvSpPr>
        <p:spPr>
          <a:xfrm>
            <a:off x="5364374" y="3068960"/>
            <a:ext cx="217200" cy="108421"/>
          </a:xfrm>
          <a:prstGeom prst="rightArrow">
            <a:avLst/>
          </a:prstGeom>
          <a:solidFill>
            <a:srgbClr val="C00000"/>
          </a:solidFill>
          <a:ln>
            <a:solidFill>
              <a:srgbClr val="C00000"/>
            </a:solidFill>
          </a:ln>
        </p:spPr>
        <p:txBody>
          <a:bodyPr wrap="square" lIns="0" tIns="0" rIns="0" bIns="0" rtlCol="0" anchor="ctr"/>
          <a:lstStyle/>
          <a:p>
            <a:pPr algn="ctr"/>
            <a:endParaRPr lang="zh-CN" altLang="en-US"/>
          </a:p>
        </p:txBody>
      </p:sp>
      <p:sp>
        <p:nvSpPr>
          <p:cNvPr id="53" name="object 2"/>
          <p:cNvSpPr txBox="1"/>
          <p:nvPr/>
        </p:nvSpPr>
        <p:spPr>
          <a:xfrm>
            <a:off x="528434" y="457201"/>
            <a:ext cx="7787173" cy="677108"/>
          </a:xfrm>
          <a:prstGeom prst="rect">
            <a:avLst/>
          </a:prstGeom>
          <a:solidFill>
            <a:srgbClr val="92D050"/>
          </a:solidFill>
        </p:spPr>
        <p:txBody>
          <a:bodyPr vert="horz" wrap="square" lIns="0" tIns="0" rIns="0" bIns="0" rtlCol="0">
            <a:spAutoFit/>
          </a:bodyPr>
          <a:lstStyle/>
          <a:p>
            <a:pPr marL="90805">
              <a:lnSpc>
                <a:spcPct val="100000"/>
              </a:lnSpc>
            </a:pPr>
            <a:r>
              <a:rPr lang="zh-CN" altLang="en-US" sz="4400" b="1" dirty="0">
                <a:solidFill>
                  <a:srgbClr val="1F487C"/>
                </a:solidFill>
                <a:latin typeface="微软雅黑" panose="020B0503020204020204" pitchFamily="34" charset="-122"/>
                <a:ea typeface="微软雅黑" panose="020B0503020204020204" pitchFamily="34" charset="-122"/>
                <a:cs typeface="微软雅黑" panose="020B0503020204020204" pitchFamily="34" charset="-122"/>
              </a:rPr>
              <a:t>物品</a:t>
            </a:r>
            <a:r>
              <a:rPr sz="4400" b="1" dirty="0" err="1">
                <a:solidFill>
                  <a:srgbClr val="1F487C"/>
                </a:solidFill>
                <a:latin typeface="微软雅黑" panose="020B0503020204020204" pitchFamily="34" charset="-122"/>
                <a:cs typeface="微软雅黑" panose="020B0503020204020204" pitchFamily="34" charset="-122"/>
              </a:rPr>
              <a:t>进出流程</a:t>
            </a:r>
            <a:r>
              <a:rPr lang="en-US" altLang="zh-CN" sz="4400" b="1" dirty="0">
                <a:solidFill>
                  <a:srgbClr val="1F487C"/>
                </a:solidFill>
                <a:latin typeface="微软雅黑" panose="020B0503020204020204" pitchFamily="34" charset="-122"/>
                <a:cs typeface="微软雅黑" panose="020B0503020204020204" pitchFamily="34" charset="-122"/>
              </a:rPr>
              <a:t>-C</a:t>
            </a:r>
            <a:r>
              <a:rPr lang="zh-CN" altLang="en-US" sz="4400" b="1" dirty="0">
                <a:solidFill>
                  <a:srgbClr val="1F487C"/>
                </a:solidFill>
                <a:latin typeface="微软雅黑" panose="020B0503020204020204" pitchFamily="34" charset="-122"/>
                <a:cs typeface="微软雅黑" panose="020B0503020204020204" pitchFamily="34" charset="-122"/>
              </a:rPr>
              <a:t>区</a:t>
            </a:r>
            <a:endParaRPr sz="4400" dirty="0">
              <a:latin typeface="微软雅黑" panose="020B0503020204020204" pitchFamily="34" charset="-122"/>
              <a:cs typeface="微软雅黑" panose="020B0503020204020204" pitchFamily="34" charset="-122"/>
            </a:endParaRPr>
          </a:p>
        </p:txBody>
      </p:sp>
      <p:sp>
        <p:nvSpPr>
          <p:cNvPr id="7" name="云形标注 6"/>
          <p:cNvSpPr/>
          <p:nvPr/>
        </p:nvSpPr>
        <p:spPr>
          <a:xfrm>
            <a:off x="1523989" y="1461796"/>
            <a:ext cx="1456701" cy="901406"/>
          </a:xfrm>
          <a:prstGeom prst="cloudCallout">
            <a:avLst>
              <a:gd name="adj1" fmla="val 9145"/>
              <a:gd name="adj2" fmla="val 68242"/>
            </a:avLst>
          </a:prstGeom>
          <a:solidFill>
            <a:schemeClr val="accent5">
              <a:lumMod val="20000"/>
              <a:lumOff val="80000"/>
            </a:schemeClr>
          </a:solidFill>
          <a:ln w="28575">
            <a:solidFill>
              <a:srgbClr val="C00000"/>
            </a:solidFill>
          </a:ln>
        </p:spPr>
        <p:txBody>
          <a:bodyPr wrap="square" lIns="0" tIns="0" rIns="0" bIns="0" rtlCol="0" anchor="ctr"/>
          <a:lstStyle/>
          <a:p>
            <a:r>
              <a:rPr lang="zh-CN" altLang="en-US" sz="1600" b="1" dirty="0"/>
              <a:t>物品传入</a:t>
            </a:r>
            <a:endParaRPr lang="zh-CN" altLang="en-US" sz="1400" b="1" dirty="0">
              <a:solidFill>
                <a:schemeClr val="accent2"/>
              </a:solidFill>
            </a:endParaRPr>
          </a:p>
        </p:txBody>
      </p:sp>
      <p:sp>
        <p:nvSpPr>
          <p:cNvPr id="58" name="云形标注 57"/>
          <p:cNvSpPr/>
          <p:nvPr/>
        </p:nvSpPr>
        <p:spPr>
          <a:xfrm>
            <a:off x="5615975" y="1770966"/>
            <a:ext cx="1583445" cy="921855"/>
          </a:xfrm>
          <a:prstGeom prst="cloudCallout">
            <a:avLst>
              <a:gd name="adj1" fmla="val -56294"/>
              <a:gd name="adj2" fmla="val 97712"/>
            </a:avLst>
          </a:prstGeom>
          <a:solidFill>
            <a:schemeClr val="accent3">
              <a:lumMod val="20000"/>
              <a:lumOff val="80000"/>
            </a:schemeClr>
          </a:solidFill>
          <a:ln w="28575">
            <a:solidFill>
              <a:srgbClr val="C00000"/>
            </a:solidFill>
          </a:ln>
        </p:spPr>
        <p:txBody>
          <a:bodyPr wrap="square" lIns="0" tIns="0" rIns="0" bIns="0" rtlCol="0" anchor="ctr"/>
          <a:lstStyle/>
          <a:p>
            <a:pPr algn="r"/>
            <a:r>
              <a:rPr lang="zh-CN" altLang="en-US" sz="1600" b="1" dirty="0"/>
              <a:t>物品传出</a:t>
            </a:r>
            <a:endParaRPr lang="zh-CN" altLang="en-US" sz="1400" b="1" dirty="0">
              <a:solidFill>
                <a:srgbClr val="C00000"/>
              </a:solidFill>
            </a:endParaRPr>
          </a:p>
        </p:txBody>
      </p:sp>
      <p:sp>
        <p:nvSpPr>
          <p:cNvPr id="16" name="矩形 15"/>
          <p:cNvSpPr/>
          <p:nvPr/>
        </p:nvSpPr>
        <p:spPr>
          <a:xfrm>
            <a:off x="3183561" y="3519110"/>
            <a:ext cx="4578826" cy="209886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下箭头 16"/>
          <p:cNvSpPr/>
          <p:nvPr/>
        </p:nvSpPr>
        <p:spPr>
          <a:xfrm flipV="1">
            <a:off x="4131326" y="3002591"/>
            <a:ext cx="64768" cy="227038"/>
          </a:xfrm>
          <a:prstGeom prst="downArrow">
            <a:avLst/>
          </a:prstGeom>
          <a:solidFill>
            <a:srgbClr val="C00000"/>
          </a:solidFill>
          <a:ln>
            <a:solidFill>
              <a:srgbClr val="C00000"/>
            </a:solidFill>
          </a:ln>
        </p:spPr>
        <p:txBody>
          <a:bodyPr wrap="square" lIns="0" tIns="0" rIns="0" bIns="0" rtlCol="0" anchor="ctr"/>
          <a:lstStyle/>
          <a:p>
            <a:pPr algn="ctr"/>
            <a:endParaRPr lang="zh-CN" altLang="en-US"/>
          </a:p>
        </p:txBody>
      </p:sp>
      <p:sp>
        <p:nvSpPr>
          <p:cNvPr id="4" name="下箭头 16"/>
          <p:cNvSpPr/>
          <p:nvPr/>
        </p:nvSpPr>
        <p:spPr>
          <a:xfrm>
            <a:off x="4275342" y="2996952"/>
            <a:ext cx="80634" cy="232677"/>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直接连接符 39"/>
          <p:cNvCxnSpPr/>
          <p:nvPr/>
        </p:nvCxnSpPr>
        <p:spPr>
          <a:xfrm>
            <a:off x="1608690"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683568"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 name="矩形 48"/>
          <p:cNvSpPr/>
          <p:nvPr/>
        </p:nvSpPr>
        <p:spPr>
          <a:xfrm>
            <a:off x="3026960" y="2730664"/>
            <a:ext cx="2625160" cy="54588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764986" y="3786370"/>
            <a:ext cx="1394435" cy="183160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165019"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587233"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下箭头 40"/>
          <p:cNvSpPr/>
          <p:nvPr/>
        </p:nvSpPr>
        <p:spPr>
          <a:xfrm>
            <a:off x="5201889" y="2135285"/>
            <a:ext cx="73184" cy="181900"/>
          </a:xfrm>
          <a:prstGeom prst="downArrow">
            <a:avLst/>
          </a:prstGeom>
          <a:solidFill>
            <a:srgbClr val="C00000"/>
          </a:solidFill>
          <a:ln>
            <a:solidFill>
              <a:srgbClr val="C00000"/>
            </a:solidFill>
          </a:ln>
        </p:spPr>
        <p:txBody>
          <a:bodyPr wrap="square" lIns="0" tIns="0" rIns="0" bIns="0" rtlCol="0" anchor="ctr"/>
          <a:lstStyle/>
          <a:p>
            <a:pPr algn="ctr"/>
            <a:endParaRPr lang="zh-CN" altLang="en-US"/>
          </a:p>
        </p:txBody>
      </p:sp>
      <p:sp>
        <p:nvSpPr>
          <p:cNvPr id="2" name="右箭头 1"/>
          <p:cNvSpPr/>
          <p:nvPr/>
        </p:nvSpPr>
        <p:spPr>
          <a:xfrm>
            <a:off x="2555776" y="2564904"/>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7" name="右箭头 46"/>
          <p:cNvSpPr/>
          <p:nvPr/>
        </p:nvSpPr>
        <p:spPr>
          <a:xfrm>
            <a:off x="3557125" y="2037183"/>
            <a:ext cx="217200" cy="108421"/>
          </a:xfrm>
          <a:prstGeom prst="rightArrow">
            <a:avLst/>
          </a:prstGeom>
          <a:solidFill>
            <a:srgbClr val="00B050"/>
          </a:solidFill>
        </p:spPr>
        <p:txBody>
          <a:bodyPr wrap="square" lIns="0" tIns="0" rIns="0" bIns="0" rtlCol="0" anchor="ctr"/>
          <a:lstStyle/>
          <a:p>
            <a:pPr algn="ctr"/>
            <a:endParaRPr lang="zh-CN" altLang="en-US"/>
          </a:p>
        </p:txBody>
      </p:sp>
      <p:sp>
        <p:nvSpPr>
          <p:cNvPr id="48" name="右箭头 47"/>
          <p:cNvSpPr/>
          <p:nvPr/>
        </p:nvSpPr>
        <p:spPr>
          <a:xfrm>
            <a:off x="5364374" y="2348880"/>
            <a:ext cx="217200" cy="108421"/>
          </a:xfrm>
          <a:prstGeom prst="rightArrow">
            <a:avLst/>
          </a:prstGeom>
          <a:solidFill>
            <a:srgbClr val="C00000"/>
          </a:solidFill>
        </p:spPr>
        <p:txBody>
          <a:bodyPr wrap="square" lIns="0" tIns="0" rIns="0" bIns="0" rtlCol="0" anchor="ctr"/>
          <a:lstStyle/>
          <a:p>
            <a:pPr algn="ctr"/>
            <a:endParaRPr lang="zh-CN" altLang="en-US"/>
          </a:p>
        </p:txBody>
      </p:sp>
      <p:sp>
        <p:nvSpPr>
          <p:cNvPr id="53" name="object 2"/>
          <p:cNvSpPr txBox="1"/>
          <p:nvPr/>
        </p:nvSpPr>
        <p:spPr>
          <a:xfrm>
            <a:off x="528434" y="457201"/>
            <a:ext cx="7931998" cy="677108"/>
          </a:xfrm>
          <a:prstGeom prst="rect">
            <a:avLst/>
          </a:prstGeom>
          <a:solidFill>
            <a:srgbClr val="92D050"/>
          </a:solidFill>
        </p:spPr>
        <p:txBody>
          <a:bodyPr vert="horz" wrap="square" lIns="0" tIns="0" rIns="0" bIns="0" rtlCol="0">
            <a:spAutoFit/>
          </a:bodyPr>
          <a:lstStyle/>
          <a:p>
            <a:pPr marL="90805">
              <a:lnSpc>
                <a:spcPct val="100000"/>
              </a:lnSpc>
            </a:pPr>
            <a:r>
              <a:rPr lang="zh-CN" altLang="en-US" sz="4400" b="1" dirty="0">
                <a:solidFill>
                  <a:srgbClr val="1F487C"/>
                </a:solidFill>
                <a:latin typeface="微软雅黑" panose="020B0503020204020204" pitchFamily="34" charset="-122"/>
                <a:ea typeface="微软雅黑" panose="020B0503020204020204" pitchFamily="34" charset="-122"/>
                <a:cs typeface="微软雅黑" panose="020B0503020204020204" pitchFamily="34" charset="-122"/>
              </a:rPr>
              <a:t>物品</a:t>
            </a:r>
            <a:r>
              <a:rPr sz="4400" b="1" dirty="0" err="1">
                <a:solidFill>
                  <a:srgbClr val="1F487C"/>
                </a:solidFill>
                <a:latin typeface="微软雅黑" panose="020B0503020204020204" pitchFamily="34" charset="-122"/>
                <a:cs typeface="微软雅黑" panose="020B0503020204020204" pitchFamily="34" charset="-122"/>
              </a:rPr>
              <a:t>进出流程</a:t>
            </a:r>
            <a:r>
              <a:rPr lang="en-US" altLang="zh-CN" sz="4400" b="1" dirty="0">
                <a:solidFill>
                  <a:srgbClr val="1F487C"/>
                </a:solidFill>
                <a:latin typeface="微软雅黑" panose="020B0503020204020204" pitchFamily="34" charset="-122"/>
                <a:cs typeface="微软雅黑" panose="020B0503020204020204" pitchFamily="34" charset="-122"/>
              </a:rPr>
              <a:t>-D</a:t>
            </a:r>
            <a:r>
              <a:rPr lang="zh-CN" altLang="en-US" sz="4400" b="1" dirty="0">
                <a:solidFill>
                  <a:srgbClr val="1F487C"/>
                </a:solidFill>
                <a:latin typeface="微软雅黑" panose="020B0503020204020204" pitchFamily="34" charset="-122"/>
                <a:cs typeface="微软雅黑" panose="020B0503020204020204" pitchFamily="34" charset="-122"/>
              </a:rPr>
              <a:t>区</a:t>
            </a:r>
            <a:endParaRPr sz="4400" dirty="0">
              <a:latin typeface="微软雅黑" panose="020B0503020204020204" pitchFamily="34" charset="-122"/>
              <a:cs typeface="微软雅黑" panose="020B0503020204020204" pitchFamily="34" charset="-122"/>
            </a:endParaRPr>
          </a:p>
        </p:txBody>
      </p:sp>
      <p:sp>
        <p:nvSpPr>
          <p:cNvPr id="7" name="云形标注 6"/>
          <p:cNvSpPr/>
          <p:nvPr/>
        </p:nvSpPr>
        <p:spPr>
          <a:xfrm>
            <a:off x="971600" y="1230306"/>
            <a:ext cx="1431151" cy="875587"/>
          </a:xfrm>
          <a:prstGeom prst="cloudCallout">
            <a:avLst>
              <a:gd name="adj1" fmla="val 48383"/>
              <a:gd name="adj2" fmla="val 101284"/>
            </a:avLst>
          </a:prstGeom>
          <a:solidFill>
            <a:schemeClr val="accent5">
              <a:lumMod val="20000"/>
              <a:lumOff val="80000"/>
            </a:schemeClr>
          </a:solidFill>
          <a:ln w="28575">
            <a:solidFill>
              <a:srgbClr val="C00000"/>
            </a:solidFill>
          </a:ln>
        </p:spPr>
        <p:txBody>
          <a:bodyPr wrap="square" lIns="0" tIns="0" rIns="0" bIns="0" rtlCol="0" anchor="ctr"/>
          <a:lstStyle/>
          <a:p>
            <a:r>
              <a:rPr lang="zh-CN" altLang="en-US" sz="1600" b="1" dirty="0"/>
              <a:t>物品传入</a:t>
            </a:r>
            <a:endParaRPr lang="en-US" altLang="zh-CN" sz="1600" dirty="0"/>
          </a:p>
        </p:txBody>
      </p:sp>
      <p:sp>
        <p:nvSpPr>
          <p:cNvPr id="58" name="云形标注 57"/>
          <p:cNvSpPr/>
          <p:nvPr/>
        </p:nvSpPr>
        <p:spPr>
          <a:xfrm>
            <a:off x="5376359" y="1151277"/>
            <a:ext cx="1583445" cy="875587"/>
          </a:xfrm>
          <a:prstGeom prst="cloudCallout">
            <a:avLst>
              <a:gd name="adj1" fmla="val -46222"/>
              <a:gd name="adj2" fmla="val 75071"/>
            </a:avLst>
          </a:prstGeom>
          <a:solidFill>
            <a:schemeClr val="accent3">
              <a:lumMod val="20000"/>
              <a:lumOff val="80000"/>
            </a:schemeClr>
          </a:solidFill>
          <a:ln w="28575">
            <a:solidFill>
              <a:srgbClr val="C00000"/>
            </a:solidFill>
          </a:ln>
        </p:spPr>
        <p:txBody>
          <a:bodyPr wrap="square" lIns="0" tIns="0" rIns="0" bIns="0" rtlCol="0" anchor="ctr"/>
          <a:lstStyle/>
          <a:p>
            <a:pPr algn="r"/>
            <a:r>
              <a:rPr lang="zh-CN" altLang="en-US" sz="1600" b="1" dirty="0"/>
              <a:t>物品传出</a:t>
            </a:r>
            <a:endParaRPr lang="zh-CN" altLang="en-US" sz="1400" b="1" dirty="0">
              <a:solidFill>
                <a:srgbClr val="C00000"/>
              </a:solidFill>
            </a:endParaRPr>
          </a:p>
        </p:txBody>
      </p:sp>
      <p:sp>
        <p:nvSpPr>
          <p:cNvPr id="16" name="矩形 15"/>
          <p:cNvSpPr/>
          <p:nvPr/>
        </p:nvSpPr>
        <p:spPr>
          <a:xfrm>
            <a:off x="3183561" y="3519110"/>
            <a:ext cx="4578826" cy="209886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下箭头 16"/>
          <p:cNvSpPr/>
          <p:nvPr/>
        </p:nvSpPr>
        <p:spPr>
          <a:xfrm flipV="1">
            <a:off x="2914640" y="2132856"/>
            <a:ext cx="73184" cy="507130"/>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
        <p:nvSpPr>
          <p:cNvPr id="3" name="下箭头 16"/>
          <p:cNvSpPr/>
          <p:nvPr/>
        </p:nvSpPr>
        <p:spPr>
          <a:xfrm flipV="1">
            <a:off x="3995936" y="2337866"/>
            <a:ext cx="64768" cy="227038"/>
          </a:xfrm>
          <a:prstGeom prst="downArrow">
            <a:avLst/>
          </a:prstGeom>
          <a:solidFill>
            <a:srgbClr val="C00000"/>
          </a:solidFill>
          <a:ln>
            <a:solidFill>
              <a:srgbClr val="C00000"/>
            </a:solidFill>
          </a:ln>
        </p:spPr>
        <p:txBody>
          <a:bodyPr wrap="square" lIns="0" tIns="0" rIns="0" bIns="0" rtlCol="0" anchor="ctr"/>
          <a:lstStyle/>
          <a:p>
            <a:pPr algn="ctr"/>
            <a:endParaRPr lang="zh-CN" altLang="en-US"/>
          </a:p>
        </p:txBody>
      </p:sp>
      <p:sp>
        <p:nvSpPr>
          <p:cNvPr id="4" name="下箭头 16"/>
          <p:cNvSpPr/>
          <p:nvPr/>
        </p:nvSpPr>
        <p:spPr>
          <a:xfrm>
            <a:off x="4139952" y="2332227"/>
            <a:ext cx="80634" cy="232677"/>
          </a:xfrm>
          <a:prstGeom prst="downArrow">
            <a:avLst/>
          </a:prstGeom>
          <a:solidFill>
            <a:srgbClr val="00B050"/>
          </a:solidFill>
          <a:ln>
            <a:solidFill>
              <a:srgbClr val="00B050"/>
            </a:solidFill>
          </a:ln>
        </p:spPr>
        <p:txBody>
          <a:bodyPr wrap="square" lIns="0" tIns="0" rIns="0" bIns="0" rtlCol="0" anchor="ctr"/>
          <a:lstStyle/>
          <a:p>
            <a:pPr algn="ctr"/>
            <a:endParaRPr lang="zh-CN"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bject 2"/>
          <p:cNvSpPr txBox="1"/>
          <p:nvPr/>
        </p:nvSpPr>
        <p:spPr>
          <a:xfrm>
            <a:off x="612648" y="457200"/>
            <a:ext cx="7991800" cy="677108"/>
          </a:xfrm>
          <a:prstGeom prst="rect">
            <a:avLst/>
          </a:prstGeom>
          <a:solidFill>
            <a:srgbClr val="92D050"/>
          </a:solidFill>
        </p:spPr>
        <p:txBody>
          <a:bodyPr vert="horz" wrap="square" lIns="0" tIns="0" rIns="0" bIns="0" rtlCol="0">
            <a:spAutoFit/>
          </a:bodyPr>
          <a:lstStyle/>
          <a:p>
            <a:pPr marL="90805">
              <a:lnSpc>
                <a:spcPct val="100000"/>
              </a:lnSpc>
            </a:pPr>
            <a:r>
              <a:rPr lang="zh-CN" altLang="en-US" sz="4400" b="1" dirty="0">
                <a:solidFill>
                  <a:srgbClr val="1F487C"/>
                </a:solidFill>
                <a:latin typeface="微软雅黑" panose="020B0503020204020204" pitchFamily="34" charset="-122"/>
                <a:ea typeface="微软雅黑" panose="020B0503020204020204" pitchFamily="34" charset="-122"/>
                <a:cs typeface="微软雅黑" panose="020B0503020204020204" pitchFamily="34" charset="-122"/>
              </a:rPr>
              <a:t>物品</a:t>
            </a:r>
            <a:r>
              <a:rPr sz="4400" b="1" dirty="0" err="1">
                <a:solidFill>
                  <a:srgbClr val="1F487C"/>
                </a:solidFill>
                <a:latin typeface="微软雅黑" panose="020B0503020204020204" pitchFamily="34" charset="-122"/>
                <a:cs typeface="微软雅黑" panose="020B0503020204020204" pitchFamily="34" charset="-122"/>
              </a:rPr>
              <a:t>进出流程</a:t>
            </a:r>
            <a:r>
              <a:rPr lang="en-US" altLang="zh-CN" sz="4400" b="1" dirty="0">
                <a:solidFill>
                  <a:srgbClr val="1F487C"/>
                </a:solidFill>
                <a:latin typeface="微软雅黑" panose="020B0503020204020204" pitchFamily="34" charset="-122"/>
                <a:cs typeface="微软雅黑" panose="020B0503020204020204" pitchFamily="34" charset="-122"/>
              </a:rPr>
              <a:t>-E</a:t>
            </a:r>
            <a:r>
              <a:rPr lang="zh-CN" altLang="en-US" sz="4400" b="1" dirty="0">
                <a:solidFill>
                  <a:srgbClr val="1F487C"/>
                </a:solidFill>
                <a:latin typeface="微软雅黑" panose="020B0503020204020204" pitchFamily="34" charset="-122"/>
                <a:cs typeface="微软雅黑" panose="020B0503020204020204" pitchFamily="34" charset="-122"/>
              </a:rPr>
              <a:t>区</a:t>
            </a:r>
            <a:endParaRPr sz="4400" dirty="0">
              <a:latin typeface="微软雅黑" panose="020B0503020204020204" pitchFamily="34" charset="-122"/>
              <a:cs typeface="微软雅黑" panose="020B0503020204020204" pitchFamily="34" charset="-122"/>
            </a:endParaRPr>
          </a:p>
        </p:txBody>
      </p:sp>
      <p:pic>
        <p:nvPicPr>
          <p:cNvPr id="4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495" t="26559" r="4323" b="24146"/>
          <a:stretch>
            <a:fillRect/>
          </a:stretch>
        </p:blipFill>
        <p:spPr bwMode="auto">
          <a:xfrm>
            <a:off x="709581" y="1988840"/>
            <a:ext cx="7894867" cy="34789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3" name="右箭头 72"/>
          <p:cNvSpPr/>
          <p:nvPr/>
        </p:nvSpPr>
        <p:spPr>
          <a:xfrm>
            <a:off x="2195736" y="2784046"/>
            <a:ext cx="200405" cy="76200"/>
          </a:xfrm>
          <a:prstGeom prst="rightArrow">
            <a:avLst/>
          </a:prstGeom>
          <a:solidFill>
            <a:schemeClr val="tx2">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上箭头 73"/>
          <p:cNvSpPr/>
          <p:nvPr/>
        </p:nvSpPr>
        <p:spPr>
          <a:xfrm flipV="1">
            <a:off x="2569688" y="3068960"/>
            <a:ext cx="58096" cy="289414"/>
          </a:xfrm>
          <a:prstGeom prst="up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右箭头 74"/>
          <p:cNvSpPr/>
          <p:nvPr/>
        </p:nvSpPr>
        <p:spPr>
          <a:xfrm>
            <a:off x="2734581" y="3752330"/>
            <a:ext cx="200278" cy="762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下箭头 75"/>
          <p:cNvSpPr/>
          <p:nvPr/>
        </p:nvSpPr>
        <p:spPr>
          <a:xfrm>
            <a:off x="5355296" y="2691653"/>
            <a:ext cx="71761" cy="242950"/>
          </a:xfrm>
          <a:prstGeom prst="downArrow">
            <a:avLst/>
          </a:prstGeom>
          <a:solidFill>
            <a:srgbClr val="002060"/>
          </a:solidFill>
          <a:ln>
            <a:solidFill>
              <a:srgbClr val="002060"/>
            </a:solidFill>
          </a:ln>
          <a:scene3d>
            <a:camera prst="orthographicFront">
              <a:rot lat="20700001"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右箭头 76"/>
          <p:cNvSpPr/>
          <p:nvPr/>
        </p:nvSpPr>
        <p:spPr>
          <a:xfrm>
            <a:off x="5952415" y="3714230"/>
            <a:ext cx="200278"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上箭头 77"/>
          <p:cNvSpPr/>
          <p:nvPr/>
        </p:nvSpPr>
        <p:spPr>
          <a:xfrm>
            <a:off x="5614657" y="2707688"/>
            <a:ext cx="65469" cy="242950"/>
          </a:xfrm>
          <a:prstGeom prst="upArrow">
            <a:avLst/>
          </a:prstGeom>
          <a:solidFill>
            <a:srgbClr val="FF0000"/>
          </a:solidFill>
          <a:ln>
            <a:solidFill>
              <a:srgbClr val="FF0000"/>
            </a:solidFill>
          </a:ln>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右箭头 78"/>
          <p:cNvSpPr/>
          <p:nvPr/>
        </p:nvSpPr>
        <p:spPr>
          <a:xfrm>
            <a:off x="7528347" y="3728302"/>
            <a:ext cx="200278"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右箭头 80"/>
          <p:cNvSpPr/>
          <p:nvPr/>
        </p:nvSpPr>
        <p:spPr>
          <a:xfrm>
            <a:off x="8290664" y="3707142"/>
            <a:ext cx="200278"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右箭头 90"/>
          <p:cNvSpPr/>
          <p:nvPr/>
        </p:nvSpPr>
        <p:spPr>
          <a:xfrm>
            <a:off x="5118598" y="3723977"/>
            <a:ext cx="200278" cy="762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云形标注 38"/>
          <p:cNvSpPr/>
          <p:nvPr/>
        </p:nvSpPr>
        <p:spPr>
          <a:xfrm>
            <a:off x="1010411" y="1115076"/>
            <a:ext cx="1624912" cy="1069237"/>
          </a:xfrm>
          <a:prstGeom prst="cloudCallout">
            <a:avLst>
              <a:gd name="adj1" fmla="val 14624"/>
              <a:gd name="adj2" fmla="val 98394"/>
            </a:avLst>
          </a:prstGeom>
          <a:solidFill>
            <a:schemeClr val="accent5">
              <a:lumMod val="20000"/>
              <a:lumOff val="80000"/>
            </a:schemeClr>
          </a:solidFill>
          <a:ln w="28575">
            <a:solidFill>
              <a:srgbClr val="C00000"/>
            </a:solidFill>
          </a:ln>
        </p:spPr>
        <p:txBody>
          <a:bodyPr wrap="square" lIns="0" tIns="0" rIns="0" bIns="0" rtlCol="0" anchor="ctr"/>
          <a:lstStyle/>
          <a:p>
            <a:r>
              <a:rPr lang="zh-CN" altLang="en-US" sz="1600" b="1" dirty="0"/>
              <a:t>  物品传入</a:t>
            </a:r>
            <a:endParaRPr lang="zh-CN" altLang="en-US" sz="1400" b="1" dirty="0">
              <a:solidFill>
                <a:schemeClr val="accent2"/>
              </a:solidFill>
            </a:endParaRPr>
          </a:p>
        </p:txBody>
      </p:sp>
      <p:sp>
        <p:nvSpPr>
          <p:cNvPr id="40" name="云形标注 39"/>
          <p:cNvSpPr/>
          <p:nvPr/>
        </p:nvSpPr>
        <p:spPr>
          <a:xfrm>
            <a:off x="7560555" y="2199755"/>
            <a:ext cx="1583445" cy="1080121"/>
          </a:xfrm>
          <a:prstGeom prst="cloudCallout">
            <a:avLst>
              <a:gd name="adj1" fmla="val -31449"/>
              <a:gd name="adj2" fmla="val 92790"/>
            </a:avLst>
          </a:prstGeom>
          <a:solidFill>
            <a:schemeClr val="accent3">
              <a:lumMod val="20000"/>
              <a:lumOff val="80000"/>
            </a:schemeClr>
          </a:solidFill>
          <a:ln w="28575">
            <a:solidFill>
              <a:srgbClr val="C00000"/>
            </a:solidFill>
          </a:ln>
        </p:spPr>
        <p:txBody>
          <a:bodyPr wrap="square" lIns="0" tIns="0" rIns="0" bIns="0" rtlCol="0" anchor="ctr"/>
          <a:lstStyle/>
          <a:p>
            <a:pPr algn="r"/>
            <a:r>
              <a:rPr lang="zh-CN" altLang="en-US" sz="1600" b="1" dirty="0"/>
              <a:t>物品传出</a:t>
            </a:r>
            <a:endParaRPr lang="zh-CN" altLang="en-US" sz="1400" b="1" dirty="0">
              <a:solidFill>
                <a:srgbClr val="C0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bject 2"/>
          <p:cNvSpPr txBox="1"/>
          <p:nvPr/>
        </p:nvSpPr>
        <p:spPr>
          <a:xfrm>
            <a:off x="612648" y="457200"/>
            <a:ext cx="8153400" cy="677108"/>
          </a:xfrm>
          <a:prstGeom prst="rect">
            <a:avLst/>
          </a:prstGeom>
          <a:solidFill>
            <a:srgbClr val="92D050"/>
          </a:solidFill>
        </p:spPr>
        <p:txBody>
          <a:bodyPr vert="horz" wrap="square" lIns="0" tIns="0" rIns="0" bIns="0" rtlCol="0">
            <a:spAutoFit/>
          </a:bodyPr>
          <a:lstStyle/>
          <a:p>
            <a:pPr marL="90805">
              <a:lnSpc>
                <a:spcPct val="100000"/>
              </a:lnSpc>
            </a:pPr>
            <a:r>
              <a:rPr lang="zh-CN" altLang="en-US" sz="4400" b="1" dirty="0">
                <a:solidFill>
                  <a:srgbClr val="1F487C"/>
                </a:solidFill>
                <a:latin typeface="微软雅黑" panose="020B0503020204020204" pitchFamily="34" charset="-122"/>
                <a:ea typeface="微软雅黑" panose="020B0503020204020204" pitchFamily="34" charset="-122"/>
                <a:cs typeface="微软雅黑" panose="020B0503020204020204" pitchFamily="34" charset="-122"/>
              </a:rPr>
              <a:t>物品</a:t>
            </a:r>
            <a:r>
              <a:rPr sz="4400" b="1" dirty="0" err="1">
                <a:solidFill>
                  <a:srgbClr val="1F487C"/>
                </a:solidFill>
                <a:latin typeface="微软雅黑" panose="020B0503020204020204" pitchFamily="34" charset="-122"/>
                <a:cs typeface="微软雅黑" panose="020B0503020204020204" pitchFamily="34" charset="-122"/>
              </a:rPr>
              <a:t>进出流程</a:t>
            </a:r>
            <a:r>
              <a:rPr lang="en-US" altLang="zh-CN" sz="4400" b="1" dirty="0">
                <a:solidFill>
                  <a:srgbClr val="1F487C"/>
                </a:solidFill>
                <a:latin typeface="微软雅黑" panose="020B0503020204020204" pitchFamily="34" charset="-122"/>
                <a:cs typeface="微软雅黑" panose="020B0503020204020204" pitchFamily="34" charset="-122"/>
              </a:rPr>
              <a:t>-F</a:t>
            </a:r>
            <a:r>
              <a:rPr lang="zh-CN" altLang="en-US" sz="4400" b="1" dirty="0">
                <a:solidFill>
                  <a:srgbClr val="1F487C"/>
                </a:solidFill>
                <a:latin typeface="微软雅黑" panose="020B0503020204020204" pitchFamily="34" charset="-122"/>
                <a:cs typeface="微软雅黑" panose="020B0503020204020204" pitchFamily="34" charset="-122"/>
              </a:rPr>
              <a:t>区</a:t>
            </a:r>
            <a:endParaRPr sz="4400" dirty="0">
              <a:latin typeface="微软雅黑" panose="020B0503020204020204" pitchFamily="34" charset="-122"/>
              <a:cs typeface="微软雅黑" panose="020B0503020204020204" pitchFamily="34" charset="-122"/>
            </a:endParaRPr>
          </a:p>
        </p:txBody>
      </p:sp>
      <p:pic>
        <p:nvPicPr>
          <p:cNvPr id="7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744" t="24472" r="37160" b="13631"/>
          <a:stretch>
            <a:fillRect/>
          </a:stretch>
        </p:blipFill>
        <p:spPr bwMode="auto">
          <a:xfrm>
            <a:off x="2590812" y="1997279"/>
            <a:ext cx="3081283" cy="40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右箭头 81"/>
          <p:cNvSpPr/>
          <p:nvPr/>
        </p:nvSpPr>
        <p:spPr>
          <a:xfrm>
            <a:off x="4427984" y="5297016"/>
            <a:ext cx="200405" cy="76200"/>
          </a:xfrm>
          <a:prstGeom prst="rightArrow">
            <a:avLst/>
          </a:prstGeom>
          <a:solidFill>
            <a:schemeClr val="tx2">
              <a:lumMod val="75000"/>
            </a:schemeClr>
          </a:solidFill>
          <a:ln>
            <a:solidFill>
              <a:srgbClr val="00206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上箭头 82"/>
          <p:cNvSpPr/>
          <p:nvPr/>
        </p:nvSpPr>
        <p:spPr>
          <a:xfrm>
            <a:off x="3969276" y="4849026"/>
            <a:ext cx="78180" cy="228600"/>
          </a:xfrm>
          <a:prstGeom prst="up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下箭头 85"/>
          <p:cNvSpPr/>
          <p:nvPr/>
        </p:nvSpPr>
        <p:spPr>
          <a:xfrm flipV="1">
            <a:off x="3897515" y="3518403"/>
            <a:ext cx="65469" cy="247930"/>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右箭头 86"/>
          <p:cNvSpPr/>
          <p:nvPr/>
        </p:nvSpPr>
        <p:spPr>
          <a:xfrm>
            <a:off x="4552766" y="3766333"/>
            <a:ext cx="200278" cy="762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右箭头 87"/>
          <p:cNvSpPr/>
          <p:nvPr/>
        </p:nvSpPr>
        <p:spPr>
          <a:xfrm>
            <a:off x="4552766" y="4029575"/>
            <a:ext cx="200278" cy="76200"/>
          </a:xfrm>
          <a:prstGeom prst="rightArrow">
            <a:avLst/>
          </a:prstGeom>
          <a:solidFill>
            <a:srgbClr val="FF0000"/>
          </a:solidFill>
          <a:ln>
            <a:solidFill>
              <a:srgbClr val="FF0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上箭头 88"/>
          <p:cNvSpPr/>
          <p:nvPr/>
        </p:nvSpPr>
        <p:spPr>
          <a:xfrm>
            <a:off x="4012608" y="3766333"/>
            <a:ext cx="65469" cy="24295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上箭头 89"/>
          <p:cNvSpPr/>
          <p:nvPr/>
        </p:nvSpPr>
        <p:spPr>
          <a:xfrm>
            <a:off x="3973843" y="2366275"/>
            <a:ext cx="65469" cy="24295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右箭头 90"/>
          <p:cNvSpPr/>
          <p:nvPr/>
        </p:nvSpPr>
        <p:spPr>
          <a:xfrm>
            <a:off x="4187134" y="2103918"/>
            <a:ext cx="200278"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云形标注 39"/>
          <p:cNvSpPr/>
          <p:nvPr/>
        </p:nvSpPr>
        <p:spPr>
          <a:xfrm>
            <a:off x="1894253" y="1699546"/>
            <a:ext cx="1583445" cy="1080121"/>
          </a:xfrm>
          <a:prstGeom prst="cloudCallout">
            <a:avLst>
              <a:gd name="adj1" fmla="val 83374"/>
              <a:gd name="adj2" fmla="val 4195"/>
            </a:avLst>
          </a:prstGeom>
          <a:solidFill>
            <a:schemeClr val="accent3">
              <a:lumMod val="20000"/>
              <a:lumOff val="80000"/>
            </a:schemeClr>
          </a:solidFill>
          <a:ln w="28575">
            <a:solidFill>
              <a:srgbClr val="C00000"/>
            </a:solidFill>
          </a:ln>
        </p:spPr>
        <p:txBody>
          <a:bodyPr wrap="square" lIns="0" tIns="0" rIns="0" bIns="0" rtlCol="0" anchor="ctr"/>
          <a:lstStyle/>
          <a:p>
            <a:pPr algn="r"/>
            <a:r>
              <a:rPr lang="zh-CN" altLang="en-US" sz="1600" b="1" dirty="0"/>
              <a:t>物品传出</a:t>
            </a:r>
            <a:endParaRPr lang="zh-CN" altLang="en-US" sz="1400" b="1" dirty="0">
              <a:solidFill>
                <a:srgbClr val="C00000"/>
              </a:solidFill>
            </a:endParaRPr>
          </a:p>
        </p:txBody>
      </p:sp>
      <p:sp>
        <p:nvSpPr>
          <p:cNvPr id="41" name="云形标注 40"/>
          <p:cNvSpPr/>
          <p:nvPr/>
        </p:nvSpPr>
        <p:spPr>
          <a:xfrm>
            <a:off x="5646998" y="4428708"/>
            <a:ext cx="1728193" cy="1069237"/>
          </a:xfrm>
          <a:prstGeom prst="cloudCallout">
            <a:avLst>
              <a:gd name="adj1" fmla="val -89047"/>
              <a:gd name="adj2" fmla="val 22318"/>
            </a:avLst>
          </a:prstGeom>
          <a:solidFill>
            <a:schemeClr val="accent5">
              <a:lumMod val="20000"/>
              <a:lumOff val="80000"/>
            </a:schemeClr>
          </a:solidFill>
          <a:ln w="28575">
            <a:solidFill>
              <a:srgbClr val="C00000"/>
            </a:solidFill>
          </a:ln>
        </p:spPr>
        <p:txBody>
          <a:bodyPr wrap="square" lIns="0" tIns="0" rIns="0" bIns="0" rtlCol="0" anchor="ctr"/>
          <a:lstStyle/>
          <a:p>
            <a:r>
              <a:rPr lang="zh-CN" altLang="en-US" sz="1600" b="1" dirty="0"/>
              <a:t>  物品传入</a:t>
            </a:r>
            <a:endParaRPr lang="zh-CN" altLang="en-US" sz="1400" b="1" dirty="0">
              <a:solidFill>
                <a:schemeClr val="accent2"/>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835696" y="1484784"/>
            <a:ext cx="6480720" cy="4846750"/>
          </a:xfrm>
          <a:prstGeom prst="rect">
            <a:avLst/>
          </a:prstGeom>
        </p:spPr>
      </p:pic>
      <p:sp>
        <p:nvSpPr>
          <p:cNvPr id="7" name="右箭头 25"/>
          <p:cNvSpPr/>
          <p:nvPr/>
        </p:nvSpPr>
        <p:spPr>
          <a:xfrm>
            <a:off x="4838726" y="4340731"/>
            <a:ext cx="414489" cy="128351"/>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下箭头 34"/>
          <p:cNvSpPr/>
          <p:nvPr/>
        </p:nvSpPr>
        <p:spPr>
          <a:xfrm flipV="1">
            <a:off x="6626524" y="4924123"/>
            <a:ext cx="97867" cy="43204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6954081" y="4989917"/>
            <a:ext cx="197200" cy="45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右箭头 25"/>
          <p:cNvSpPr/>
          <p:nvPr/>
        </p:nvSpPr>
        <p:spPr>
          <a:xfrm flipH="1">
            <a:off x="5850419" y="4340731"/>
            <a:ext cx="414488" cy="12835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25"/>
          <p:cNvSpPr/>
          <p:nvPr/>
        </p:nvSpPr>
        <p:spPr>
          <a:xfrm flipH="1">
            <a:off x="4117913" y="4316890"/>
            <a:ext cx="414488" cy="12835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object 2"/>
          <p:cNvSpPr txBox="1"/>
          <p:nvPr/>
        </p:nvSpPr>
        <p:spPr>
          <a:xfrm>
            <a:off x="558591" y="590831"/>
            <a:ext cx="8153400" cy="677108"/>
          </a:xfrm>
          <a:prstGeom prst="rect">
            <a:avLst/>
          </a:prstGeom>
          <a:solidFill>
            <a:srgbClr val="92D050"/>
          </a:solidFill>
        </p:spPr>
        <p:txBody>
          <a:bodyPr vert="horz" wrap="square" lIns="0" tIns="0" rIns="0" bIns="0" rtlCol="0">
            <a:spAutoFit/>
          </a:bodyPr>
          <a:lstStyle/>
          <a:p>
            <a:pPr marL="90805"/>
            <a:r>
              <a:rPr lang="zh-CN" altLang="en-US" sz="4400" b="1" dirty="0">
                <a:solidFill>
                  <a:srgbClr val="1F487C"/>
                </a:solidFill>
                <a:latin typeface="微软雅黑" panose="020B0503020204020204" pitchFamily="34" charset="-122"/>
                <a:ea typeface="微软雅黑" panose="020B0503020204020204" pitchFamily="34" charset="-122"/>
                <a:cs typeface="微软雅黑" panose="020B0503020204020204" pitchFamily="34" charset="-122"/>
              </a:rPr>
              <a:t>物品</a:t>
            </a:r>
            <a:r>
              <a:rPr sz="4400" b="1" dirty="0" err="1">
                <a:solidFill>
                  <a:srgbClr val="1F487C"/>
                </a:solidFill>
                <a:latin typeface="微软雅黑" panose="020B0503020204020204" pitchFamily="34" charset="-122"/>
                <a:cs typeface="微软雅黑" panose="020B0503020204020204" pitchFamily="34" charset="-122"/>
              </a:rPr>
              <a:t>进出流程</a:t>
            </a:r>
            <a:r>
              <a:rPr lang="en-US" altLang="zh-CN" sz="4400" b="1" dirty="0">
                <a:solidFill>
                  <a:srgbClr val="1F487C"/>
                </a:solidFill>
                <a:latin typeface="微软雅黑" panose="020B0503020204020204" pitchFamily="34" charset="-122"/>
                <a:cs typeface="微软雅黑" panose="020B0503020204020204" pitchFamily="34" charset="-122"/>
              </a:rPr>
              <a:t>-</a:t>
            </a:r>
            <a:r>
              <a:rPr lang="zh-CN" altLang="en-US" sz="4400" b="1" spc="-45"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五台校区</a:t>
            </a:r>
            <a:endParaRPr lang="zh-CN" altLang="en-US" sz="4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云形标注 24"/>
          <p:cNvSpPr/>
          <p:nvPr/>
        </p:nvSpPr>
        <p:spPr>
          <a:xfrm>
            <a:off x="1259632" y="2780928"/>
            <a:ext cx="1461800" cy="815700"/>
          </a:xfrm>
          <a:prstGeom prst="cloudCallout">
            <a:avLst>
              <a:gd name="adj1" fmla="val 77130"/>
              <a:gd name="adj2" fmla="val 22174"/>
            </a:avLst>
          </a:prstGeom>
          <a:solidFill>
            <a:schemeClr val="accent5">
              <a:lumMod val="20000"/>
              <a:lumOff val="80000"/>
            </a:schemeClr>
          </a:solidFill>
          <a:ln w="28575">
            <a:solidFill>
              <a:srgbClr val="C00000"/>
            </a:solidFill>
          </a:ln>
        </p:spPr>
        <p:txBody>
          <a:bodyPr wrap="square" lIns="0" tIns="0" rIns="0" bIns="0" rtlCol="0" anchor="ctr"/>
          <a:lstStyle/>
          <a:p>
            <a:r>
              <a:rPr lang="zh-CN" altLang="en-US" sz="1600" b="1" dirty="0"/>
              <a:t>物品传入</a:t>
            </a:r>
            <a:endParaRPr lang="zh-CN" altLang="en-US" sz="1400" b="1" dirty="0">
              <a:solidFill>
                <a:schemeClr val="accent2"/>
              </a:solidFill>
            </a:endParaRPr>
          </a:p>
        </p:txBody>
      </p:sp>
      <p:sp>
        <p:nvSpPr>
          <p:cNvPr id="5" name="右箭头 25"/>
          <p:cNvSpPr/>
          <p:nvPr/>
        </p:nvSpPr>
        <p:spPr>
          <a:xfrm>
            <a:off x="3149713" y="3266369"/>
            <a:ext cx="414489" cy="128351"/>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下箭头 34"/>
          <p:cNvSpPr/>
          <p:nvPr/>
        </p:nvSpPr>
        <p:spPr>
          <a:xfrm>
            <a:off x="3650898" y="3883589"/>
            <a:ext cx="97867" cy="432048"/>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云形标注 23"/>
          <p:cNvSpPr/>
          <p:nvPr/>
        </p:nvSpPr>
        <p:spPr>
          <a:xfrm>
            <a:off x="934033" y="4440825"/>
            <a:ext cx="1583445" cy="932391"/>
          </a:xfrm>
          <a:prstGeom prst="cloudCallout">
            <a:avLst>
              <a:gd name="adj1" fmla="val 79819"/>
              <a:gd name="adj2" fmla="val -48475"/>
            </a:avLst>
          </a:prstGeom>
          <a:solidFill>
            <a:schemeClr val="accent3">
              <a:lumMod val="20000"/>
              <a:lumOff val="80000"/>
            </a:schemeClr>
          </a:solidFill>
          <a:ln w="28575">
            <a:solidFill>
              <a:srgbClr val="C00000"/>
            </a:solidFill>
          </a:ln>
        </p:spPr>
        <p:txBody>
          <a:bodyPr wrap="square" lIns="0" tIns="0" rIns="0" bIns="0" rtlCol="0" anchor="ctr"/>
          <a:lstStyle/>
          <a:p>
            <a:pPr algn="r"/>
            <a:r>
              <a:rPr lang="zh-CN" altLang="en-US" sz="1600" b="1" dirty="0"/>
              <a:t>物品传出</a:t>
            </a:r>
            <a:endParaRPr lang="zh-CN" altLang="en-US" sz="1400" b="1" dirty="0">
              <a:solidFill>
                <a:srgbClr val="C00000"/>
              </a:solidFill>
            </a:endParaRPr>
          </a:p>
        </p:txBody>
      </p:sp>
      <p:sp>
        <p:nvSpPr>
          <p:cNvPr id="13" name="TextBox 36"/>
          <p:cNvSpPr txBox="1"/>
          <p:nvPr/>
        </p:nvSpPr>
        <p:spPr>
          <a:xfrm>
            <a:off x="2471879" y="4156065"/>
            <a:ext cx="815660" cy="369332"/>
          </a:xfrm>
          <a:prstGeom prst="rect">
            <a:avLst/>
          </a:prstGeom>
          <a:noFill/>
        </p:spPr>
        <p:txBody>
          <a:bodyPr wrap="square" rtlCol="0">
            <a:spAutoFit/>
          </a:bodyPr>
          <a:lstStyle/>
          <a:p>
            <a:r>
              <a:rPr lang="zh-CN" altLang="en-US" b="1" dirty="0">
                <a:solidFill>
                  <a:srgbClr val="C00000"/>
                </a:solidFill>
              </a:rPr>
              <a:t>出口</a:t>
            </a:r>
          </a:p>
        </p:txBody>
      </p:sp>
      <p:sp>
        <p:nvSpPr>
          <p:cNvPr id="6" name="下箭头 34"/>
          <p:cNvSpPr/>
          <p:nvPr/>
        </p:nvSpPr>
        <p:spPr>
          <a:xfrm>
            <a:off x="6729050" y="3381517"/>
            <a:ext cx="97867" cy="43204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3356992"/>
            <a:ext cx="167029" cy="432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09138" y="2143609"/>
            <a:ext cx="3098165" cy="280035"/>
          </a:xfrm>
          <a:prstGeom prst="rect">
            <a:avLst/>
          </a:prstGeom>
        </p:spPr>
        <p:txBody>
          <a:bodyPr vert="horz" wrap="square" lIns="0" tIns="0" rIns="0" bIns="0" rtlCol="0">
            <a:spAutoFit/>
          </a:bodyPr>
          <a:lstStyle/>
          <a:p>
            <a:pPr marL="12700">
              <a:lnSpc>
                <a:spcPts val="2380"/>
              </a:lnSpc>
            </a:pPr>
            <a:r>
              <a:rPr sz="2000" b="1" spc="-10" dirty="0">
                <a:latin typeface="宋体" panose="02010600030101010101" pitchFamily="2" charset="-122"/>
                <a:cs typeface="宋体" panose="02010600030101010101" pitchFamily="2" charset="-122"/>
              </a:rPr>
              <a:t>屏障设施传递窗使用登记表</a:t>
            </a:r>
            <a:endParaRPr sz="2000">
              <a:latin typeface="宋体" panose="02010600030101010101" pitchFamily="2" charset="-122"/>
              <a:cs typeface="宋体" panose="02010600030101010101" pitchFamily="2" charset="-122"/>
            </a:endParaRPr>
          </a:p>
        </p:txBody>
      </p:sp>
      <p:sp>
        <p:nvSpPr>
          <p:cNvPr id="4" name="object 4"/>
          <p:cNvSpPr txBox="1"/>
          <p:nvPr/>
        </p:nvSpPr>
        <p:spPr>
          <a:xfrm>
            <a:off x="612648" y="375628"/>
            <a:ext cx="8153400" cy="677108"/>
          </a:xfrm>
          <a:prstGeom prst="rect">
            <a:avLst/>
          </a:prstGeom>
          <a:solidFill>
            <a:srgbClr val="92D050"/>
          </a:solidFill>
        </p:spPr>
        <p:txBody>
          <a:bodyPr vert="horz" wrap="square" lIns="0" tIns="0" rIns="0" bIns="0" rtlCol="0">
            <a:spAutoFit/>
          </a:bodyPr>
          <a:lstStyle/>
          <a:p>
            <a:pPr marL="90805">
              <a:lnSpc>
                <a:spcPct val="100000"/>
              </a:lnSpc>
            </a:pPr>
            <a:r>
              <a:rPr lang="zh-CN" altLang="en-US" sz="4400" b="1" dirty="0">
                <a:solidFill>
                  <a:srgbClr val="1F487C"/>
                </a:solidFill>
                <a:latin typeface="微软雅黑" panose="020B0503020204020204" pitchFamily="34" charset="-122"/>
                <a:ea typeface="微软雅黑" panose="020B0503020204020204" pitchFamily="34" charset="-122"/>
                <a:cs typeface="微软雅黑" panose="020B0503020204020204" pitchFamily="34" charset="-122"/>
              </a:rPr>
              <a:t>物品进出流程</a:t>
            </a:r>
            <a:endParaRPr lang="zh-CN" altLang="en-US" sz="4400" dirty="0">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2" name="object 2"/>
          <p:cNvGraphicFramePr>
            <a:graphicFrameLocks noGrp="1"/>
          </p:cNvGraphicFramePr>
          <p:nvPr/>
        </p:nvGraphicFramePr>
        <p:xfrm>
          <a:off x="471333" y="2780928"/>
          <a:ext cx="8294715" cy="1440160"/>
        </p:xfrm>
        <a:graphic>
          <a:graphicData uri="http://schemas.openxmlformats.org/drawingml/2006/table">
            <a:tbl>
              <a:tblPr firstRow="1" bandRow="1">
                <a:tableStyleId>{BDBED569-4797-4DF1-A0F4-6AAB3CD982D8}</a:tableStyleId>
              </a:tblPr>
              <a:tblGrid>
                <a:gridCol w="847718">
                  <a:extLst>
                    <a:ext uri="{9D8B030D-6E8A-4147-A177-3AD203B41FA5}">
                      <a16:colId xmlns:a16="http://schemas.microsoft.com/office/drawing/2014/main" val="20000"/>
                    </a:ext>
                  </a:extLst>
                </a:gridCol>
                <a:gridCol w="847754">
                  <a:extLst>
                    <a:ext uri="{9D8B030D-6E8A-4147-A177-3AD203B41FA5}">
                      <a16:colId xmlns:a16="http://schemas.microsoft.com/office/drawing/2014/main" val="20001"/>
                    </a:ext>
                  </a:extLst>
                </a:gridCol>
                <a:gridCol w="993712">
                  <a:extLst>
                    <a:ext uri="{9D8B030D-6E8A-4147-A177-3AD203B41FA5}">
                      <a16:colId xmlns:a16="http://schemas.microsoft.com/office/drawing/2014/main" val="20002"/>
                    </a:ext>
                  </a:extLst>
                </a:gridCol>
                <a:gridCol w="1700353">
                  <a:extLst>
                    <a:ext uri="{9D8B030D-6E8A-4147-A177-3AD203B41FA5}">
                      <a16:colId xmlns:a16="http://schemas.microsoft.com/office/drawing/2014/main" val="20003"/>
                    </a:ext>
                  </a:extLst>
                </a:gridCol>
                <a:gridCol w="2354422">
                  <a:extLst>
                    <a:ext uri="{9D8B030D-6E8A-4147-A177-3AD203B41FA5}">
                      <a16:colId xmlns:a16="http://schemas.microsoft.com/office/drawing/2014/main" val="20004"/>
                    </a:ext>
                  </a:extLst>
                </a:gridCol>
                <a:gridCol w="1550756">
                  <a:extLst>
                    <a:ext uri="{9D8B030D-6E8A-4147-A177-3AD203B41FA5}">
                      <a16:colId xmlns:a16="http://schemas.microsoft.com/office/drawing/2014/main" val="20005"/>
                    </a:ext>
                  </a:extLst>
                </a:gridCol>
              </a:tblGrid>
              <a:tr h="504056">
                <a:tc>
                  <a:txBody>
                    <a:bodyPr/>
                    <a:lstStyle/>
                    <a:p>
                      <a:pPr marL="212725">
                        <a:lnSpc>
                          <a:spcPct val="100000"/>
                        </a:lnSpc>
                      </a:pPr>
                      <a:r>
                        <a:rPr sz="1800" dirty="0"/>
                        <a:t>日期</a:t>
                      </a:r>
                      <a:endParaRPr sz="1800" dirty="0">
                        <a:latin typeface="华文仿宋" panose="02010600040101010101" charset="-122"/>
                        <a:cs typeface="华文仿宋" panose="02010600040101010101" charset="-122"/>
                      </a:endParaRPr>
                    </a:p>
                  </a:txBody>
                  <a:tcPr marL="0" marR="0" marT="0" marB="0"/>
                </a:tc>
                <a:tc>
                  <a:txBody>
                    <a:bodyPr/>
                    <a:lstStyle/>
                    <a:p>
                      <a:pPr marL="212725">
                        <a:lnSpc>
                          <a:spcPct val="100000"/>
                        </a:lnSpc>
                      </a:pPr>
                      <a:r>
                        <a:rPr sz="1800" dirty="0"/>
                        <a:t>时间</a:t>
                      </a:r>
                      <a:endParaRPr sz="1800">
                        <a:latin typeface="华文仿宋" panose="02010600040101010101" charset="-122"/>
                        <a:cs typeface="华文仿宋" panose="02010600040101010101" charset="-122"/>
                      </a:endParaRPr>
                    </a:p>
                  </a:txBody>
                  <a:tcPr marL="0" marR="0" marT="0" marB="0"/>
                </a:tc>
                <a:tc>
                  <a:txBody>
                    <a:bodyPr/>
                    <a:lstStyle/>
                    <a:p>
                      <a:pPr marL="176530">
                        <a:lnSpc>
                          <a:spcPct val="100000"/>
                        </a:lnSpc>
                      </a:pPr>
                      <a:r>
                        <a:rPr sz="1800" dirty="0"/>
                        <a:t>研究组</a:t>
                      </a:r>
                      <a:endParaRPr sz="1800">
                        <a:latin typeface="华文仿宋" panose="02010600040101010101" charset="-122"/>
                        <a:cs typeface="华文仿宋" panose="02010600040101010101" charset="-122"/>
                      </a:endParaRPr>
                    </a:p>
                  </a:txBody>
                  <a:tcPr marL="0" marR="0" marT="0" marB="0"/>
                </a:tc>
                <a:tc>
                  <a:txBody>
                    <a:bodyPr/>
                    <a:lstStyle/>
                    <a:p>
                      <a:pPr marL="437515">
                        <a:lnSpc>
                          <a:spcPct val="100000"/>
                        </a:lnSpc>
                      </a:pPr>
                      <a:r>
                        <a:rPr sz="1800" dirty="0"/>
                        <a:t>传送方向</a:t>
                      </a:r>
                      <a:endParaRPr sz="1800">
                        <a:latin typeface="华文仿宋" panose="02010600040101010101" charset="-122"/>
                        <a:cs typeface="华文仿宋" panose="02010600040101010101" charset="-122"/>
                      </a:endParaRPr>
                    </a:p>
                  </a:txBody>
                  <a:tcPr marL="0" marR="0" marT="0" marB="0"/>
                </a:tc>
                <a:tc>
                  <a:txBody>
                    <a:bodyPr/>
                    <a:lstStyle/>
                    <a:p>
                      <a:pPr marL="0" algn="ctr">
                        <a:lnSpc>
                          <a:spcPct val="100000"/>
                        </a:lnSpc>
                      </a:pPr>
                      <a:r>
                        <a:rPr sz="1600" dirty="0"/>
                        <a:t>消毒物品及数量</a:t>
                      </a:r>
                      <a:endParaRPr sz="1600" dirty="0">
                        <a:latin typeface="华文仿宋" panose="02010600040101010101" charset="-122"/>
                        <a:cs typeface="华文仿宋" panose="02010600040101010101" charset="-122"/>
                      </a:endParaRPr>
                    </a:p>
                  </a:txBody>
                  <a:tcPr marL="0" marR="0" marT="0" marB="0"/>
                </a:tc>
                <a:tc>
                  <a:txBody>
                    <a:bodyPr/>
                    <a:lstStyle/>
                    <a:p>
                      <a:pPr marL="213360">
                        <a:lnSpc>
                          <a:spcPct val="100000"/>
                        </a:lnSpc>
                      </a:pPr>
                      <a:r>
                        <a:rPr sz="1800" dirty="0"/>
                        <a:t>签字</a:t>
                      </a:r>
                      <a:endParaRPr sz="1800">
                        <a:latin typeface="华文仿宋" panose="02010600040101010101" charset="-122"/>
                        <a:cs typeface="华文仿宋" panose="02010600040101010101" charset="-122"/>
                      </a:endParaRPr>
                    </a:p>
                  </a:txBody>
                  <a:tcPr marL="0" marR="0" marT="0" marB="0"/>
                </a:tc>
                <a:extLst>
                  <a:ext uri="{0D108BD9-81ED-4DB2-BD59-A6C34878D82A}">
                    <a16:rowId xmlns:a16="http://schemas.microsoft.com/office/drawing/2014/main" val="10000"/>
                  </a:ext>
                </a:extLst>
              </a:tr>
              <a:tr h="502790">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pPr marL="144780">
                        <a:lnSpc>
                          <a:spcPct val="100000"/>
                        </a:lnSpc>
                      </a:pPr>
                      <a:r>
                        <a:rPr sz="1800" dirty="0"/>
                        <a:t>□传出 </a:t>
                      </a:r>
                      <a:r>
                        <a:rPr sz="1800" spc="90" dirty="0"/>
                        <a:t> </a:t>
                      </a:r>
                      <a:r>
                        <a:rPr sz="1800" dirty="0"/>
                        <a:t>□传入</a:t>
                      </a:r>
                      <a:endParaRPr sz="1800" dirty="0">
                        <a:latin typeface="华文仿宋" panose="02010600040101010101" charset="-122"/>
                        <a:cs typeface="华文仿宋" panose="02010600040101010101" charset="-122"/>
                      </a:endParaRPr>
                    </a:p>
                  </a:txBody>
                  <a:tcPr marL="0" marR="0" marT="0" marB="0"/>
                </a:tc>
                <a:tc>
                  <a:txBody>
                    <a:bodyPr/>
                    <a:lstStyle/>
                    <a:p>
                      <a:pPr algn="l"/>
                      <a:endParaRPr sz="1800" dirty="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extLst>
                  <a:ext uri="{0D108BD9-81ED-4DB2-BD59-A6C34878D82A}">
                    <a16:rowId xmlns:a16="http://schemas.microsoft.com/office/drawing/2014/main" val="10001"/>
                  </a:ext>
                </a:extLst>
              </a:tr>
              <a:tr h="433314">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endParaRPr sz="1800">
                        <a:latin typeface="华文仿宋" panose="02010600040101010101" charset="-122"/>
                        <a:cs typeface="华文仿宋" panose="02010600040101010101" charset="-122"/>
                      </a:endParaRPr>
                    </a:p>
                  </a:txBody>
                  <a:tcPr marL="0" marR="0" marT="0" marB="0"/>
                </a:tc>
                <a:tc>
                  <a:txBody>
                    <a:bodyPr/>
                    <a:lstStyle/>
                    <a:p>
                      <a:pPr marL="144780">
                        <a:lnSpc>
                          <a:spcPct val="100000"/>
                        </a:lnSpc>
                      </a:pPr>
                      <a:r>
                        <a:rPr sz="1800" dirty="0"/>
                        <a:t>□传出 </a:t>
                      </a:r>
                      <a:r>
                        <a:rPr sz="1800" spc="90" dirty="0"/>
                        <a:t> </a:t>
                      </a:r>
                      <a:r>
                        <a:rPr sz="1800" dirty="0"/>
                        <a:t>□传入</a:t>
                      </a:r>
                      <a:endParaRPr sz="1800">
                        <a:latin typeface="华文仿宋" panose="02010600040101010101" charset="-122"/>
                        <a:cs typeface="华文仿宋" panose="02010600040101010101" charset="-122"/>
                      </a:endParaRPr>
                    </a:p>
                  </a:txBody>
                  <a:tcPr marL="0" marR="0" marT="0" marB="0"/>
                </a:tc>
                <a:tc>
                  <a:txBody>
                    <a:bodyPr/>
                    <a:lstStyle/>
                    <a:p>
                      <a:pPr algn="l"/>
                      <a:endParaRPr sz="1800" dirty="0">
                        <a:latin typeface="华文仿宋" panose="02010600040101010101" charset="-122"/>
                        <a:cs typeface="华文仿宋" panose="02010600040101010101" charset="-122"/>
                      </a:endParaRPr>
                    </a:p>
                  </a:txBody>
                  <a:tcPr marL="0" marR="0" marT="0" marB="0"/>
                </a:tc>
                <a:tc>
                  <a:txBody>
                    <a:bodyPr/>
                    <a:lstStyle/>
                    <a:p>
                      <a:endParaRPr sz="1800" dirty="0">
                        <a:latin typeface="华文仿宋" panose="02010600040101010101" charset="-122"/>
                        <a:cs typeface="华文仿宋" panose="02010600040101010101" charset="-122"/>
                      </a:endParaRPr>
                    </a:p>
                  </a:txBody>
                  <a:tcPr marL="0" marR="0" marT="0" marB="0"/>
                </a:tc>
                <a:extLst>
                  <a:ext uri="{0D108BD9-81ED-4DB2-BD59-A6C34878D82A}">
                    <a16:rowId xmlns:a16="http://schemas.microsoft.com/office/drawing/2014/main" val="10002"/>
                  </a:ext>
                </a:extLst>
              </a:tr>
            </a:tbl>
          </a:graphicData>
        </a:graphic>
      </p:graphicFrame>
      <p:sp>
        <p:nvSpPr>
          <p:cNvPr id="5" name="矩形 4"/>
          <p:cNvSpPr/>
          <p:nvPr/>
        </p:nvSpPr>
        <p:spPr>
          <a:xfrm>
            <a:off x="471333" y="4560243"/>
            <a:ext cx="8294715" cy="875881"/>
          </a:xfrm>
          <a:prstGeom prst="rect">
            <a:avLst/>
          </a:prstGeom>
          <a:solidFill>
            <a:schemeClr val="bg1">
              <a:lumMod val="95000"/>
            </a:schemeClr>
          </a:solidFill>
        </p:spPr>
        <p:txBody>
          <a:bodyPr wrap="square">
            <a:spAutoFit/>
          </a:bodyPr>
          <a:lstStyle/>
          <a:p>
            <a:pPr indent="457200">
              <a:lnSpc>
                <a:spcPct val="150000"/>
              </a:lnSpc>
            </a:pPr>
            <a:r>
              <a:rPr lang="zh-CN" altLang="en-US" dirty="0"/>
              <a:t>消毒灭菌</a:t>
            </a:r>
            <a:r>
              <a:rPr lang="zh-CN" altLang="en-US" b="1" dirty="0">
                <a:solidFill>
                  <a:srgbClr val="C00000"/>
                </a:solidFill>
              </a:rPr>
              <a:t>超过一周</a:t>
            </a:r>
            <a:r>
              <a:rPr lang="zh-CN" altLang="en-US" dirty="0"/>
              <a:t>的物品均</a:t>
            </a:r>
            <a:r>
              <a:rPr lang="zh-CN" altLang="en-US" b="1" dirty="0">
                <a:solidFill>
                  <a:srgbClr val="C00000"/>
                </a:solidFill>
              </a:rPr>
              <a:t>需重新消毒灭菌</a:t>
            </a:r>
            <a:r>
              <a:rPr lang="zh-CN" altLang="en-US" dirty="0"/>
              <a:t>后使用。物品传入均需由工作人员完成。</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539553" y="1620635"/>
            <a:ext cx="8071048" cy="3647152"/>
          </a:xfrm>
          <a:prstGeom prst="rect">
            <a:avLst/>
          </a:prstGeom>
        </p:spPr>
        <p:txBody>
          <a:bodyPr vert="horz" wrap="square" lIns="0" tIns="0" rIns="0" bIns="0" rtlCol="0">
            <a:spAutoFit/>
          </a:bodyPr>
          <a:lstStyle/>
          <a:p>
            <a:pPr>
              <a:lnSpc>
                <a:spcPct val="150000"/>
              </a:lnSpc>
              <a:tabLst>
                <a:tab pos="680085" algn="l"/>
              </a:tabLst>
            </a:pPr>
            <a:r>
              <a:rPr lang="en-US" sz="2000" spc="10" dirty="0">
                <a:solidFill>
                  <a:srgbClr val="C0504D"/>
                </a:solidFill>
                <a:latin typeface="Times New Roman" panose="02020603050405020304"/>
                <a:cs typeface="Times New Roman" panose="02020603050405020304"/>
              </a:rPr>
              <a:t>        </a:t>
            </a:r>
            <a:r>
              <a:rPr sz="2000" b="1" spc="10" dirty="0" err="1"/>
              <a:t>动</a:t>
            </a:r>
            <a:r>
              <a:rPr sz="2000" b="1" spc="-10" dirty="0" err="1"/>
              <a:t>物</a:t>
            </a:r>
            <a:r>
              <a:rPr sz="2000" b="1" dirty="0" err="1">
                <a:solidFill>
                  <a:srgbClr val="FF0000"/>
                </a:solidFill>
              </a:rPr>
              <a:t>实</a:t>
            </a:r>
            <a:r>
              <a:rPr sz="2000" b="1" spc="-5" dirty="0" err="1">
                <a:solidFill>
                  <a:srgbClr val="FF0000"/>
                </a:solidFill>
              </a:rPr>
              <a:t>验</a:t>
            </a:r>
            <a:r>
              <a:rPr sz="2000" b="1" dirty="0" err="1"/>
              <a:t>要在符合要求的环境中进行，大、小鼠的动物实验尽可</a:t>
            </a:r>
            <a:r>
              <a:rPr sz="2000" b="1" spc="-15" dirty="0" err="1"/>
              <a:t>能</a:t>
            </a:r>
            <a:r>
              <a:rPr sz="2000" b="1" dirty="0" err="1">
                <a:solidFill>
                  <a:srgbClr val="FF0000"/>
                </a:solidFill>
              </a:rPr>
              <a:t>在屏障环</a:t>
            </a:r>
            <a:r>
              <a:rPr sz="2000" b="1" spc="-10" dirty="0" err="1">
                <a:solidFill>
                  <a:srgbClr val="FF0000"/>
                </a:solidFill>
              </a:rPr>
              <a:t>境</a:t>
            </a:r>
            <a:r>
              <a:rPr sz="2000" b="1" dirty="0" err="1"/>
              <a:t>或超净工作台内完成</a:t>
            </a:r>
            <a:r>
              <a:rPr sz="2000" b="1" dirty="0"/>
              <a:t>。</a:t>
            </a:r>
          </a:p>
          <a:p>
            <a:pPr indent="-457200">
              <a:lnSpc>
                <a:spcPct val="150000"/>
              </a:lnSpc>
              <a:spcBef>
                <a:spcPts val="600"/>
              </a:spcBef>
            </a:pPr>
            <a:r>
              <a:rPr sz="1800" b="1" spc="-20" dirty="0">
                <a:latin typeface="Tw Cen MT" panose="020B0602020104020603"/>
                <a:cs typeface="Tw Cen MT" panose="020B0602020104020603"/>
              </a:rPr>
              <a:t>1</a:t>
            </a:r>
            <a:r>
              <a:rPr sz="1800" b="1" dirty="0"/>
              <a:t>）根据实验需求能</a:t>
            </a:r>
            <a:r>
              <a:rPr sz="1800" b="1" spc="-15" dirty="0"/>
              <a:t>在</a:t>
            </a:r>
            <a:r>
              <a:rPr sz="1800" b="1" dirty="0"/>
              <a:t>动</a:t>
            </a:r>
            <a:r>
              <a:rPr sz="1800" b="1" spc="-5" dirty="0"/>
              <a:t>物</a:t>
            </a:r>
            <a:r>
              <a:rPr sz="1800" b="1" dirty="0"/>
              <a:t>中心的实验区域进行的实验操作，在符合动物中心管理规定的前提下，应在</a:t>
            </a:r>
            <a:r>
              <a:rPr sz="1800" b="1" dirty="0">
                <a:solidFill>
                  <a:srgbClr val="FF0000"/>
                </a:solidFill>
              </a:rPr>
              <a:t>动物中</a:t>
            </a:r>
            <a:r>
              <a:rPr sz="1800" b="1" spc="-10" dirty="0">
                <a:solidFill>
                  <a:srgbClr val="FF0000"/>
                </a:solidFill>
              </a:rPr>
              <a:t>心</a:t>
            </a:r>
            <a:r>
              <a:rPr sz="1800" b="1" dirty="0"/>
              <a:t>完成实验。</a:t>
            </a:r>
          </a:p>
          <a:p>
            <a:pPr marR="5080" indent="-457200">
              <a:lnSpc>
                <a:spcPct val="150000"/>
              </a:lnSpc>
              <a:spcBef>
                <a:spcPts val="600"/>
              </a:spcBef>
            </a:pPr>
            <a:r>
              <a:rPr sz="1800" b="1" spc="-20" dirty="0">
                <a:latin typeface="Tw Cen MT" panose="020B0602020104020603"/>
                <a:cs typeface="Tw Cen MT" panose="020B0602020104020603"/>
              </a:rPr>
              <a:t>2</a:t>
            </a:r>
            <a:r>
              <a:rPr sz="1800" b="1" dirty="0"/>
              <a:t>）实验动物需在动物中心饲养设施外进行实验操作，</a:t>
            </a:r>
            <a:r>
              <a:rPr sz="1800" b="1" spc="-5" dirty="0"/>
              <a:t>且</a:t>
            </a:r>
            <a:r>
              <a:rPr sz="1800" b="1" dirty="0">
                <a:solidFill>
                  <a:srgbClr val="FF0000"/>
                </a:solidFill>
              </a:rPr>
              <a:t>当日处</a:t>
            </a:r>
            <a:r>
              <a:rPr sz="1800" b="1" spc="-5" dirty="0">
                <a:solidFill>
                  <a:srgbClr val="FF0000"/>
                </a:solidFill>
              </a:rPr>
              <a:t>死</a:t>
            </a:r>
            <a:r>
              <a:rPr sz="1800" b="1" dirty="0"/>
              <a:t>（安乐死</a:t>
            </a:r>
            <a:r>
              <a:rPr lang="zh-CN" altLang="en-US" sz="1800" b="1" dirty="0" err="1"/>
              <a:t>）</a:t>
            </a:r>
            <a:r>
              <a:rPr sz="1800" b="1" dirty="0" err="1"/>
              <a:t>动物时，</a:t>
            </a:r>
            <a:r>
              <a:rPr sz="1800" b="1" dirty="0" err="1">
                <a:solidFill>
                  <a:srgbClr val="FF0000"/>
                </a:solidFill>
              </a:rPr>
              <a:t>动物尸体必须当日返回动物中心</a:t>
            </a:r>
            <a:r>
              <a:rPr sz="1800" b="1" dirty="0" err="1"/>
              <a:t>统一做无害化处理</a:t>
            </a:r>
            <a:r>
              <a:rPr sz="1800" b="1" dirty="0"/>
              <a:t>。</a:t>
            </a:r>
          </a:p>
          <a:p>
            <a:pPr indent="-457200">
              <a:lnSpc>
                <a:spcPct val="150000"/>
              </a:lnSpc>
              <a:spcBef>
                <a:spcPts val="600"/>
              </a:spcBef>
            </a:pPr>
            <a:r>
              <a:rPr sz="1800" b="1" spc="-20" dirty="0">
                <a:latin typeface="Tw Cen MT" panose="020B0602020104020603"/>
                <a:cs typeface="Tw Cen MT" panose="020B0602020104020603"/>
              </a:rPr>
              <a:t>3</a:t>
            </a:r>
            <a:r>
              <a:rPr sz="1800" b="1" dirty="0"/>
              <a:t>）动物拿出原饲养设施使用相关仪器开展实验，实验结束后应尽快将动</a:t>
            </a:r>
            <a:r>
              <a:rPr sz="1800" b="1" spc="-20" dirty="0"/>
              <a:t>物</a:t>
            </a:r>
            <a:r>
              <a:rPr sz="1800" b="1" dirty="0"/>
              <a:t>安排指</a:t>
            </a:r>
            <a:r>
              <a:rPr sz="1800" b="1" spc="-10" dirty="0"/>
              <a:t>定</a:t>
            </a:r>
            <a:r>
              <a:rPr sz="1800" b="1" dirty="0"/>
              <a:t>区域饲养</a:t>
            </a:r>
            <a:r>
              <a:rPr sz="1800" b="1" spc="-10" dirty="0"/>
              <a:t>，</a:t>
            </a:r>
            <a:r>
              <a:rPr sz="1800" b="1" dirty="0">
                <a:solidFill>
                  <a:srgbClr val="FF0000"/>
                </a:solidFill>
              </a:rPr>
              <a:t>实</a:t>
            </a:r>
            <a:r>
              <a:rPr sz="1800" b="1" spc="-5" dirty="0">
                <a:solidFill>
                  <a:srgbClr val="FF0000"/>
                </a:solidFill>
              </a:rPr>
              <a:t>验</a:t>
            </a:r>
            <a:r>
              <a:rPr sz="1800" b="1" dirty="0">
                <a:solidFill>
                  <a:srgbClr val="FF0000"/>
                </a:solidFill>
              </a:rPr>
              <a:t>动物</a:t>
            </a:r>
            <a:r>
              <a:rPr sz="1800" b="1" spc="-5" dirty="0">
                <a:solidFill>
                  <a:srgbClr val="FF0000"/>
                </a:solidFill>
              </a:rPr>
              <a:t>不</a:t>
            </a:r>
            <a:r>
              <a:rPr sz="1800" b="1" dirty="0">
                <a:solidFill>
                  <a:srgbClr val="FF0000"/>
                </a:solidFill>
              </a:rPr>
              <a:t>应在外超</a:t>
            </a:r>
            <a:r>
              <a:rPr sz="1800" b="1" spc="-5" dirty="0">
                <a:solidFill>
                  <a:srgbClr val="FF0000"/>
                </a:solidFill>
              </a:rPr>
              <a:t>过</a:t>
            </a:r>
            <a:r>
              <a:rPr sz="1800" b="1" spc="-20" dirty="0">
                <a:solidFill>
                  <a:srgbClr val="FF0000"/>
                </a:solidFill>
                <a:latin typeface="Tw Cen MT" panose="020B0602020104020603"/>
                <a:cs typeface="Tw Cen MT" panose="020B0602020104020603"/>
              </a:rPr>
              <a:t>17:00</a:t>
            </a:r>
            <a:r>
              <a:rPr sz="1800" b="1" dirty="0"/>
              <a:t>。特殊情</a:t>
            </a:r>
            <a:r>
              <a:rPr sz="1800" b="1" spc="-10" dirty="0"/>
              <a:t>况</a:t>
            </a:r>
            <a:r>
              <a:rPr sz="1800" b="1" dirty="0"/>
              <a:t>需提前办理预约手续。</a:t>
            </a:r>
          </a:p>
        </p:txBody>
      </p:sp>
      <p:sp>
        <p:nvSpPr>
          <p:cNvPr id="4" name="object 4"/>
          <p:cNvSpPr txBox="1"/>
          <p:nvPr/>
        </p:nvSpPr>
        <p:spPr>
          <a:xfrm>
            <a:off x="539552" y="620688"/>
            <a:ext cx="8376413" cy="492443"/>
          </a:xfrm>
          <a:prstGeom prst="rect">
            <a:avLst/>
          </a:prstGeom>
        </p:spPr>
        <p:txBody>
          <a:bodyPr vert="horz" wrap="square" lIns="0" tIns="0" rIns="0" bIns="0" rtlCol="0">
            <a:spAutoFit/>
          </a:bodyPr>
          <a:lstStyle/>
          <a:p>
            <a:pPr marL="12700" marR="5080">
              <a:lnSpc>
                <a:spcPct val="100000"/>
              </a:lnSpc>
            </a:pPr>
            <a:r>
              <a:rPr sz="3200" b="1" spc="-20" dirty="0">
                <a:solidFill>
                  <a:srgbClr val="1F487C"/>
                </a:solidFill>
                <a:latin typeface="微软雅黑" panose="020B0503020204020204" pitchFamily="34" charset="-122"/>
                <a:ea typeface="微软雅黑" panose="020B0503020204020204" pitchFamily="34" charset="-122"/>
                <a:cs typeface="黑体" panose="02010609060101010101" charset="-122"/>
              </a:rPr>
              <a:t>《</a:t>
            </a:r>
            <a:r>
              <a:rPr sz="3200" b="1" spc="-35" dirty="0" err="1">
                <a:solidFill>
                  <a:srgbClr val="1F487C"/>
                </a:solidFill>
                <a:latin typeface="微软雅黑" panose="020B0503020204020204" pitchFamily="34" charset="-122"/>
                <a:ea typeface="微软雅黑" panose="020B0503020204020204" pitchFamily="34" charset="-122"/>
                <a:cs typeface="黑体" panose="02010609060101010101" charset="-122"/>
              </a:rPr>
              <a:t>关于</a:t>
            </a:r>
            <a:r>
              <a:rPr sz="3200" b="1" spc="-25" dirty="0" err="1">
                <a:solidFill>
                  <a:srgbClr val="1F487C"/>
                </a:solidFill>
                <a:latin typeface="微软雅黑" panose="020B0503020204020204" pitchFamily="34" charset="-122"/>
                <a:ea typeface="微软雅黑" panose="020B0503020204020204" pitchFamily="34" charset="-122"/>
                <a:cs typeface="黑体" panose="02010609060101010101" charset="-122"/>
              </a:rPr>
              <a:t>加</a:t>
            </a:r>
            <a:r>
              <a:rPr sz="3200" b="1" spc="-35" dirty="0" err="1">
                <a:solidFill>
                  <a:srgbClr val="1F487C"/>
                </a:solidFill>
                <a:latin typeface="微软雅黑" panose="020B0503020204020204" pitchFamily="34" charset="-122"/>
                <a:ea typeface="微软雅黑" panose="020B0503020204020204" pitchFamily="34" charset="-122"/>
                <a:cs typeface="黑体" panose="02010609060101010101" charset="-122"/>
              </a:rPr>
              <a:t>强规</a:t>
            </a:r>
            <a:r>
              <a:rPr sz="3200" b="1" spc="-25" dirty="0" err="1">
                <a:solidFill>
                  <a:srgbClr val="1F487C"/>
                </a:solidFill>
                <a:latin typeface="微软雅黑" panose="020B0503020204020204" pitchFamily="34" charset="-122"/>
                <a:ea typeface="微软雅黑" panose="020B0503020204020204" pitchFamily="34" charset="-122"/>
                <a:cs typeface="黑体" panose="02010609060101010101" charset="-122"/>
              </a:rPr>
              <a:t>范</a:t>
            </a:r>
            <a:r>
              <a:rPr sz="3200" b="1" spc="-35" dirty="0" err="1">
                <a:solidFill>
                  <a:srgbClr val="1F487C"/>
                </a:solidFill>
                <a:latin typeface="微软雅黑" panose="020B0503020204020204" pitchFamily="34" charset="-122"/>
                <a:ea typeface="微软雅黑" panose="020B0503020204020204" pitchFamily="34" charset="-122"/>
                <a:cs typeface="黑体" panose="02010609060101010101" charset="-122"/>
              </a:rPr>
              <a:t>动物</a:t>
            </a:r>
            <a:r>
              <a:rPr sz="3200" b="1" spc="-25" dirty="0" err="1">
                <a:solidFill>
                  <a:srgbClr val="1F487C"/>
                </a:solidFill>
                <a:latin typeface="微软雅黑" panose="020B0503020204020204" pitchFamily="34" charset="-122"/>
                <a:ea typeface="微软雅黑" panose="020B0503020204020204" pitchFamily="34" charset="-122"/>
                <a:cs typeface="黑体" panose="02010609060101010101" charset="-122"/>
              </a:rPr>
              <a:t>饲</a:t>
            </a:r>
            <a:r>
              <a:rPr sz="3200" b="1" spc="-35" dirty="0" err="1">
                <a:solidFill>
                  <a:srgbClr val="1F487C"/>
                </a:solidFill>
                <a:latin typeface="微软雅黑" panose="020B0503020204020204" pitchFamily="34" charset="-122"/>
                <a:ea typeface="微软雅黑" panose="020B0503020204020204" pitchFamily="34" charset="-122"/>
                <a:cs typeface="黑体" panose="02010609060101010101" charset="-122"/>
              </a:rPr>
              <a:t>养及</a:t>
            </a:r>
            <a:r>
              <a:rPr sz="3200" b="1" spc="-25" dirty="0" err="1">
                <a:solidFill>
                  <a:srgbClr val="1F487C"/>
                </a:solidFill>
                <a:latin typeface="微软雅黑" panose="020B0503020204020204" pitchFamily="34" charset="-122"/>
                <a:ea typeface="微软雅黑" panose="020B0503020204020204" pitchFamily="34" charset="-122"/>
                <a:cs typeface="黑体" panose="02010609060101010101" charset="-122"/>
              </a:rPr>
              <a:t>动</a:t>
            </a:r>
            <a:r>
              <a:rPr sz="3200" b="1" spc="-35" dirty="0" err="1">
                <a:solidFill>
                  <a:srgbClr val="1F487C"/>
                </a:solidFill>
                <a:latin typeface="微软雅黑" panose="020B0503020204020204" pitchFamily="34" charset="-122"/>
                <a:ea typeface="微软雅黑" panose="020B0503020204020204" pitchFamily="34" charset="-122"/>
                <a:cs typeface="黑体" panose="02010609060101010101" charset="-122"/>
              </a:rPr>
              <a:t>物</a:t>
            </a:r>
            <a:r>
              <a:rPr sz="3200" b="1" spc="-45" dirty="0" err="1">
                <a:solidFill>
                  <a:srgbClr val="1F487C"/>
                </a:solidFill>
                <a:latin typeface="微软雅黑" panose="020B0503020204020204" pitchFamily="34" charset="-122"/>
                <a:ea typeface="微软雅黑" panose="020B0503020204020204" pitchFamily="34" charset="-122"/>
                <a:cs typeface="黑体" panose="02010609060101010101" charset="-122"/>
              </a:rPr>
              <a:t>实</a:t>
            </a:r>
            <a:r>
              <a:rPr sz="3200" b="1" spc="-25" dirty="0" err="1">
                <a:solidFill>
                  <a:srgbClr val="1F487C"/>
                </a:solidFill>
                <a:latin typeface="微软雅黑" panose="020B0503020204020204" pitchFamily="34" charset="-122"/>
                <a:ea typeface="微软雅黑" panose="020B0503020204020204" pitchFamily="34" charset="-122"/>
                <a:cs typeface="黑体" panose="02010609060101010101" charset="-122"/>
              </a:rPr>
              <a:t>验</a:t>
            </a:r>
            <a:r>
              <a:rPr sz="3200" b="1" spc="-35" dirty="0" err="1">
                <a:solidFill>
                  <a:srgbClr val="1F487C"/>
                </a:solidFill>
                <a:latin typeface="微软雅黑" panose="020B0503020204020204" pitchFamily="34" charset="-122"/>
                <a:ea typeface="微软雅黑" panose="020B0503020204020204" pitchFamily="34" charset="-122"/>
                <a:cs typeface="黑体" panose="02010609060101010101" charset="-122"/>
              </a:rPr>
              <a:t>的通</a:t>
            </a:r>
            <a:r>
              <a:rPr sz="3200" b="1" spc="-20" dirty="0" err="1">
                <a:solidFill>
                  <a:srgbClr val="1F487C"/>
                </a:solidFill>
                <a:latin typeface="微软雅黑" panose="020B0503020204020204" pitchFamily="34" charset="-122"/>
                <a:ea typeface="微软雅黑" panose="020B0503020204020204" pitchFamily="34" charset="-122"/>
                <a:cs typeface="黑体" panose="02010609060101010101" charset="-122"/>
              </a:rPr>
              <a:t>知</a:t>
            </a:r>
            <a:r>
              <a:rPr sz="3200" b="1" spc="-45" dirty="0">
                <a:solidFill>
                  <a:srgbClr val="1F487C"/>
                </a:solidFill>
                <a:latin typeface="微软雅黑" panose="020B0503020204020204" pitchFamily="34" charset="-122"/>
                <a:ea typeface="微软雅黑" panose="020B0503020204020204" pitchFamily="34" charset="-122"/>
                <a:cs typeface="黑体" panose="02010609060101010101" charset="-122"/>
              </a:rPr>
              <a:t>》</a:t>
            </a:r>
            <a:endParaRPr sz="3200" dirty="0">
              <a:latin typeface="微软雅黑" panose="020B0503020204020204" pitchFamily="34" charset="-122"/>
              <a:ea typeface="微软雅黑" panose="020B0503020204020204" pitchFamily="34" charset="-122"/>
              <a:cs typeface="黑体" panose="02010609060101010101" charset="-122"/>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301" y="404664"/>
            <a:ext cx="9149301" cy="58477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lang="zh-CN" sz="3200" b="1" spc="-35" dirty="0">
                <a:solidFill>
                  <a:srgbClr val="1F487C"/>
                </a:solidFill>
                <a:latin typeface="微软雅黑" panose="020B0503020204020204" pitchFamily="34" charset="-122"/>
                <a:ea typeface="微软雅黑" panose="020B0503020204020204" pitchFamily="34" charset="-122"/>
                <a:cs typeface="黑体" panose="02010609060101010101" charset="-122"/>
              </a:rPr>
              <a:t>关于加强表型与影像分析实验动物信息审核的通知</a:t>
            </a:r>
          </a:p>
        </p:txBody>
      </p:sp>
      <p:sp>
        <p:nvSpPr>
          <p:cNvPr id="1026" name="Rectangle 2"/>
          <p:cNvSpPr>
            <a:spLocks noChangeArrowheads="1"/>
          </p:cNvSpPr>
          <p:nvPr/>
        </p:nvSpPr>
        <p:spPr bwMode="auto">
          <a:xfrm>
            <a:off x="642910" y="1752491"/>
            <a:ext cx="7961538" cy="3970318"/>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381000" algn="just" defTabSz="914400" rtl="0" eaLnBrk="1" fontAlgn="base" latinLnBrk="0" hangingPunct="1">
              <a:lnSpc>
                <a:spcPct val="200000"/>
              </a:lnSpc>
              <a:spcBef>
                <a:spcPct val="0"/>
              </a:spcBef>
              <a:spcAft>
                <a:spcPct val="0"/>
              </a:spcAft>
              <a:buClrTx/>
              <a:buSzTx/>
              <a:buFontTx/>
              <a:buNone/>
            </a:pPr>
            <a:r>
              <a:rPr kumimoji="0" lang="zh-CN" b="1" i="0" u="none" strike="noStrike" cap="none" normalizeH="0" baseline="0" dirty="0">
                <a:ln>
                  <a:noFill/>
                </a:ln>
                <a:solidFill>
                  <a:schemeClr val="tx1"/>
                </a:solidFill>
                <a:effectLst/>
                <a:latin typeface="Calibri" panose="020F0502020204030204" charset="0"/>
                <a:ea typeface="宋体" panose="02010600030101010101" pitchFamily="2" charset="-122"/>
                <a:cs typeface="Times New Roman" panose="02020603050405020304" pitchFamily="18" charset="0"/>
              </a:rPr>
              <a:t>各学院、相关实验室，校外有关单位：</a:t>
            </a:r>
            <a:endParaRPr kumimoji="0" lang="zh-CN"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81000" algn="just" defTabSz="914400" rtl="0" eaLnBrk="0" fontAlgn="base" latinLnBrk="0" hangingPunct="0">
              <a:lnSpc>
                <a:spcPct val="200000"/>
              </a:lnSpc>
              <a:spcBef>
                <a:spcPct val="0"/>
              </a:spcBef>
              <a:spcAft>
                <a:spcPct val="0"/>
              </a:spcAft>
              <a:buClrTx/>
              <a:buSzTx/>
              <a:buFontTx/>
              <a:buNone/>
            </a:pPr>
            <a:r>
              <a:rPr kumimoji="0" lang="zh-CN" b="1" i="0" u="none" strike="noStrike" cap="none" normalizeH="0" baseline="0" dirty="0">
                <a:ln>
                  <a:noFill/>
                </a:ln>
                <a:solidFill>
                  <a:schemeClr val="tx1"/>
                </a:solidFill>
                <a:effectLst/>
                <a:latin typeface="Calibri" panose="020F0502020204030204" charset="0"/>
                <a:ea typeface="宋体" panose="02010600030101010101" pitchFamily="2" charset="-122"/>
                <a:cs typeface="Times New Roman" panose="02020603050405020304" pitchFamily="18" charset="0"/>
              </a:rPr>
              <a:t>南京医科大学医药实验动物中心是本校实验动物科研服务平台，同时也是江苏省医药动物实验基地，承担着开放服务功能。在多年的运行服务中，各项工作不断规范与完善，</a:t>
            </a:r>
            <a:r>
              <a:rPr kumimoji="0" lang="zh-CN" b="1" i="0" u="none" strike="noStrike" cap="none" normalizeH="0" baseline="0" dirty="0">
                <a:ln>
                  <a:noFill/>
                </a:ln>
                <a:solidFill>
                  <a:srgbClr val="0070C0"/>
                </a:solidFill>
                <a:effectLst/>
                <a:latin typeface="Calibri" panose="020F0502020204030204" charset="0"/>
                <a:ea typeface="宋体" panose="02010600030101010101" pitchFamily="2" charset="-122"/>
                <a:cs typeface="Times New Roman" panose="02020603050405020304" pitchFamily="18" charset="0"/>
              </a:rPr>
              <a:t>但近来我们发现动物中心项目技术部接受的表型与影像分析实验动物来源比较复杂，存在交叉感染的极大风险，严重威胁动物中心的生物安全</a:t>
            </a:r>
            <a:r>
              <a:rPr kumimoji="0" lang="zh-CN" b="1" i="0" u="none" strike="noStrike" cap="none" normalizeH="0" baseline="0" dirty="0">
                <a:ln>
                  <a:noFill/>
                </a:ln>
                <a:solidFill>
                  <a:schemeClr val="tx1"/>
                </a:solidFill>
                <a:effectLst/>
                <a:latin typeface="Calibri" panose="020F0502020204030204" charset="0"/>
                <a:ea typeface="宋体" panose="02010600030101010101" pitchFamily="2" charset="-122"/>
                <a:cs typeface="Times New Roman" panose="02020603050405020304" pitchFamily="18" charset="0"/>
              </a:rPr>
              <a:t>。经学校动管会讨论研究</a:t>
            </a:r>
            <a:r>
              <a:rPr kumimoji="0" lang="zh-CN" b="1" i="0" u="none" strike="noStrike" cap="none" normalizeH="0" baseline="0" dirty="0">
                <a:ln>
                  <a:noFill/>
                </a:ln>
                <a:effectLst/>
                <a:latin typeface="Calibri" panose="020F0502020204030204" charset="0"/>
                <a:ea typeface="宋体" panose="02010600030101010101" pitchFamily="2" charset="-122"/>
                <a:cs typeface="Times New Roman" panose="02020603050405020304" pitchFamily="18" charset="0"/>
              </a:rPr>
              <a:t>，决定对申请到南医大医药实验动物中心进行表型与影像分析的实验动物信息加强审核</a:t>
            </a:r>
            <a:r>
              <a:rPr kumimoji="0" lang="zh-CN" altLang="en-US" b="1" i="0" u="none" strike="noStrike" cap="none" normalizeH="0" baseline="0" dirty="0">
                <a:ln>
                  <a:noFill/>
                </a:ln>
                <a:effectLst/>
                <a:latin typeface="Calibri" panose="020F0502020204030204" charset="0"/>
                <a:ea typeface="宋体" panose="02010600030101010101" pitchFamily="2" charset="-122"/>
                <a:cs typeface="Times New Roman" panose="02020603050405020304" pitchFamily="18" charset="0"/>
              </a:rPr>
              <a:t>。</a:t>
            </a:r>
            <a:endParaRPr kumimoji="0" lang="zh-CN" b="1" i="0" u="none" strike="noStrike" cap="none" normalizeH="0" baseline="0" dirty="0">
              <a:ln>
                <a:noFill/>
              </a:ln>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ChangeArrowheads="1"/>
          </p:cNvSpPr>
          <p:nvPr/>
        </p:nvSpPr>
        <p:spPr bwMode="auto">
          <a:xfrm>
            <a:off x="388790" y="1392051"/>
            <a:ext cx="8215658" cy="5293757"/>
          </a:xfrm>
          <a:prstGeom prst="rect">
            <a:avLst/>
          </a:prstGeom>
          <a:noFill/>
          <a:ln w="9525">
            <a:noFill/>
            <a:miter lim="800000"/>
          </a:ln>
          <a:effectLst/>
        </p:spPr>
        <p:txBody>
          <a:bodyPr vert="horz" wrap="square" lIns="91440" tIns="45720" rIns="91440" bIns="45720" numCol="1" anchor="ctr" anchorCtr="0" compatLnSpc="1">
            <a:spAutoFit/>
          </a:bodyPr>
          <a:lstStyle/>
          <a:p>
            <a:pPr indent="381000" algn="just" fontAlgn="base">
              <a:lnSpc>
                <a:spcPct val="150000"/>
              </a:lnSpc>
              <a:spcBef>
                <a:spcPct val="0"/>
              </a:spcBef>
              <a:spcAft>
                <a:spcPct val="0"/>
              </a:spcAft>
            </a:pPr>
            <a:r>
              <a:rPr lang="zh-CN" altLang="zh-CN" sz="2000" b="1" dirty="0">
                <a:latin typeface="Calibri" panose="020F0502020204030204" charset="0"/>
                <a:ea typeface="宋体" panose="02010600030101010101" pitchFamily="2" charset="-122"/>
                <a:cs typeface="Times New Roman" panose="02020603050405020304" pitchFamily="18" charset="0"/>
              </a:rPr>
              <a:t>有关事项通知如下：</a:t>
            </a:r>
            <a:endParaRPr lang="zh-CN" altLang="zh-CN" sz="2000" b="1" dirty="0">
              <a:latin typeface="Arial" panose="020B0604020202020204" pitchFamily="34" charset="0"/>
              <a:ea typeface="宋体" panose="02010600030101010101" pitchFamily="2" charset="-122"/>
              <a:cs typeface="宋体" panose="02010600030101010101" pitchFamily="2" charset="-122"/>
            </a:endParaRPr>
          </a:p>
          <a:p>
            <a:pPr marL="0" marR="0" lvl="0" indent="381000" algn="just" defTabSz="914400" rtl="0" eaLnBrk="1" fontAlgn="base" latinLnBrk="0" hangingPunct="1">
              <a:lnSpc>
                <a:spcPct val="200000"/>
              </a:lnSpc>
              <a:spcBef>
                <a:spcPct val="0"/>
              </a:spcBef>
              <a:spcAft>
                <a:spcPct val="0"/>
              </a:spcAft>
              <a:buClrTx/>
              <a:buSzTx/>
              <a:buFontTx/>
              <a:buNone/>
            </a:pPr>
            <a:r>
              <a:rPr lang="en-US" altLang="zh-CN" b="1" dirty="0">
                <a:latin typeface="Calibri" panose="020F0502020204030204" charset="0"/>
                <a:ea typeface="宋体" panose="02010600030101010101" pitchFamily="2" charset="-122"/>
                <a:cs typeface="Times New Roman" panose="02020603050405020304" pitchFamily="18" charset="0"/>
              </a:rPr>
              <a:t>1</a:t>
            </a:r>
            <a:r>
              <a:rPr lang="zh-CN" altLang="en-US" b="1" dirty="0">
                <a:latin typeface="Calibri" panose="020F0502020204030204" charset="0"/>
                <a:ea typeface="宋体" panose="02010600030101010101" pitchFamily="2" charset="-122"/>
                <a:cs typeface="Times New Roman" panose="02020603050405020304" pitchFamily="18" charset="0"/>
              </a:rPr>
              <a:t>、在动物中心（包括峨嵋岭分部）饲养的实验动物，在申请表型与影像分析时，需提供</a:t>
            </a:r>
            <a:r>
              <a:rPr lang="zh-CN" altLang="en-US" b="1" dirty="0">
                <a:solidFill>
                  <a:srgbClr val="FF0000"/>
                </a:solidFill>
                <a:latin typeface="Calibri" panose="020F0502020204030204" charset="0"/>
                <a:ea typeface="宋体" panose="02010600030101010101" pitchFamily="2" charset="-122"/>
                <a:cs typeface="Times New Roman" panose="02020603050405020304" pitchFamily="18" charset="0"/>
              </a:rPr>
              <a:t>动物中心饲养部的取出动物证明材料</a:t>
            </a:r>
            <a:r>
              <a:rPr lang="zh-CN" altLang="en-US" b="1" dirty="0">
                <a:latin typeface="Calibri" panose="020F0502020204030204" charset="0"/>
                <a:ea typeface="宋体" panose="02010600030101010101" pitchFamily="2" charset="-122"/>
                <a:cs typeface="Times New Roman" panose="02020603050405020304" pitchFamily="18" charset="0"/>
              </a:rPr>
              <a:t>。</a:t>
            </a:r>
          </a:p>
          <a:p>
            <a:pPr marL="0" marR="0" lvl="0" indent="381000" algn="just" defTabSz="914400" rtl="0" eaLnBrk="0" fontAlgn="base" latinLnBrk="0" hangingPunct="0">
              <a:lnSpc>
                <a:spcPct val="200000"/>
              </a:lnSpc>
              <a:spcBef>
                <a:spcPct val="0"/>
              </a:spcBef>
              <a:spcAft>
                <a:spcPct val="0"/>
              </a:spcAft>
              <a:buClrTx/>
              <a:buSzTx/>
              <a:buFontTx/>
              <a:buNone/>
            </a:pPr>
            <a:r>
              <a:rPr lang="en-US" altLang="zh-CN" b="1" dirty="0">
                <a:latin typeface="Calibri" panose="020F0502020204030204" charset="0"/>
                <a:ea typeface="宋体" panose="02010600030101010101" pitchFamily="2" charset="-122"/>
                <a:cs typeface="Times New Roman" panose="02020603050405020304" pitchFamily="18" charset="0"/>
              </a:rPr>
              <a:t>2</a:t>
            </a:r>
            <a:r>
              <a:rPr lang="zh-CN" altLang="en-US" b="1" dirty="0">
                <a:latin typeface="Calibri" panose="020F0502020204030204" charset="0"/>
                <a:ea typeface="宋体" panose="02010600030101010101" pitchFamily="2" charset="-122"/>
                <a:cs typeface="Times New Roman" panose="02020603050405020304" pitchFamily="18" charset="0"/>
              </a:rPr>
              <a:t>、在校内其他有证实验动物设施饲养的实验动物，在申请表型与影像分析时，需要提供</a:t>
            </a:r>
            <a:r>
              <a:rPr lang="zh-CN" altLang="en-US" b="1" dirty="0">
                <a:solidFill>
                  <a:srgbClr val="FF0000"/>
                </a:solidFill>
                <a:latin typeface="Calibri" panose="020F0502020204030204" charset="0"/>
                <a:ea typeface="宋体" panose="02010600030101010101" pitchFamily="2" charset="-122"/>
                <a:cs typeface="Times New Roman" panose="02020603050405020304" pitchFamily="18" charset="0"/>
              </a:rPr>
              <a:t>实验项目伦理批准号、有证实验动物设施取出动物证明材料、实验动物使用许可证号</a:t>
            </a:r>
            <a:r>
              <a:rPr lang="zh-CN" altLang="en-US" b="1" dirty="0">
                <a:latin typeface="Calibri" panose="020F0502020204030204" charset="0"/>
                <a:ea typeface="宋体" panose="02010600030101010101" pitchFamily="2" charset="-122"/>
                <a:cs typeface="Times New Roman" panose="02020603050405020304" pitchFamily="18" charset="0"/>
              </a:rPr>
              <a:t>。</a:t>
            </a:r>
          </a:p>
          <a:p>
            <a:pPr lvl="0" indent="381000" algn="just" eaLnBrk="0" fontAlgn="base" hangingPunct="0">
              <a:lnSpc>
                <a:spcPct val="200000"/>
              </a:lnSpc>
              <a:spcBef>
                <a:spcPct val="0"/>
              </a:spcBef>
              <a:spcAft>
                <a:spcPct val="0"/>
              </a:spcAft>
            </a:pPr>
            <a:r>
              <a:rPr lang="en-US" altLang="zh-CN" b="1" dirty="0">
                <a:latin typeface="Calibri" panose="020F0502020204030204" charset="0"/>
                <a:ea typeface="宋体" panose="02010600030101010101" pitchFamily="2" charset="-122"/>
                <a:cs typeface="Times New Roman" panose="02020603050405020304" pitchFamily="18" charset="0"/>
              </a:rPr>
              <a:t>3</a:t>
            </a:r>
            <a:r>
              <a:rPr lang="zh-CN" altLang="en-US" b="1" dirty="0">
                <a:latin typeface="Calibri" panose="020F0502020204030204" charset="0"/>
                <a:ea typeface="宋体" panose="02010600030101010101" pitchFamily="2" charset="-122"/>
                <a:cs typeface="Times New Roman" panose="02020603050405020304" pitchFamily="18" charset="0"/>
              </a:rPr>
              <a:t>、校外单位申请表型与影像分析时，需要提供</a:t>
            </a:r>
            <a:r>
              <a:rPr lang="zh-CN" altLang="en-US" b="1" dirty="0">
                <a:solidFill>
                  <a:srgbClr val="FF0000"/>
                </a:solidFill>
                <a:latin typeface="Calibri" panose="020F0502020204030204" charset="0"/>
                <a:ea typeface="宋体" panose="02010600030101010101" pitchFamily="2" charset="-122"/>
                <a:cs typeface="Times New Roman" panose="02020603050405020304" pitchFamily="18" charset="0"/>
              </a:rPr>
              <a:t>实验项目伦理批准文件首页复印件、实验动物使用许可证号、有证实验动物设施取出动物证明材料并由设施负责人签字，加盖实验动物机构公章</a:t>
            </a:r>
            <a:r>
              <a:rPr lang="zh-CN" altLang="en-US" b="1" dirty="0">
                <a:latin typeface="Calibri" panose="020F0502020204030204" charset="0"/>
                <a:ea typeface="宋体" panose="02010600030101010101" pitchFamily="2" charset="-122"/>
                <a:cs typeface="Times New Roman" panose="02020603050405020304" pitchFamily="18" charset="0"/>
              </a:rPr>
              <a:t>。</a:t>
            </a:r>
          </a:p>
          <a:p>
            <a:pPr marL="0" marR="0" lvl="0" indent="381000" algn="just" defTabSz="914400" rtl="0" eaLnBrk="0" fontAlgn="base" latinLnBrk="0" hangingPunct="0">
              <a:lnSpc>
                <a:spcPct val="100000"/>
              </a:lnSpc>
              <a:spcBef>
                <a:spcPct val="0"/>
              </a:spcBef>
              <a:spcAft>
                <a:spcPct val="0"/>
              </a:spcAft>
              <a:buClrTx/>
              <a:buSzTx/>
              <a:buFontTx/>
              <a:buNone/>
            </a:pPr>
            <a:endParaRPr lang="zh-CN" altLang="en-US" sz="2000" b="1" dirty="0">
              <a:latin typeface="Calibri" panose="020F0502020204030204" charset="0"/>
              <a:ea typeface="宋体" panose="02010600030101010101" pitchFamily="2" charset="-122"/>
              <a:cs typeface="Times New Roman" panose="02020603050405020304" pitchFamily="18" charset="0"/>
            </a:endParaRPr>
          </a:p>
        </p:txBody>
      </p:sp>
      <p:sp>
        <p:nvSpPr>
          <p:cNvPr id="124930" name="Rectangle 2"/>
          <p:cNvSpPr>
            <a:spLocks noChangeArrowheads="1"/>
          </p:cNvSpPr>
          <p:nvPr/>
        </p:nvSpPr>
        <p:spPr bwMode="auto">
          <a:xfrm>
            <a:off x="3095328" y="6480843"/>
            <a:ext cx="6048672" cy="36933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1524000" defTabSz="914400" rtl="0" eaLnBrk="1" fontAlgn="base" latinLnBrk="0" hangingPunct="1">
              <a:lnSpc>
                <a:spcPct val="100000"/>
              </a:lnSpc>
              <a:spcBef>
                <a:spcPct val="0"/>
              </a:spcBef>
              <a:spcAft>
                <a:spcPct val="0"/>
              </a:spcAft>
              <a:buClrTx/>
              <a:buSzTx/>
              <a:buFontTx/>
              <a:buNone/>
            </a:pPr>
            <a:r>
              <a:rPr lang="zh-CN" altLang="en-US" b="1" dirty="0">
                <a:latin typeface="Calibri" panose="020F0502020204030204" charset="0"/>
                <a:ea typeface="宋体" panose="02010600030101010101" pitchFamily="2" charset="-122"/>
                <a:cs typeface="Times New Roman" panose="02020603050405020304" pitchFamily="18" charset="0"/>
              </a:rPr>
              <a:t>南京医科大学实验动物管理和使用委员会</a:t>
            </a:r>
          </a:p>
        </p:txBody>
      </p:sp>
      <p:sp>
        <p:nvSpPr>
          <p:cNvPr id="5" name="Rectangle 1"/>
          <p:cNvSpPr>
            <a:spLocks noChangeArrowheads="1"/>
          </p:cNvSpPr>
          <p:nvPr/>
        </p:nvSpPr>
        <p:spPr bwMode="auto">
          <a:xfrm>
            <a:off x="-5301" y="404664"/>
            <a:ext cx="9149301" cy="58477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lang="zh-CN" sz="3200" b="1" spc="-35" dirty="0">
                <a:solidFill>
                  <a:srgbClr val="1F487C"/>
                </a:solidFill>
                <a:latin typeface="微软雅黑" panose="020B0503020204020204" pitchFamily="34" charset="-122"/>
                <a:ea typeface="微软雅黑" panose="020B0503020204020204" pitchFamily="34" charset="-122"/>
                <a:cs typeface="黑体" panose="02010609060101010101" charset="-122"/>
              </a:rPr>
              <a:t>关于加强表型与影像分析实验动物信息审核的通知</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cs typeface="微软雅黑" panose="020B0503020204020204" pitchFamily="34" charset="-122"/>
              </a:rPr>
              <a:t>-</a:t>
            </a:r>
            <a:r>
              <a:rPr lang="zh-CN" altLang="en-US" dirty="0">
                <a:solidFill>
                  <a:srgbClr val="C00000"/>
                </a:solidFill>
                <a:latin typeface="微软雅黑" panose="020B0503020204020204" pitchFamily="34" charset="-122"/>
                <a:cs typeface="微软雅黑" panose="020B0503020204020204" pitchFamily="34" charset="-122"/>
              </a:rPr>
              <a:t>屏障外</a:t>
            </a: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6330049" y="683320"/>
            <a:ext cx="1245489" cy="400110"/>
          </a:xfrm>
          <a:prstGeom prst="rect">
            <a:avLst/>
          </a:prstGeom>
          <a:noFill/>
        </p:spPr>
        <p:txBody>
          <a:bodyPr wrap="square" rtlCol="0">
            <a:spAutoFit/>
          </a:bodyPr>
          <a:lstStyle/>
          <a:p>
            <a:r>
              <a:rPr lang="zh-CN" altLang="en-US" sz="2000" dirty="0"/>
              <a:t>    </a:t>
            </a:r>
            <a:r>
              <a:rPr lang="zh-CN" altLang="en-US" sz="2000" b="1" dirty="0">
                <a:solidFill>
                  <a:schemeClr val="tx1">
                    <a:lumMod val="95000"/>
                    <a:lumOff val="5000"/>
                  </a:schemeClr>
                </a:solidFill>
              </a:rPr>
              <a:t>换鞋区</a:t>
            </a: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179397" y="4077534"/>
            <a:ext cx="1117009" cy="646331"/>
          </a:xfrm>
          <a:prstGeom prst="rect">
            <a:avLst/>
          </a:prstGeom>
          <a:noFill/>
        </p:spPr>
        <p:txBody>
          <a:bodyPr wrap="square" rtlCol="0">
            <a:spAutoFit/>
          </a:bodyPr>
          <a:lstStyle/>
          <a:p>
            <a:r>
              <a:rPr lang="en-US" altLang="zh-CN" sz="3600" b="1" dirty="0">
                <a:solidFill>
                  <a:srgbClr val="FF0000"/>
                </a:solidFill>
              </a:rPr>
              <a:t>B</a:t>
            </a:r>
            <a:r>
              <a:rPr lang="zh-CN" altLang="en-US" sz="3600" b="1" dirty="0">
                <a:solidFill>
                  <a:srgbClr val="FF0000"/>
                </a:solidFill>
              </a:rPr>
              <a:t>区</a:t>
            </a:r>
          </a:p>
        </p:txBody>
      </p:sp>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笑脸 52"/>
          <p:cNvSpPr/>
          <p:nvPr/>
        </p:nvSpPr>
        <p:spPr>
          <a:xfrm>
            <a:off x="1345546" y="2508348"/>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6300807" y="615549"/>
            <a:ext cx="1274732" cy="467881"/>
          </a:xfrm>
          <a:prstGeom prst="wedgeRoundRectCallout">
            <a:avLst>
              <a:gd name="adj1" fmla="val -438784"/>
              <a:gd name="adj2" fmla="val 405513"/>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600414" y="3498326"/>
            <a:ext cx="5355963" cy="2119648"/>
          </a:xfrm>
          <a:prstGeom prst="rect">
            <a:avLst/>
          </a:prstGeom>
          <a:no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endParaRPr lang="zh-CN"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ChangeArrowheads="1"/>
          </p:cNvSpPr>
          <p:nvPr/>
        </p:nvSpPr>
        <p:spPr bwMode="auto">
          <a:xfrm>
            <a:off x="395536" y="1721520"/>
            <a:ext cx="8424936" cy="3888244"/>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381000" algn="just" defTabSz="914400" rtl="0" eaLnBrk="0" fontAlgn="base" latinLnBrk="0" hangingPunct="0">
              <a:lnSpc>
                <a:spcPct val="200000"/>
              </a:lnSpc>
              <a:spcBef>
                <a:spcPct val="0"/>
              </a:spcBef>
              <a:spcAft>
                <a:spcPct val="0"/>
              </a:spcAft>
              <a:buClrTx/>
              <a:buSzTx/>
              <a:buFontTx/>
              <a:buNone/>
            </a:pPr>
            <a:r>
              <a:rPr lang="en-US" altLang="zh-CN" b="1" dirty="0">
                <a:latin typeface="Calibri" panose="020F0502020204030204" charset="0"/>
                <a:ea typeface="宋体" panose="02010600030101010101" pitchFamily="2" charset="-122"/>
                <a:cs typeface="Times New Roman" panose="02020603050405020304" pitchFamily="18" charset="0"/>
              </a:rPr>
              <a:t>4</a:t>
            </a:r>
            <a:r>
              <a:rPr lang="zh-CN" altLang="en-US" b="1" dirty="0">
                <a:latin typeface="Calibri" panose="020F0502020204030204" charset="0"/>
                <a:ea typeface="宋体" panose="02010600030101010101" pitchFamily="2" charset="-122"/>
                <a:cs typeface="Times New Roman" panose="02020603050405020304" pitchFamily="18" charset="0"/>
              </a:rPr>
              <a:t>、非饲养在有证实验动物设施的表型与影像分析申请</a:t>
            </a:r>
            <a:r>
              <a:rPr lang="zh-CN" altLang="en-US" b="1" dirty="0">
                <a:solidFill>
                  <a:srgbClr val="FF0000"/>
                </a:solidFill>
                <a:latin typeface="Calibri" panose="020F0502020204030204" charset="0"/>
                <a:ea typeface="宋体" panose="02010600030101010101" pitchFamily="2" charset="-122"/>
                <a:cs typeface="Times New Roman" panose="02020603050405020304" pitchFamily="18" charset="0"/>
              </a:rPr>
              <a:t>一律不予接受</a:t>
            </a:r>
            <a:r>
              <a:rPr lang="zh-CN" altLang="en-US" b="1" dirty="0">
                <a:latin typeface="Calibri" panose="020F0502020204030204" charset="0"/>
                <a:ea typeface="宋体" panose="02010600030101010101" pitchFamily="2" charset="-122"/>
                <a:cs typeface="Times New Roman" panose="02020603050405020304" pitchFamily="18" charset="0"/>
              </a:rPr>
              <a:t>。</a:t>
            </a:r>
          </a:p>
          <a:p>
            <a:pPr marL="0" marR="0" lvl="0" indent="381000" algn="just" defTabSz="914400" rtl="0" eaLnBrk="0" fontAlgn="base" latinLnBrk="0" hangingPunct="0">
              <a:lnSpc>
                <a:spcPct val="200000"/>
              </a:lnSpc>
              <a:spcBef>
                <a:spcPct val="0"/>
              </a:spcBef>
              <a:spcAft>
                <a:spcPct val="0"/>
              </a:spcAft>
              <a:buClrTx/>
              <a:buSzTx/>
              <a:buFontTx/>
              <a:buNone/>
            </a:pPr>
            <a:r>
              <a:rPr lang="en-US" altLang="zh-CN" b="1" dirty="0">
                <a:latin typeface="Calibri" panose="020F0502020204030204" charset="0"/>
                <a:ea typeface="宋体" panose="02010600030101010101" pitchFamily="2" charset="-122"/>
                <a:cs typeface="Times New Roman" panose="02020603050405020304" pitchFamily="18" charset="0"/>
              </a:rPr>
              <a:t>5</a:t>
            </a:r>
            <a:r>
              <a:rPr lang="zh-CN" altLang="en-US" b="1" dirty="0">
                <a:latin typeface="Calibri" panose="020F0502020204030204" charset="0"/>
                <a:ea typeface="宋体" panose="02010600030101010101" pitchFamily="2" charset="-122"/>
                <a:cs typeface="Times New Roman" panose="02020603050405020304" pitchFamily="18" charset="0"/>
              </a:rPr>
              <a:t>、在南医大动物中心江宁本部设施饲养的实验动物内部转运除外，其他送动物中心进行表型与影像分析的实验动物，必须</a:t>
            </a:r>
            <a:r>
              <a:rPr lang="zh-CN" altLang="en-US" b="1" dirty="0">
                <a:solidFill>
                  <a:srgbClr val="FF0000"/>
                </a:solidFill>
                <a:latin typeface="Calibri" panose="020F0502020204030204" charset="0"/>
                <a:ea typeface="宋体" panose="02010600030101010101" pitchFamily="2" charset="-122"/>
                <a:cs typeface="Times New Roman" panose="02020603050405020304" pitchFamily="18" charset="0"/>
              </a:rPr>
              <a:t>按照实验动物运输包装的要求进行规范包装</a:t>
            </a:r>
            <a:r>
              <a:rPr lang="zh-CN" altLang="en-US" b="1" dirty="0">
                <a:latin typeface="Calibri" panose="020F0502020204030204" charset="0"/>
                <a:ea typeface="宋体" panose="02010600030101010101" pitchFamily="2" charset="-122"/>
                <a:cs typeface="Times New Roman" panose="02020603050405020304" pitchFamily="18" charset="0"/>
              </a:rPr>
              <a:t>，不得直接以普通饲养笼盒转运实验动物，以减小室外高温或低温、污染等外环境对实验动物的影响和防止运输过程中实验动物意外逃逸。</a:t>
            </a:r>
          </a:p>
          <a:p>
            <a:pPr marL="0" marR="0" lvl="0" indent="381000" algn="just" defTabSz="914400" rtl="0" eaLnBrk="0" fontAlgn="base" latinLnBrk="0" hangingPunct="0">
              <a:lnSpc>
                <a:spcPct val="200000"/>
              </a:lnSpc>
              <a:spcBef>
                <a:spcPct val="0"/>
              </a:spcBef>
              <a:spcAft>
                <a:spcPct val="0"/>
              </a:spcAft>
              <a:buClrTx/>
              <a:buSzTx/>
              <a:buFontTx/>
              <a:buNone/>
            </a:pPr>
            <a:r>
              <a:rPr lang="en-US" altLang="zh-CN" b="1" dirty="0">
                <a:latin typeface="Calibri" panose="020F0502020204030204" charset="0"/>
                <a:ea typeface="宋体" panose="02010600030101010101" pitchFamily="2" charset="-122"/>
                <a:cs typeface="Times New Roman" panose="02020603050405020304" pitchFamily="18" charset="0"/>
              </a:rPr>
              <a:t>6</a:t>
            </a:r>
            <a:r>
              <a:rPr lang="zh-CN" altLang="en-US" b="1" dirty="0">
                <a:latin typeface="Calibri" panose="020F0502020204030204" charset="0"/>
                <a:ea typeface="宋体" panose="02010600030101010101" pitchFamily="2" charset="-122"/>
                <a:cs typeface="Times New Roman" panose="02020603050405020304" pitchFamily="18" charset="0"/>
              </a:rPr>
              <a:t>、本通知自</a:t>
            </a:r>
            <a:r>
              <a:rPr lang="en-US" altLang="zh-CN" b="1" dirty="0">
                <a:latin typeface="Calibri" panose="020F0502020204030204" charset="0"/>
                <a:ea typeface="宋体" panose="02010600030101010101" pitchFamily="2" charset="-122"/>
                <a:cs typeface="Times New Roman" panose="02020603050405020304" pitchFamily="18" charset="0"/>
              </a:rPr>
              <a:t>2019</a:t>
            </a:r>
            <a:r>
              <a:rPr lang="zh-CN" altLang="en-US" b="1" dirty="0">
                <a:latin typeface="Calibri" panose="020F0502020204030204" charset="0"/>
                <a:ea typeface="宋体" panose="02010600030101010101" pitchFamily="2" charset="-122"/>
                <a:cs typeface="Times New Roman" panose="02020603050405020304" pitchFamily="18" charset="0"/>
              </a:rPr>
              <a:t>年</a:t>
            </a:r>
            <a:r>
              <a:rPr lang="en-US" altLang="zh-CN" b="1" dirty="0">
                <a:latin typeface="Calibri" panose="020F0502020204030204" charset="0"/>
                <a:ea typeface="宋体" panose="02010600030101010101" pitchFamily="2" charset="-122"/>
                <a:cs typeface="Times New Roman" panose="02020603050405020304" pitchFamily="18" charset="0"/>
              </a:rPr>
              <a:t>11</a:t>
            </a:r>
            <a:r>
              <a:rPr lang="zh-CN" altLang="en-US" b="1" dirty="0">
                <a:latin typeface="Calibri" panose="020F0502020204030204" charset="0"/>
                <a:ea typeface="宋体" panose="02010600030101010101" pitchFamily="2" charset="-122"/>
                <a:cs typeface="Times New Roman" panose="02020603050405020304" pitchFamily="18" charset="0"/>
              </a:rPr>
              <a:t>月</a:t>
            </a:r>
            <a:r>
              <a:rPr lang="en-US" altLang="zh-CN" b="1" dirty="0">
                <a:latin typeface="Calibri" panose="020F0502020204030204" charset="0"/>
                <a:ea typeface="宋体" panose="02010600030101010101" pitchFamily="2" charset="-122"/>
                <a:cs typeface="Times New Roman" panose="02020603050405020304" pitchFamily="18" charset="0"/>
              </a:rPr>
              <a:t>11</a:t>
            </a:r>
            <a:r>
              <a:rPr lang="zh-CN" altLang="en-US" b="1" dirty="0">
                <a:latin typeface="Calibri" panose="020F0502020204030204" charset="0"/>
                <a:ea typeface="宋体" panose="02010600030101010101" pitchFamily="2" charset="-122"/>
                <a:cs typeface="Times New Roman" panose="02020603050405020304" pitchFamily="18" charset="0"/>
              </a:rPr>
              <a:t>日开始执行。</a:t>
            </a:r>
          </a:p>
          <a:p>
            <a:pPr marL="0" marR="0" lvl="0" indent="381000" algn="just" defTabSz="914400" rtl="0" eaLnBrk="0" fontAlgn="base" latinLnBrk="0" hangingPunct="0">
              <a:lnSpc>
                <a:spcPct val="200000"/>
              </a:lnSpc>
              <a:spcBef>
                <a:spcPct val="0"/>
              </a:spcBef>
              <a:spcAft>
                <a:spcPct val="0"/>
              </a:spcAft>
              <a:buClrTx/>
              <a:buSzTx/>
              <a:buFontTx/>
              <a:buNone/>
            </a:pPr>
            <a:r>
              <a:rPr lang="en-US" altLang="zh-CN" b="1" dirty="0">
                <a:latin typeface="Calibri" panose="020F0502020204030204" charset="0"/>
                <a:ea typeface="宋体" panose="02010600030101010101" pitchFamily="2" charset="-122"/>
                <a:cs typeface="Times New Roman" panose="02020603050405020304" pitchFamily="18" charset="0"/>
              </a:rPr>
              <a:t>7</a:t>
            </a:r>
            <a:r>
              <a:rPr lang="zh-CN" altLang="en-US" b="1" dirty="0">
                <a:latin typeface="Calibri" panose="020F0502020204030204" charset="0"/>
                <a:ea typeface="宋体" panose="02010600030101010101" pitchFamily="2" charset="-122"/>
                <a:cs typeface="Times New Roman" panose="02020603050405020304" pitchFamily="18" charset="0"/>
              </a:rPr>
              <a:t>、本通知由南医大医药实验动物中心负责解释。</a:t>
            </a:r>
          </a:p>
        </p:txBody>
      </p:sp>
      <p:sp>
        <p:nvSpPr>
          <p:cNvPr id="124930" name="Rectangle 2"/>
          <p:cNvSpPr>
            <a:spLocks noChangeArrowheads="1"/>
          </p:cNvSpPr>
          <p:nvPr/>
        </p:nvSpPr>
        <p:spPr bwMode="auto">
          <a:xfrm>
            <a:off x="2699792" y="6480843"/>
            <a:ext cx="6357982" cy="36933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1524000" algn="r" defTabSz="914400" rtl="0" eaLnBrk="1" fontAlgn="base" latinLnBrk="0" hangingPunct="1">
              <a:lnSpc>
                <a:spcPct val="100000"/>
              </a:lnSpc>
              <a:spcBef>
                <a:spcPct val="0"/>
              </a:spcBef>
              <a:spcAft>
                <a:spcPct val="0"/>
              </a:spcAft>
              <a:buClrTx/>
              <a:buSzTx/>
              <a:buFontTx/>
              <a:buNone/>
            </a:pPr>
            <a:r>
              <a:rPr lang="zh-CN" altLang="en-US" b="1" dirty="0">
                <a:latin typeface="Calibri" panose="020F0502020204030204" charset="0"/>
                <a:ea typeface="宋体" panose="02010600030101010101" pitchFamily="2" charset="-122"/>
                <a:cs typeface="Times New Roman" panose="02020603050405020304" pitchFamily="18" charset="0"/>
              </a:rPr>
              <a:t>南京医科大学实验动物管理和使用委员会</a:t>
            </a:r>
          </a:p>
        </p:txBody>
      </p:sp>
      <p:sp>
        <p:nvSpPr>
          <p:cNvPr id="5" name="Rectangle 1"/>
          <p:cNvSpPr>
            <a:spLocks noChangeArrowheads="1"/>
          </p:cNvSpPr>
          <p:nvPr/>
        </p:nvSpPr>
        <p:spPr bwMode="auto">
          <a:xfrm>
            <a:off x="-5301" y="404664"/>
            <a:ext cx="9149301" cy="58477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lang="zh-CN" sz="3200" b="1" spc="-35" dirty="0">
                <a:solidFill>
                  <a:srgbClr val="1F487C"/>
                </a:solidFill>
                <a:latin typeface="微软雅黑" panose="020B0503020204020204" pitchFamily="34" charset="-122"/>
                <a:ea typeface="微软雅黑" panose="020B0503020204020204" pitchFamily="34" charset="-122"/>
                <a:cs typeface="黑体" panose="02010609060101010101" charset="-122"/>
              </a:rPr>
              <a:t>关于加强表型与影像分析实验动物信息审核的通知</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084168" y="3284984"/>
            <a:ext cx="2271776"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extrusionH="57150" contourW="6350" prstMaterial="metal">
              <a:bevelT w="127000" h="31750" prst="angle"/>
              <a:contourClr>
                <a:schemeClr val="accent1">
                  <a:shade val="75000"/>
                </a:schemeClr>
              </a:contourClr>
            </a:sp3d>
          </a:bodyPr>
          <a:lstStyle/>
          <a:p>
            <a:pPr algn="ctr"/>
            <a:r>
              <a:rPr lang="zh-CN" alt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谢谢！</a:t>
            </a:r>
          </a:p>
        </p:txBody>
      </p:sp>
      <p:sp>
        <p:nvSpPr>
          <p:cNvPr id="4" name="object 3"/>
          <p:cNvSpPr txBox="1"/>
          <p:nvPr/>
        </p:nvSpPr>
        <p:spPr>
          <a:xfrm>
            <a:off x="578916" y="113530"/>
            <a:ext cx="7986166" cy="1553689"/>
          </a:xfrm>
          <a:prstGeom prst="rect">
            <a:avLst/>
          </a:prstGeom>
        </p:spPr>
        <p:txBody>
          <a:bodyPr vert="horz" wrap="square" lIns="0" tIns="319463" rIns="0" bIns="0" rtlCol="0">
            <a:spAutoFit/>
          </a:bodyPr>
          <a:lstStyle>
            <a:lvl1pPr>
              <a:defRPr>
                <a:latin typeface="+mj-lt"/>
                <a:ea typeface="+mj-ea"/>
                <a:cs typeface="+mj-cs"/>
              </a:defRPr>
            </a:lvl1pPr>
          </a:lstStyle>
          <a:p>
            <a:pPr marL="648335"/>
            <a:r>
              <a:rPr lang="zh-CN" altLang="en-US" sz="4000" b="1" kern="0" spc="-40" dirty="0">
                <a:solidFill>
                  <a:schemeClr val="accent1">
                    <a:lumMod val="50000"/>
                  </a:schemeClr>
                </a:solidFill>
                <a:latin typeface="微软雅黑" panose="020B0503020204020204" pitchFamily="34" charset="-122"/>
                <a:ea typeface="微软雅黑" panose="020B0503020204020204" pitchFamily="34" charset="-122"/>
              </a:rPr>
              <a:t>南京医科大学医药实</a:t>
            </a:r>
            <a:r>
              <a:rPr lang="zh-CN" altLang="en-US" sz="4000" b="1" kern="0" spc="-30" dirty="0">
                <a:solidFill>
                  <a:schemeClr val="accent1">
                    <a:lumMod val="50000"/>
                  </a:schemeClr>
                </a:solidFill>
                <a:latin typeface="微软雅黑" panose="020B0503020204020204" pitchFamily="34" charset="-122"/>
                <a:ea typeface="微软雅黑" panose="020B0503020204020204" pitchFamily="34" charset="-122"/>
              </a:rPr>
              <a:t>验</a:t>
            </a:r>
            <a:r>
              <a:rPr lang="zh-CN" altLang="en-US" sz="4000" b="1" kern="0" spc="-40" dirty="0">
                <a:solidFill>
                  <a:schemeClr val="accent1">
                    <a:lumMod val="50000"/>
                  </a:schemeClr>
                </a:solidFill>
                <a:latin typeface="微软雅黑" panose="020B0503020204020204" pitchFamily="34" charset="-122"/>
                <a:ea typeface="微软雅黑" panose="020B0503020204020204" pitchFamily="34" charset="-122"/>
              </a:rPr>
              <a:t>动物中心</a:t>
            </a:r>
            <a:r>
              <a:rPr lang="zh-CN" altLang="en-US" sz="4000" b="1" kern="0" spc="-35" dirty="0">
                <a:solidFill>
                  <a:schemeClr val="accent1">
                    <a:lumMod val="50000"/>
                  </a:schemeClr>
                </a:solidFill>
                <a:latin typeface="微软雅黑" panose="020B0503020204020204" pitchFamily="34" charset="-122"/>
                <a:ea typeface="微软雅黑" panose="020B0503020204020204" pitchFamily="34" charset="-122"/>
              </a:rPr>
              <a:t> </a:t>
            </a:r>
            <a:br>
              <a:rPr lang="zh-CN" altLang="en-US" sz="4000" b="1" kern="0" spc="-35" dirty="0">
                <a:solidFill>
                  <a:schemeClr val="accent1">
                    <a:lumMod val="50000"/>
                  </a:schemeClr>
                </a:solidFill>
                <a:latin typeface="微软雅黑" panose="020B0503020204020204" pitchFamily="34" charset="-122"/>
                <a:ea typeface="微软雅黑" panose="020B0503020204020204" pitchFamily="34" charset="-122"/>
              </a:rPr>
            </a:br>
            <a:endParaRPr lang="zh-CN" altLang="en-US" sz="4000" b="1" kern="0" dirty="0">
              <a:solidFill>
                <a:schemeClr val="accent1">
                  <a:lumMod val="50000"/>
                </a:schemeClr>
              </a:solidFill>
              <a:latin typeface="微软雅黑" panose="020B0503020204020204" pitchFamily="34" charset="-122"/>
              <a:cs typeface="微软雅黑" panose="020B0503020204020204" pitchFamily="34" charset="-122"/>
            </a:endParaRPr>
          </a:p>
        </p:txBody>
      </p:sp>
      <p:sp>
        <p:nvSpPr>
          <p:cNvPr id="5" name="object 18"/>
          <p:cNvSpPr/>
          <p:nvPr/>
        </p:nvSpPr>
        <p:spPr>
          <a:xfrm>
            <a:off x="93785" y="188640"/>
            <a:ext cx="1110076" cy="1094282"/>
          </a:xfrm>
          <a:prstGeom prst="rect">
            <a:avLst/>
          </a:prstGeom>
          <a:blipFill>
            <a:blip r:embed="rId2" cstate="print"/>
            <a:stretch>
              <a:fillRect/>
            </a:stretch>
          </a:blipFill>
        </p:spPr>
        <p:txBody>
          <a:bodyPr wrap="square" lIns="0" tIns="0" rIns="0" bIns="0" rtlCol="0"/>
          <a:lstStyle/>
          <a:p>
            <a:endParaRPr/>
          </a:p>
        </p:txBody>
      </p:sp>
      <p:pic>
        <p:nvPicPr>
          <p:cNvPr id="6" name="图片占位符 5" descr="小老鼠在地上&#10;&#10;描述已自动生成"/>
          <p:cNvPicPr>
            <a:picLocks noChangeAspect="1"/>
          </p:cNvPicPr>
          <p:nvPr/>
        </p:nvPicPr>
        <p:blipFill>
          <a:blip r:embed="rId3" cstate="print"/>
          <a:srcRect t="18747" b="18747"/>
          <a:stretch>
            <a:fillRect/>
          </a:stretch>
        </p:blipFill>
        <p:spPr>
          <a:xfrm>
            <a:off x="467544" y="2492896"/>
            <a:ext cx="4883695" cy="29422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235457" y="160782"/>
            <a:ext cx="7986166" cy="1045076"/>
          </a:xfrm>
          <a:prstGeom prst="rect">
            <a:avLst/>
          </a:prstGeom>
        </p:spPr>
        <p:txBody>
          <a:bodyPr vert="horz" wrap="square" lIns="0" tIns="364409" rIns="0" bIns="0" rtlCol="0">
            <a:spAutoFit/>
          </a:bodyPr>
          <a:lstStyle>
            <a:lvl1pPr>
              <a:defRPr sz="4400" b="1" i="0">
                <a:solidFill>
                  <a:srgbClr val="1F487C"/>
                </a:solidFill>
                <a:latin typeface="黑体" panose="02010609060101010101" charset="-122"/>
                <a:ea typeface="+mj-ea"/>
                <a:cs typeface="黑体" panose="02010609060101010101" charset="-122"/>
              </a:defRPr>
            </a:lvl1pPr>
          </a:lstStyle>
          <a:p>
            <a:pPr marL="52070"/>
            <a:r>
              <a:rPr lang="zh-CN" altLang="en-US" dirty="0">
                <a:solidFill>
                  <a:srgbClr val="375F92"/>
                </a:solidFill>
                <a:latin typeface="微软雅黑" panose="020B0503020204020204" pitchFamily="34" charset="-122"/>
                <a:cs typeface="微软雅黑" panose="020B0503020204020204" pitchFamily="34" charset="-122"/>
              </a:rPr>
              <a:t>人员进出流程</a:t>
            </a:r>
            <a:r>
              <a:rPr lang="en-US" altLang="zh-CN" dirty="0">
                <a:solidFill>
                  <a:srgbClr val="375F92"/>
                </a:solidFill>
                <a:latin typeface="微软雅黑" panose="020B0503020204020204" pitchFamily="34" charset="-122"/>
                <a:cs typeface="微软雅黑" panose="020B0503020204020204" pitchFamily="34" charset="-122"/>
              </a:rPr>
              <a:t>-</a:t>
            </a:r>
            <a:r>
              <a:rPr lang="zh-CN" altLang="en-US" dirty="0">
                <a:solidFill>
                  <a:srgbClr val="C00000"/>
                </a:solidFill>
                <a:latin typeface="微软雅黑" panose="020B0503020204020204" pitchFamily="34" charset="-122"/>
                <a:cs typeface="微软雅黑" panose="020B0503020204020204" pitchFamily="34" charset="-122"/>
              </a:rPr>
              <a:t>屏障外</a:t>
            </a:r>
          </a:p>
        </p:txBody>
      </p:sp>
      <p:grpSp>
        <p:nvGrpSpPr>
          <p:cNvPr id="8" name="组合 7"/>
          <p:cNvGrpSpPr/>
          <p:nvPr/>
        </p:nvGrpSpPr>
        <p:grpSpPr>
          <a:xfrm>
            <a:off x="675883" y="5943600"/>
            <a:ext cx="7858505" cy="383540"/>
            <a:chOff x="785876" y="594105"/>
            <a:chExt cx="7858505" cy="383540"/>
          </a:xfrm>
        </p:grpSpPr>
        <p:sp>
          <p:nvSpPr>
            <p:cNvPr id="9" name="object 9"/>
            <p:cNvSpPr/>
            <p:nvPr/>
          </p:nvSpPr>
          <p:spPr>
            <a:xfrm>
              <a:off x="785876" y="594105"/>
              <a:ext cx="958850" cy="383540"/>
            </a:xfrm>
            <a:custGeom>
              <a:avLst/>
              <a:gdLst/>
              <a:ahLst/>
              <a:cxnLst/>
              <a:rect l="l" t="t" r="r" b="b"/>
              <a:pathLst>
                <a:path w="958850" h="383540">
                  <a:moveTo>
                    <a:pt x="766699" y="0"/>
                  </a:moveTo>
                  <a:lnTo>
                    <a:pt x="0" y="0"/>
                  </a:lnTo>
                  <a:lnTo>
                    <a:pt x="191668"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0" name="object 10"/>
            <p:cNvSpPr/>
            <p:nvPr/>
          </p:nvSpPr>
          <p:spPr>
            <a:xfrm>
              <a:off x="785876"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68" y="191643"/>
                  </a:lnTo>
                  <a:lnTo>
                    <a:pt x="0" y="0"/>
                  </a:lnTo>
                  <a:close/>
                </a:path>
              </a:pathLst>
            </a:custGeom>
            <a:ln w="19050">
              <a:solidFill>
                <a:srgbClr val="92D050"/>
              </a:solidFill>
            </a:ln>
          </p:spPr>
          <p:txBody>
            <a:bodyPr wrap="square" lIns="0" tIns="0" rIns="0" bIns="0" rtlCol="0"/>
            <a:lstStyle/>
            <a:p>
              <a:endParaRPr/>
            </a:p>
          </p:txBody>
        </p:sp>
        <p:sp>
          <p:nvSpPr>
            <p:cNvPr id="11" name="object 11"/>
            <p:cNvSpPr txBox="1"/>
            <p:nvPr/>
          </p:nvSpPr>
          <p:spPr>
            <a:xfrm>
              <a:off x="1012342" y="711600"/>
              <a:ext cx="53276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入门缓冲</a:t>
              </a:r>
              <a:endParaRPr sz="1000" dirty="0">
                <a:latin typeface="华文仿宋" panose="02010600040101010101" charset="-122"/>
                <a:cs typeface="华文仿宋" panose="02010600040101010101" charset="-122"/>
              </a:endParaRPr>
            </a:p>
          </p:txBody>
        </p:sp>
        <p:sp>
          <p:nvSpPr>
            <p:cNvPr id="12" name="object 12"/>
            <p:cNvSpPr/>
            <p:nvPr/>
          </p:nvSpPr>
          <p:spPr>
            <a:xfrm>
              <a:off x="1648332"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13" name="object 13"/>
            <p:cNvSpPr/>
            <p:nvPr/>
          </p:nvSpPr>
          <p:spPr>
            <a:xfrm>
              <a:off x="1648332"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14" name="object 14"/>
            <p:cNvSpPr txBox="1"/>
            <p:nvPr/>
          </p:nvSpPr>
          <p:spPr>
            <a:xfrm>
              <a:off x="1875282"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一更</a:t>
              </a:r>
              <a:endParaRPr sz="1000" dirty="0">
                <a:latin typeface="华文仿宋" panose="02010600040101010101" charset="-122"/>
                <a:cs typeface="华文仿宋" panose="02010600040101010101" charset="-122"/>
              </a:endParaRPr>
            </a:p>
          </p:txBody>
        </p:sp>
        <p:sp>
          <p:nvSpPr>
            <p:cNvPr id="15" name="object 15"/>
            <p:cNvSpPr/>
            <p:nvPr/>
          </p:nvSpPr>
          <p:spPr>
            <a:xfrm>
              <a:off x="2510789"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noFill/>
          </p:spPr>
          <p:txBody>
            <a:bodyPr wrap="square" lIns="0" tIns="0" rIns="0" bIns="0" rtlCol="0"/>
            <a:lstStyle/>
            <a:p>
              <a:endParaRPr/>
            </a:p>
          </p:txBody>
        </p:sp>
        <p:sp>
          <p:nvSpPr>
            <p:cNvPr id="16" name="object 16"/>
            <p:cNvSpPr/>
            <p:nvPr/>
          </p:nvSpPr>
          <p:spPr>
            <a:xfrm>
              <a:off x="2510789"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noFill/>
            <a:ln w="19050">
              <a:solidFill>
                <a:srgbClr val="92D050"/>
              </a:solidFill>
            </a:ln>
          </p:spPr>
          <p:txBody>
            <a:bodyPr wrap="square" lIns="0" tIns="0" rIns="0" bIns="0" rtlCol="0"/>
            <a:lstStyle/>
            <a:p>
              <a:endParaRPr/>
            </a:p>
          </p:txBody>
        </p:sp>
        <p:sp>
          <p:nvSpPr>
            <p:cNvPr id="17" name="object 17"/>
            <p:cNvSpPr txBox="1"/>
            <p:nvPr/>
          </p:nvSpPr>
          <p:spPr>
            <a:xfrm>
              <a:off x="2737866"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二更</a:t>
              </a:r>
              <a:endParaRPr sz="1000" dirty="0">
                <a:latin typeface="华文仿宋" panose="02010600040101010101" charset="-122"/>
                <a:cs typeface="华文仿宋" panose="02010600040101010101" charset="-122"/>
              </a:endParaRPr>
            </a:p>
          </p:txBody>
        </p:sp>
        <p:sp>
          <p:nvSpPr>
            <p:cNvPr id="18" name="object 18"/>
            <p:cNvSpPr/>
            <p:nvPr/>
          </p:nvSpPr>
          <p:spPr>
            <a:xfrm>
              <a:off x="3373246"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19" name="object 19"/>
            <p:cNvSpPr/>
            <p:nvPr/>
          </p:nvSpPr>
          <p:spPr>
            <a:xfrm>
              <a:off x="3373246"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0" name="object 20"/>
            <p:cNvSpPr txBox="1"/>
            <p:nvPr/>
          </p:nvSpPr>
          <p:spPr>
            <a:xfrm>
              <a:off x="3600450"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风淋</a:t>
              </a:r>
              <a:endParaRPr sz="1000" dirty="0">
                <a:latin typeface="华文仿宋" panose="02010600040101010101" charset="-122"/>
                <a:cs typeface="华文仿宋" panose="02010600040101010101" charset="-122"/>
              </a:endParaRPr>
            </a:p>
          </p:txBody>
        </p:sp>
        <p:sp>
          <p:nvSpPr>
            <p:cNvPr id="21" name="object 21"/>
            <p:cNvSpPr/>
            <p:nvPr/>
          </p:nvSpPr>
          <p:spPr>
            <a:xfrm>
              <a:off x="4235703"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22" name="object 22"/>
            <p:cNvSpPr/>
            <p:nvPr/>
          </p:nvSpPr>
          <p:spPr>
            <a:xfrm>
              <a:off x="4235703"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3" name="object 23"/>
            <p:cNvSpPr txBox="1"/>
            <p:nvPr/>
          </p:nvSpPr>
          <p:spPr>
            <a:xfrm>
              <a:off x="4463034"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清洁走廊</a:t>
              </a:r>
              <a:endParaRPr sz="1000" dirty="0">
                <a:latin typeface="华文仿宋" panose="02010600040101010101" charset="-122"/>
                <a:cs typeface="华文仿宋" panose="02010600040101010101" charset="-122"/>
              </a:endParaRPr>
            </a:p>
          </p:txBody>
        </p:sp>
        <p:sp>
          <p:nvSpPr>
            <p:cNvPr id="24" name="object 24"/>
            <p:cNvSpPr/>
            <p:nvPr/>
          </p:nvSpPr>
          <p:spPr>
            <a:xfrm>
              <a:off x="5098160" y="594105"/>
              <a:ext cx="958850" cy="383540"/>
            </a:xfrm>
            <a:custGeom>
              <a:avLst/>
              <a:gdLst/>
              <a:ahLst/>
              <a:cxnLst/>
              <a:rect l="l" t="t" r="r" b="b"/>
              <a:pathLst>
                <a:path w="958850" h="383540">
                  <a:moveTo>
                    <a:pt x="766699" y="0"/>
                  </a:moveTo>
                  <a:lnTo>
                    <a:pt x="0" y="0"/>
                  </a:lnTo>
                  <a:lnTo>
                    <a:pt x="191642"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5" name="object 25"/>
            <p:cNvSpPr/>
            <p:nvPr/>
          </p:nvSpPr>
          <p:spPr>
            <a:xfrm>
              <a:off x="5098160"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2" y="191643"/>
                  </a:lnTo>
                  <a:lnTo>
                    <a:pt x="0" y="0"/>
                  </a:lnTo>
                  <a:close/>
                </a:path>
              </a:pathLst>
            </a:custGeom>
            <a:ln w="19050">
              <a:solidFill>
                <a:srgbClr val="92D050"/>
              </a:solidFill>
            </a:ln>
          </p:spPr>
          <p:txBody>
            <a:bodyPr wrap="square" lIns="0" tIns="0" rIns="0" bIns="0" rtlCol="0"/>
            <a:lstStyle/>
            <a:p>
              <a:endParaRPr/>
            </a:p>
          </p:txBody>
        </p:sp>
        <p:sp>
          <p:nvSpPr>
            <p:cNvPr id="26" name="object 26"/>
            <p:cNvSpPr txBox="1"/>
            <p:nvPr/>
          </p:nvSpPr>
          <p:spPr>
            <a:xfrm>
              <a:off x="5325617"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饲养室</a:t>
              </a:r>
              <a:endParaRPr sz="1000" dirty="0">
                <a:latin typeface="华文仿宋" panose="02010600040101010101" charset="-122"/>
                <a:cs typeface="华文仿宋" panose="02010600040101010101" charset="-122"/>
              </a:endParaRPr>
            </a:p>
          </p:txBody>
        </p:sp>
        <p:sp>
          <p:nvSpPr>
            <p:cNvPr id="27" name="object 27"/>
            <p:cNvSpPr/>
            <p:nvPr/>
          </p:nvSpPr>
          <p:spPr>
            <a:xfrm>
              <a:off x="5960617"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1" y="191643"/>
                  </a:lnTo>
                  <a:lnTo>
                    <a:pt x="766699" y="0"/>
                  </a:lnTo>
                  <a:close/>
                </a:path>
              </a:pathLst>
            </a:custGeom>
            <a:solidFill>
              <a:srgbClr val="FFFFFF"/>
            </a:solidFill>
          </p:spPr>
          <p:txBody>
            <a:bodyPr wrap="square" lIns="0" tIns="0" rIns="0" bIns="0" rtlCol="0"/>
            <a:lstStyle/>
            <a:p>
              <a:endParaRPr/>
            </a:p>
          </p:txBody>
        </p:sp>
        <p:sp>
          <p:nvSpPr>
            <p:cNvPr id="28" name="object 28"/>
            <p:cNvSpPr/>
            <p:nvPr/>
          </p:nvSpPr>
          <p:spPr>
            <a:xfrm>
              <a:off x="5960617" y="594105"/>
              <a:ext cx="958850" cy="383540"/>
            </a:xfrm>
            <a:custGeom>
              <a:avLst/>
              <a:gdLst/>
              <a:ahLst/>
              <a:cxnLst/>
              <a:rect l="l" t="t" r="r" b="b"/>
              <a:pathLst>
                <a:path w="958850" h="383540">
                  <a:moveTo>
                    <a:pt x="0" y="0"/>
                  </a:moveTo>
                  <a:lnTo>
                    <a:pt x="766699" y="0"/>
                  </a:lnTo>
                  <a:lnTo>
                    <a:pt x="958341"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29" name="object 29"/>
            <p:cNvSpPr txBox="1"/>
            <p:nvPr/>
          </p:nvSpPr>
          <p:spPr>
            <a:xfrm>
              <a:off x="6188202" y="711600"/>
              <a:ext cx="531495" cy="161519"/>
            </a:xfrm>
            <a:prstGeom prst="rect">
              <a:avLst/>
            </a:prstGeom>
          </p:spPr>
          <p:txBody>
            <a:bodyPr vert="horz" wrap="square" lIns="0" tIns="0" rIns="0" bIns="0" rtlCol="0">
              <a:spAutoFit/>
            </a:bodyPr>
            <a:lstStyle/>
            <a:p>
              <a:pPr marL="203200" marR="5080" indent="-190500">
                <a:lnSpc>
                  <a:spcPct val="109000"/>
                </a:lnSpc>
              </a:pPr>
              <a:r>
                <a:rPr lang="zh-CN" altLang="en-US" sz="1000" dirty="0">
                  <a:latin typeface="华文仿宋" panose="02010600040101010101" charset="-122"/>
                  <a:cs typeface="华文仿宋" panose="02010600040101010101" charset="-122"/>
                </a:rPr>
                <a:t>   走廊</a:t>
              </a:r>
              <a:endParaRPr sz="1000" dirty="0">
                <a:latin typeface="华文仿宋" panose="02010600040101010101" charset="-122"/>
                <a:cs typeface="华文仿宋" panose="02010600040101010101" charset="-122"/>
              </a:endParaRPr>
            </a:p>
          </p:txBody>
        </p:sp>
        <p:sp>
          <p:nvSpPr>
            <p:cNvPr id="30" name="object 30"/>
            <p:cNvSpPr/>
            <p:nvPr/>
          </p:nvSpPr>
          <p:spPr>
            <a:xfrm>
              <a:off x="6823075"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1" name="object 31"/>
            <p:cNvSpPr/>
            <p:nvPr/>
          </p:nvSpPr>
          <p:spPr>
            <a:xfrm>
              <a:off x="6823075"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2" name="object 32"/>
            <p:cNvSpPr txBox="1"/>
            <p:nvPr/>
          </p:nvSpPr>
          <p:spPr>
            <a:xfrm>
              <a:off x="7050986" y="696404"/>
              <a:ext cx="602741" cy="167738"/>
            </a:xfrm>
            <a:prstGeom prst="rect">
              <a:avLst/>
            </a:prstGeom>
          </p:spPr>
          <p:txBody>
            <a:bodyPr vert="horz" wrap="square" lIns="0" tIns="0" rIns="0" bIns="0" rtlCol="0">
              <a:spAutoFit/>
            </a:bodyPr>
            <a:lstStyle/>
            <a:p>
              <a:pPr marL="44450" marR="5080" indent="-32385">
                <a:lnSpc>
                  <a:spcPct val="109000"/>
                </a:lnSpc>
              </a:pPr>
              <a:r>
                <a:rPr lang="zh-CN" altLang="en-US" sz="1000" dirty="0">
                  <a:latin typeface="华文仿宋" panose="02010600040101010101" charset="-122"/>
                  <a:cs typeface="华文仿宋" panose="02010600040101010101" charset="-122"/>
                </a:rPr>
                <a:t>出口缓冲</a:t>
              </a:r>
              <a:endParaRPr sz="1000" dirty="0">
                <a:latin typeface="华文仿宋" panose="02010600040101010101" charset="-122"/>
                <a:cs typeface="华文仿宋" panose="02010600040101010101" charset="-122"/>
              </a:endParaRPr>
            </a:p>
          </p:txBody>
        </p:sp>
        <p:sp>
          <p:nvSpPr>
            <p:cNvPr id="33" name="object 33"/>
            <p:cNvSpPr/>
            <p:nvPr/>
          </p:nvSpPr>
          <p:spPr>
            <a:xfrm>
              <a:off x="7685531" y="594105"/>
              <a:ext cx="958850" cy="383540"/>
            </a:xfrm>
            <a:custGeom>
              <a:avLst/>
              <a:gdLst/>
              <a:ahLst/>
              <a:cxnLst/>
              <a:rect l="l" t="t" r="r" b="b"/>
              <a:pathLst>
                <a:path w="958850" h="383540">
                  <a:moveTo>
                    <a:pt x="766699" y="0"/>
                  </a:moveTo>
                  <a:lnTo>
                    <a:pt x="0" y="0"/>
                  </a:lnTo>
                  <a:lnTo>
                    <a:pt x="191643" y="191643"/>
                  </a:lnTo>
                  <a:lnTo>
                    <a:pt x="0" y="383286"/>
                  </a:lnTo>
                  <a:lnTo>
                    <a:pt x="766699" y="383286"/>
                  </a:lnTo>
                  <a:lnTo>
                    <a:pt x="958342" y="191643"/>
                  </a:lnTo>
                  <a:lnTo>
                    <a:pt x="766699" y="0"/>
                  </a:lnTo>
                  <a:close/>
                </a:path>
              </a:pathLst>
            </a:custGeom>
            <a:solidFill>
              <a:srgbClr val="FFFFFF"/>
            </a:solidFill>
          </p:spPr>
          <p:txBody>
            <a:bodyPr wrap="square" lIns="0" tIns="0" rIns="0" bIns="0" rtlCol="0"/>
            <a:lstStyle/>
            <a:p>
              <a:endParaRPr/>
            </a:p>
          </p:txBody>
        </p:sp>
        <p:sp>
          <p:nvSpPr>
            <p:cNvPr id="34" name="object 34"/>
            <p:cNvSpPr/>
            <p:nvPr/>
          </p:nvSpPr>
          <p:spPr>
            <a:xfrm>
              <a:off x="7685531" y="594105"/>
              <a:ext cx="958850" cy="383540"/>
            </a:xfrm>
            <a:custGeom>
              <a:avLst/>
              <a:gdLst/>
              <a:ahLst/>
              <a:cxnLst/>
              <a:rect l="l" t="t" r="r" b="b"/>
              <a:pathLst>
                <a:path w="958850" h="383540">
                  <a:moveTo>
                    <a:pt x="0" y="0"/>
                  </a:moveTo>
                  <a:lnTo>
                    <a:pt x="766699" y="0"/>
                  </a:lnTo>
                  <a:lnTo>
                    <a:pt x="958342" y="191643"/>
                  </a:lnTo>
                  <a:lnTo>
                    <a:pt x="766699" y="383286"/>
                  </a:lnTo>
                  <a:lnTo>
                    <a:pt x="0" y="383286"/>
                  </a:lnTo>
                  <a:lnTo>
                    <a:pt x="191643" y="191643"/>
                  </a:lnTo>
                  <a:lnTo>
                    <a:pt x="0" y="0"/>
                  </a:lnTo>
                  <a:close/>
                </a:path>
              </a:pathLst>
            </a:custGeom>
            <a:ln w="19050">
              <a:solidFill>
                <a:srgbClr val="92D050"/>
              </a:solidFill>
            </a:ln>
          </p:spPr>
          <p:txBody>
            <a:bodyPr wrap="square" lIns="0" tIns="0" rIns="0" bIns="0" rtlCol="0"/>
            <a:lstStyle/>
            <a:p>
              <a:endParaRPr/>
            </a:p>
          </p:txBody>
        </p:sp>
        <p:sp>
          <p:nvSpPr>
            <p:cNvPr id="35" name="object 35"/>
            <p:cNvSpPr txBox="1"/>
            <p:nvPr/>
          </p:nvSpPr>
          <p:spPr>
            <a:xfrm>
              <a:off x="7913369" y="711600"/>
              <a:ext cx="531495" cy="152400"/>
            </a:xfrm>
            <a:prstGeom prst="rect">
              <a:avLst/>
            </a:prstGeom>
          </p:spPr>
          <p:txBody>
            <a:bodyPr vert="horz" wrap="square" lIns="0" tIns="0" rIns="0" bIns="0" rtlCol="0">
              <a:spAutoFit/>
            </a:bodyPr>
            <a:lstStyle/>
            <a:p>
              <a:pPr marL="12700">
                <a:lnSpc>
                  <a:spcPct val="100000"/>
                </a:lnSpc>
              </a:pPr>
              <a:r>
                <a:rPr lang="zh-CN" altLang="en-US" sz="1000" dirty="0">
                  <a:latin typeface="华文仿宋" panose="02010600040101010101" charset="-122"/>
                  <a:cs typeface="华文仿宋" panose="02010600040101010101" charset="-122"/>
                </a:rPr>
                <a:t>屏障外</a:t>
              </a:r>
              <a:endParaRPr sz="1000" dirty="0">
                <a:latin typeface="华文仿宋" panose="02010600040101010101" charset="-122"/>
                <a:cs typeface="华文仿宋" panose="02010600040101010101" charset="-122"/>
              </a:endParaRPr>
            </a:p>
          </p:txBody>
        </p:sp>
      </p:grpSp>
      <p:sp>
        <p:nvSpPr>
          <p:cNvPr id="4" name="TextBox 3"/>
          <p:cNvSpPr txBox="1"/>
          <p:nvPr/>
        </p:nvSpPr>
        <p:spPr>
          <a:xfrm>
            <a:off x="6441564" y="386227"/>
            <a:ext cx="2204339" cy="1015663"/>
          </a:xfrm>
          <a:prstGeom prst="rect">
            <a:avLst/>
          </a:prstGeom>
          <a:noFill/>
        </p:spPr>
        <p:txBody>
          <a:bodyPr wrap="square" rtlCol="0">
            <a:spAutoFit/>
          </a:bodyPr>
          <a:lstStyle/>
          <a:p>
            <a:pPr marL="12700">
              <a:lnSpc>
                <a:spcPts val="2380"/>
              </a:lnSpc>
            </a:pPr>
            <a:r>
              <a:rPr lang="zh-CN" altLang="en-US" sz="2000" b="1" spc="-10" dirty="0">
                <a:latin typeface="宋体" panose="02010600030101010101" pitchFamily="2" charset="-122"/>
                <a:cs typeface="宋体" panose="02010600030101010101" pitchFamily="2" charset="-122"/>
              </a:rPr>
              <a:t>实验人员进出</a:t>
            </a:r>
            <a:endParaRPr lang="en-US" altLang="zh-CN" sz="2000" b="1" spc="-10" dirty="0">
              <a:latin typeface="宋体" panose="02010600030101010101" pitchFamily="2" charset="-122"/>
              <a:cs typeface="宋体" panose="02010600030101010101" pitchFamily="2" charset="-122"/>
            </a:endParaRPr>
          </a:p>
          <a:p>
            <a:pPr marL="12700">
              <a:lnSpc>
                <a:spcPts val="2380"/>
              </a:lnSpc>
            </a:pPr>
            <a:r>
              <a:rPr lang="zh-CN" altLang="en-US" sz="2000" b="1" spc="-10" dirty="0">
                <a:latin typeface="宋体" panose="02010600030101010101" pitchFamily="2" charset="-122"/>
                <a:cs typeface="宋体" panose="02010600030101010101" pitchFamily="2" charset="-122"/>
              </a:rPr>
              <a:t>屏障设施登记表</a:t>
            </a:r>
            <a:endParaRPr lang="zh-CN" altLang="en-US" sz="2000" b="1" dirty="0">
              <a:latin typeface="宋体" panose="02010600030101010101" pitchFamily="2" charset="-122"/>
              <a:cs typeface="宋体" panose="02010600030101010101" pitchFamily="2" charset="-122"/>
            </a:endParaRPr>
          </a:p>
          <a:p>
            <a:endParaRPr lang="zh-CN" altLang="en-US" sz="2000" b="1" dirty="0">
              <a:solidFill>
                <a:schemeClr val="tx1">
                  <a:lumMod val="95000"/>
                  <a:lumOff val="5000"/>
                </a:schemeClr>
              </a:solidFill>
            </a:endParaRPr>
          </a:p>
        </p:txBody>
      </p:sp>
      <p:cxnSp>
        <p:nvCxnSpPr>
          <p:cNvPr id="40" name="直接连接符 39"/>
          <p:cNvCxnSpPr/>
          <p:nvPr/>
        </p:nvCxnSpPr>
        <p:spPr>
          <a:xfrm>
            <a:off x="1835696" y="2457794"/>
            <a:ext cx="0" cy="152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2" t="-1" r="4122" b="43242"/>
          <a:stretch>
            <a:fillRect/>
          </a:stretch>
        </p:blipFill>
        <p:spPr bwMode="auto">
          <a:xfrm>
            <a:off x="902349" y="1844824"/>
            <a:ext cx="7632039" cy="377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179397" y="4077534"/>
            <a:ext cx="1117009" cy="646331"/>
          </a:xfrm>
          <a:prstGeom prst="rect">
            <a:avLst/>
          </a:prstGeom>
          <a:noFill/>
        </p:spPr>
        <p:txBody>
          <a:bodyPr wrap="square" rtlCol="0">
            <a:spAutoFit/>
          </a:bodyPr>
          <a:lstStyle/>
          <a:p>
            <a:r>
              <a:rPr lang="en-US" altLang="zh-CN" sz="3600" b="1" dirty="0">
                <a:solidFill>
                  <a:srgbClr val="FF0000"/>
                </a:solidFill>
              </a:rPr>
              <a:t>B</a:t>
            </a:r>
            <a:r>
              <a:rPr lang="zh-CN" altLang="en-US" sz="3600" b="1" dirty="0">
                <a:solidFill>
                  <a:srgbClr val="FF0000"/>
                </a:solidFill>
              </a:rPr>
              <a:t>区</a:t>
            </a:r>
          </a:p>
        </p:txBody>
      </p:sp>
      <p:sp>
        <p:nvSpPr>
          <p:cNvPr id="49" name="矩形 48"/>
          <p:cNvSpPr/>
          <p:nvPr/>
        </p:nvSpPr>
        <p:spPr>
          <a:xfrm>
            <a:off x="2627873" y="1959496"/>
            <a:ext cx="3222751" cy="13296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992" y="3786370"/>
            <a:ext cx="1394435" cy="19042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359646" y="5013176"/>
            <a:ext cx="823622" cy="604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392025" y="5329155"/>
            <a:ext cx="564352" cy="2707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笑脸 52"/>
          <p:cNvSpPr/>
          <p:nvPr/>
        </p:nvSpPr>
        <p:spPr>
          <a:xfrm>
            <a:off x="1877391" y="2432148"/>
            <a:ext cx="179135" cy="152400"/>
          </a:xfrm>
          <a:prstGeom prst="smileyFac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1814239" y="2348880"/>
            <a:ext cx="0" cy="381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圆角矩形标注 54"/>
          <p:cNvSpPr/>
          <p:nvPr/>
        </p:nvSpPr>
        <p:spPr>
          <a:xfrm>
            <a:off x="6331527" y="386227"/>
            <a:ext cx="2233581" cy="797227"/>
          </a:xfrm>
          <a:prstGeom prst="wedgeRoundRectCallout">
            <a:avLst>
              <a:gd name="adj1" fmla="val -244087"/>
              <a:gd name="adj2" fmla="val 204125"/>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8916" y="113530"/>
            <a:ext cx="7986166" cy="1032519"/>
          </a:xfrm>
          <a:prstGeom prst="rect">
            <a:avLst/>
          </a:prstGeom>
        </p:spPr>
        <p:txBody>
          <a:bodyPr vert="horz" wrap="square" lIns="0" tIns="351973" rIns="0" bIns="0" rtlCol="0">
            <a:spAutoFit/>
          </a:bodyPr>
          <a:lstStyle/>
          <a:p>
            <a:pPr marL="125095">
              <a:lnSpc>
                <a:spcPct val="100000"/>
              </a:lnSpc>
            </a:pPr>
            <a:r>
              <a:rPr dirty="0" err="1">
                <a:latin typeface="微软雅黑" panose="020B0503020204020204" pitchFamily="34" charset="-122"/>
                <a:ea typeface="微软雅黑" panose="020B0503020204020204" pitchFamily="34" charset="-122"/>
                <a:cs typeface="微软雅黑"/>
              </a:rPr>
              <a:t>人员进</a:t>
            </a:r>
            <a:r>
              <a:rPr lang="zh-CN" altLang="en-US" dirty="0">
                <a:latin typeface="微软雅黑" panose="020B0503020204020204" pitchFamily="34" charset="-122"/>
                <a:ea typeface="微软雅黑" panose="020B0503020204020204" pitchFamily="34" charset="-122"/>
                <a:cs typeface="微软雅黑"/>
              </a:rPr>
              <a:t>出流程</a:t>
            </a:r>
            <a:r>
              <a:rPr lang="en-US" altLang="zh-CN" spc="-5" dirty="0">
                <a:latin typeface="微软雅黑" panose="020B0503020204020204" pitchFamily="34" charset="-122"/>
                <a:ea typeface="微软雅黑" panose="020B0503020204020204" pitchFamily="34" charset="-122"/>
                <a:cs typeface="微软雅黑"/>
              </a:rPr>
              <a:t>-</a:t>
            </a:r>
            <a:r>
              <a:rPr dirty="0" err="1">
                <a:solidFill>
                  <a:srgbClr val="C00000"/>
                </a:solidFill>
                <a:latin typeface="微软雅黑"/>
                <a:cs typeface="微软雅黑"/>
              </a:rPr>
              <a:t>屏障外</a:t>
            </a:r>
            <a:endParaRPr dirty="0">
              <a:solidFill>
                <a:srgbClr val="C00000"/>
              </a:solidFill>
              <a:latin typeface="微软雅黑"/>
              <a:cs typeface="微软雅黑"/>
            </a:endParaRPr>
          </a:p>
        </p:txBody>
      </p:sp>
      <p:sp>
        <p:nvSpPr>
          <p:cNvPr id="10" name="object 10"/>
          <p:cNvSpPr/>
          <p:nvPr/>
        </p:nvSpPr>
        <p:spPr>
          <a:xfrm>
            <a:off x="3283203" y="2579062"/>
            <a:ext cx="1044575" cy="651510"/>
          </a:xfrm>
          <a:custGeom>
            <a:avLst/>
            <a:gdLst/>
            <a:ahLst/>
            <a:cxnLst/>
            <a:rect l="l" t="t" r="r" b="b"/>
            <a:pathLst>
              <a:path w="1044575" h="651510">
                <a:moveTo>
                  <a:pt x="0" y="650989"/>
                </a:moveTo>
                <a:lnTo>
                  <a:pt x="1044371" y="650989"/>
                </a:lnTo>
                <a:lnTo>
                  <a:pt x="1044371" y="0"/>
                </a:lnTo>
                <a:lnTo>
                  <a:pt x="0" y="0"/>
                </a:lnTo>
                <a:lnTo>
                  <a:pt x="0" y="650989"/>
                </a:lnTo>
                <a:close/>
              </a:path>
            </a:pathLst>
          </a:custGeom>
          <a:ln w="19050">
            <a:solidFill>
              <a:srgbClr val="FFFFFF"/>
            </a:solidFill>
          </a:ln>
        </p:spPr>
        <p:txBody>
          <a:bodyPr wrap="square" lIns="0" tIns="0" rIns="0" bIns="0" rtlCol="0"/>
          <a:lstStyle/>
          <a:p>
            <a:endParaRPr/>
          </a:p>
        </p:txBody>
      </p:sp>
      <p:sp>
        <p:nvSpPr>
          <p:cNvPr id="20" name="object 20"/>
          <p:cNvSpPr txBox="1"/>
          <p:nvPr/>
        </p:nvSpPr>
        <p:spPr>
          <a:xfrm>
            <a:off x="2650743" y="1772816"/>
            <a:ext cx="3354070" cy="280035"/>
          </a:xfrm>
          <a:prstGeom prst="rect">
            <a:avLst/>
          </a:prstGeom>
        </p:spPr>
        <p:txBody>
          <a:bodyPr vert="horz" wrap="square" lIns="0" tIns="0" rIns="0" bIns="0" rtlCol="0">
            <a:spAutoFit/>
          </a:bodyPr>
          <a:lstStyle/>
          <a:p>
            <a:pPr marL="12700">
              <a:lnSpc>
                <a:spcPts val="2380"/>
              </a:lnSpc>
            </a:pPr>
            <a:r>
              <a:rPr sz="2000" b="1" spc="-10" dirty="0" err="1">
                <a:latin typeface="宋体"/>
                <a:cs typeface="宋体"/>
              </a:rPr>
              <a:t>实验人员进出屏障设施登记表</a:t>
            </a:r>
            <a:endParaRPr sz="2000" dirty="0">
              <a:latin typeface="宋体"/>
              <a:cs typeface="宋体"/>
            </a:endParaRPr>
          </a:p>
        </p:txBody>
      </p:sp>
      <p:graphicFrame>
        <p:nvGraphicFramePr>
          <p:cNvPr id="19" name="object 19"/>
          <p:cNvGraphicFramePr>
            <a:graphicFrameLocks noGrp="1"/>
          </p:cNvGraphicFramePr>
          <p:nvPr>
            <p:extLst/>
          </p:nvPr>
        </p:nvGraphicFramePr>
        <p:xfrm>
          <a:off x="357326" y="2278696"/>
          <a:ext cx="8534399" cy="2335059"/>
        </p:xfrm>
        <a:graphic>
          <a:graphicData uri="http://schemas.openxmlformats.org/drawingml/2006/table">
            <a:tbl>
              <a:tblPr firstRow="1" bandRow="1">
                <a:tableStyleId>{2D5ABB26-0587-4C30-8999-92F81FD0307C}</a:tableStyleId>
              </a:tblPr>
              <a:tblGrid>
                <a:gridCol w="756094">
                  <a:extLst>
                    <a:ext uri="{9D8B030D-6E8A-4147-A177-3AD203B41FA5}">
                      <a16:colId xmlns:a16="http://schemas.microsoft.com/office/drawing/2014/main" val="20000"/>
                    </a:ext>
                  </a:extLst>
                </a:gridCol>
                <a:gridCol w="831703">
                  <a:extLst>
                    <a:ext uri="{9D8B030D-6E8A-4147-A177-3AD203B41FA5}">
                      <a16:colId xmlns:a16="http://schemas.microsoft.com/office/drawing/2014/main" val="20001"/>
                    </a:ext>
                  </a:extLst>
                </a:gridCol>
                <a:gridCol w="1058530">
                  <a:extLst>
                    <a:ext uri="{9D8B030D-6E8A-4147-A177-3AD203B41FA5}">
                      <a16:colId xmlns:a16="http://schemas.microsoft.com/office/drawing/2014/main" val="20002"/>
                    </a:ext>
                  </a:extLst>
                </a:gridCol>
                <a:gridCol w="1392273">
                  <a:extLst>
                    <a:ext uri="{9D8B030D-6E8A-4147-A177-3AD203B41FA5}">
                      <a16:colId xmlns:a16="http://schemas.microsoft.com/office/drawing/2014/main" val="20003"/>
                    </a:ext>
                  </a:extLst>
                </a:gridCol>
                <a:gridCol w="1707708">
                  <a:extLst>
                    <a:ext uri="{9D8B030D-6E8A-4147-A177-3AD203B41FA5}">
                      <a16:colId xmlns:a16="http://schemas.microsoft.com/office/drawing/2014/main" val="20004"/>
                    </a:ext>
                  </a:extLst>
                </a:gridCol>
                <a:gridCol w="1280707">
                  <a:extLst>
                    <a:ext uri="{9D8B030D-6E8A-4147-A177-3AD203B41FA5}">
                      <a16:colId xmlns:a16="http://schemas.microsoft.com/office/drawing/2014/main" val="20005"/>
                    </a:ext>
                  </a:extLst>
                </a:gridCol>
                <a:gridCol w="1507384">
                  <a:extLst>
                    <a:ext uri="{9D8B030D-6E8A-4147-A177-3AD203B41FA5}">
                      <a16:colId xmlns:a16="http://schemas.microsoft.com/office/drawing/2014/main" val="20006"/>
                    </a:ext>
                  </a:extLst>
                </a:gridCol>
              </a:tblGrid>
              <a:tr h="461391">
                <a:tc>
                  <a:txBody>
                    <a:bodyPr/>
                    <a:lstStyle/>
                    <a:p>
                      <a:pPr marL="117475" marR="108585">
                        <a:lnSpc>
                          <a:spcPct val="100600"/>
                        </a:lnSpc>
                      </a:pPr>
                      <a:r>
                        <a:rPr sz="1800" b="1" dirty="0">
                          <a:latin typeface="华文仿宋"/>
                          <a:cs typeface="华文仿宋"/>
                        </a:rPr>
                        <a:t>日 期</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0D7E8"/>
                    </a:solidFill>
                  </a:tcPr>
                </a:tc>
                <a:tc>
                  <a:txBody>
                    <a:bodyPr/>
                    <a:lstStyle/>
                    <a:p>
                      <a:pPr marL="74295" marR="65405">
                        <a:lnSpc>
                          <a:spcPts val="2020"/>
                        </a:lnSpc>
                      </a:pPr>
                      <a:r>
                        <a:rPr sz="1800" b="1" dirty="0">
                          <a:latin typeface="宋体"/>
                          <a:cs typeface="宋体"/>
                        </a:rPr>
                        <a:t>姓 名</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0D7E8"/>
                    </a:solidFill>
                  </a:tcPr>
                </a:tc>
                <a:tc>
                  <a:txBody>
                    <a:bodyPr/>
                    <a:lstStyle/>
                    <a:p>
                      <a:pPr marL="96520" marR="86360" algn="just">
                        <a:lnSpc>
                          <a:spcPct val="100299"/>
                        </a:lnSpc>
                      </a:pPr>
                      <a:r>
                        <a:rPr sz="1800" b="1" dirty="0">
                          <a:latin typeface="华文仿宋"/>
                          <a:cs typeface="华文仿宋"/>
                        </a:rPr>
                        <a:t>研 究 组</a:t>
                      </a:r>
                      <a:endParaRPr sz="1800" b="1">
                        <a:latin typeface="华文仿宋"/>
                        <a:cs typeface="华文仿宋"/>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0D7E8"/>
                    </a:solidFill>
                  </a:tcPr>
                </a:tc>
                <a:tc>
                  <a:txBody>
                    <a:bodyPr/>
                    <a:lstStyle/>
                    <a:p>
                      <a:pPr marL="123189" marR="114300" algn="just">
                        <a:lnSpc>
                          <a:spcPct val="100200"/>
                        </a:lnSpc>
                      </a:pPr>
                      <a:r>
                        <a:rPr sz="1800" b="1" dirty="0">
                          <a:latin typeface="华文仿宋"/>
                          <a:cs typeface="华文仿宋"/>
                        </a:rPr>
                        <a:t>进 入 区 域</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0D7E8"/>
                    </a:solidFill>
                  </a:tcPr>
                </a:tc>
                <a:tc>
                  <a:txBody>
                    <a:bodyPr/>
                    <a:lstStyle/>
                    <a:p>
                      <a:pPr marL="150495" marR="140970" algn="just">
                        <a:lnSpc>
                          <a:spcPct val="100099"/>
                        </a:lnSpc>
                      </a:pPr>
                      <a:r>
                        <a:rPr sz="1800" b="1" dirty="0">
                          <a:latin typeface="华文仿宋"/>
                          <a:cs typeface="华文仿宋"/>
                        </a:rPr>
                        <a:t>目 的 或 操 作</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0D7E8"/>
                    </a:solidFill>
                  </a:tcPr>
                </a:tc>
                <a:tc>
                  <a:txBody>
                    <a:bodyPr/>
                    <a:lstStyle/>
                    <a:p>
                      <a:pPr marL="97155" marR="86995" algn="just">
                        <a:lnSpc>
                          <a:spcPct val="100200"/>
                        </a:lnSpc>
                      </a:pPr>
                      <a:r>
                        <a:rPr sz="1800" b="1" dirty="0">
                          <a:latin typeface="华文仿宋"/>
                          <a:cs typeface="华文仿宋"/>
                        </a:rPr>
                        <a:t>进 入 时 间</a:t>
                      </a:r>
                      <a:endParaRPr sz="1800" b="1">
                        <a:latin typeface="华文仿宋"/>
                        <a:cs typeface="华文仿宋"/>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0D7E8"/>
                    </a:solidFill>
                  </a:tcPr>
                </a:tc>
                <a:tc>
                  <a:txBody>
                    <a:bodyPr/>
                    <a:lstStyle/>
                    <a:p>
                      <a:pPr marL="63500" marR="50800">
                        <a:lnSpc>
                          <a:spcPct val="100600"/>
                        </a:lnSpc>
                      </a:pPr>
                      <a:r>
                        <a:rPr sz="1800" b="1" dirty="0">
                          <a:latin typeface="华文仿宋"/>
                          <a:cs typeface="华文仿宋"/>
                        </a:rPr>
                        <a:t>离开 时间</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0D7E8"/>
                    </a:solidFill>
                  </a:tcPr>
                </a:tc>
                <a:extLst>
                  <a:ext uri="{0D108BD9-81ED-4DB2-BD59-A6C34878D82A}">
                    <a16:rowId xmlns:a16="http://schemas.microsoft.com/office/drawing/2014/main" val="10000"/>
                  </a:ext>
                </a:extLst>
              </a:tr>
              <a:tr h="624556">
                <a:tc>
                  <a:txBody>
                    <a:bodyPr/>
                    <a:lstStyle/>
                    <a:p>
                      <a:endParaRPr sz="1800" dirty="0">
                        <a:latin typeface="华文仿宋"/>
                        <a:cs typeface="华文仿宋"/>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D0D7E8"/>
                    </a:solidFill>
                  </a:tcPr>
                </a:tc>
                <a:tc>
                  <a:txBody>
                    <a:bodyPr/>
                    <a:lstStyle/>
                    <a:p>
                      <a:endParaRPr sz="1800" dirty="0">
                        <a:latin typeface="华文仿宋"/>
                        <a:cs typeface="华文仿宋"/>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D0D7E8"/>
                    </a:solidFill>
                  </a:tcPr>
                </a:tc>
                <a:tc>
                  <a:txBody>
                    <a:bodyPr/>
                    <a:lstStyle/>
                    <a:p>
                      <a:endParaRPr sz="1800">
                        <a:latin typeface="华文仿宋"/>
                        <a:cs typeface="华文仿宋"/>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D0D7E8"/>
                    </a:solidFill>
                  </a:tcPr>
                </a:tc>
                <a:tc>
                  <a:txBody>
                    <a:bodyPr/>
                    <a:lstStyle/>
                    <a:p>
                      <a:endParaRPr sz="1800" dirty="0">
                        <a:latin typeface="华文仿宋"/>
                        <a:cs typeface="华文仿宋"/>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D0D7E8"/>
                    </a:solidFill>
                  </a:tcPr>
                </a:tc>
                <a:tc>
                  <a:txBody>
                    <a:bodyPr/>
                    <a:lstStyle/>
                    <a:p>
                      <a:endParaRPr sz="1800" dirty="0">
                        <a:latin typeface="华文仿宋"/>
                        <a:cs typeface="华文仿宋"/>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D0D7E8"/>
                    </a:solidFill>
                  </a:tcPr>
                </a:tc>
                <a:tc>
                  <a:txBody>
                    <a:bodyPr/>
                    <a:lstStyle/>
                    <a:p>
                      <a:endParaRPr sz="1800">
                        <a:latin typeface="华文仿宋"/>
                        <a:cs typeface="华文仿宋"/>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D0D7E8"/>
                    </a:solidFill>
                  </a:tcPr>
                </a:tc>
                <a:tc>
                  <a:txBody>
                    <a:bodyPr/>
                    <a:lstStyle/>
                    <a:p>
                      <a:endParaRPr sz="1800" dirty="0">
                        <a:latin typeface="华文仿宋"/>
                        <a:cs typeface="华文仿宋"/>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38100">
                      <a:solidFill>
                        <a:srgbClr val="FFFFFF"/>
                      </a:solidFill>
                      <a:prstDash val="solid"/>
                    </a:lnT>
                    <a:lnB w="38100" cap="flat" cmpd="sng" algn="ctr">
                      <a:solidFill>
                        <a:srgbClr val="FFFFFF"/>
                      </a:solidFill>
                      <a:prstDash val="solid"/>
                      <a:round/>
                      <a:headEnd type="none" w="med" len="med"/>
                      <a:tailEnd type="none" w="med" len="med"/>
                    </a:lnB>
                    <a:solidFill>
                      <a:srgbClr val="D0D7E8"/>
                    </a:solidFill>
                  </a:tcPr>
                </a:tc>
                <a:extLst>
                  <a:ext uri="{0D108BD9-81ED-4DB2-BD59-A6C34878D82A}">
                    <a16:rowId xmlns:a16="http://schemas.microsoft.com/office/drawing/2014/main" val="3328413061"/>
                  </a:ext>
                </a:extLst>
              </a:tr>
              <a:tr h="624556">
                <a:tc>
                  <a:txBody>
                    <a:bodyPr/>
                    <a:lstStyle/>
                    <a:p>
                      <a:endParaRPr sz="1800">
                        <a:latin typeface="华文仿宋"/>
                        <a:cs typeface="华文仿宋"/>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D0D7E8"/>
                    </a:solidFill>
                  </a:tcPr>
                </a:tc>
                <a:tc>
                  <a:txBody>
                    <a:bodyPr/>
                    <a:lstStyle/>
                    <a:p>
                      <a:endParaRPr sz="1800">
                        <a:latin typeface="华文仿宋"/>
                        <a:cs typeface="华文仿宋"/>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D0D7E8"/>
                    </a:solidFill>
                  </a:tcPr>
                </a:tc>
                <a:tc>
                  <a:txBody>
                    <a:bodyPr/>
                    <a:lstStyle/>
                    <a:p>
                      <a:endParaRPr sz="1800">
                        <a:latin typeface="华文仿宋"/>
                        <a:cs typeface="华文仿宋"/>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D0D7E8"/>
                    </a:solidFill>
                  </a:tcPr>
                </a:tc>
                <a:tc>
                  <a:txBody>
                    <a:bodyPr/>
                    <a:lstStyle/>
                    <a:p>
                      <a:endParaRPr sz="1800" dirty="0">
                        <a:latin typeface="华文仿宋"/>
                        <a:cs typeface="华文仿宋"/>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D0D7E8"/>
                    </a:solidFill>
                  </a:tcPr>
                </a:tc>
                <a:tc>
                  <a:txBody>
                    <a:bodyPr/>
                    <a:lstStyle/>
                    <a:p>
                      <a:endParaRPr sz="1800" dirty="0">
                        <a:latin typeface="华文仿宋"/>
                        <a:cs typeface="华文仿宋"/>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D0D7E8"/>
                    </a:solidFill>
                  </a:tcPr>
                </a:tc>
                <a:tc>
                  <a:txBody>
                    <a:bodyPr/>
                    <a:lstStyle/>
                    <a:p>
                      <a:endParaRPr sz="1800">
                        <a:latin typeface="华文仿宋"/>
                        <a:cs typeface="华文仿宋"/>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D0D7E8"/>
                    </a:solidFill>
                  </a:tcPr>
                </a:tc>
                <a:tc>
                  <a:txBody>
                    <a:bodyPr/>
                    <a:lstStyle/>
                    <a:p>
                      <a:endParaRPr sz="1800" dirty="0">
                        <a:latin typeface="华文仿宋"/>
                        <a:cs typeface="华文仿宋"/>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38100">
                      <a:solidFill>
                        <a:srgbClr val="FFFFFF"/>
                      </a:solidFill>
                      <a:prstDash val="solid"/>
                    </a:lnT>
                    <a:lnB w="38100" cap="flat" cmpd="sng" algn="ctr">
                      <a:solidFill>
                        <a:srgbClr val="FFFFFF"/>
                      </a:solidFill>
                      <a:prstDash val="solid"/>
                      <a:round/>
                      <a:headEnd type="none" w="med" len="med"/>
                      <a:tailEnd type="none" w="med" len="med"/>
                    </a:lnB>
                    <a:solidFill>
                      <a:srgbClr val="D0D7E8"/>
                    </a:solidFill>
                  </a:tcPr>
                </a:tc>
                <a:extLst>
                  <a:ext uri="{0D108BD9-81ED-4DB2-BD59-A6C34878D82A}">
                    <a16:rowId xmlns:a16="http://schemas.microsoft.com/office/drawing/2014/main" val="3920014436"/>
                  </a:ext>
                </a:extLst>
              </a:tr>
              <a:tr h="624556">
                <a:tc>
                  <a:txBody>
                    <a:bodyPr/>
                    <a:lstStyle/>
                    <a:p>
                      <a:endParaRPr sz="1800">
                        <a:latin typeface="华文仿宋"/>
                        <a:cs typeface="华文仿宋"/>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endParaRPr sz="1800">
                        <a:latin typeface="华文仿宋"/>
                        <a:cs typeface="华文仿宋"/>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endParaRPr sz="1800">
                        <a:latin typeface="华文仿宋"/>
                        <a:cs typeface="华文仿宋"/>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endParaRPr sz="1800" dirty="0">
                        <a:latin typeface="华文仿宋"/>
                        <a:cs typeface="华文仿宋"/>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endParaRPr sz="1800" dirty="0">
                        <a:latin typeface="华文仿宋"/>
                        <a:cs typeface="华文仿宋"/>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endParaRPr sz="1800">
                        <a:latin typeface="华文仿宋"/>
                        <a:cs typeface="华文仿宋"/>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endParaRPr sz="1800" dirty="0">
                        <a:latin typeface="华文仿宋"/>
                        <a:cs typeface="华文仿宋"/>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bl>
          </a:graphicData>
        </a:graphic>
      </p:graphicFrame>
      <p:sp>
        <p:nvSpPr>
          <p:cNvPr id="3" name="矩形 2"/>
          <p:cNvSpPr/>
          <p:nvPr/>
        </p:nvSpPr>
        <p:spPr>
          <a:xfrm>
            <a:off x="713852" y="4956627"/>
            <a:ext cx="7851230" cy="1631216"/>
          </a:xfrm>
          <a:prstGeom prst="rect">
            <a:avLst/>
          </a:prstGeom>
        </p:spPr>
        <p:txBody>
          <a:bodyPr wrap="square">
            <a:spAutoFit/>
          </a:bodyPr>
          <a:lstStyle/>
          <a:p>
            <a:r>
              <a:rPr lang="zh-CN" altLang="en-US" sz="2000" dirty="0">
                <a:latin typeface="+mn-ea"/>
              </a:rPr>
              <a:t>实验人员要求：</a:t>
            </a:r>
            <a:endParaRPr lang="en-US" altLang="zh-CN" sz="2000" dirty="0">
              <a:latin typeface="+mn-ea"/>
            </a:endParaRPr>
          </a:p>
          <a:p>
            <a:r>
              <a:rPr lang="zh-CN" altLang="en-US" sz="2000" dirty="0">
                <a:latin typeface="+mn-ea"/>
              </a:rPr>
              <a:t>（</a:t>
            </a:r>
            <a:r>
              <a:rPr lang="en-US" altLang="zh-CN" sz="2000" dirty="0">
                <a:latin typeface="+mn-ea"/>
              </a:rPr>
              <a:t>1</a:t>
            </a:r>
            <a:r>
              <a:rPr lang="zh-CN" altLang="en-US" sz="2000" dirty="0">
                <a:latin typeface="+mn-ea"/>
              </a:rPr>
              <a:t>）实验人员</a:t>
            </a:r>
            <a:r>
              <a:rPr lang="en-US" altLang="zh-CN" sz="2000" b="1" dirty="0">
                <a:solidFill>
                  <a:srgbClr val="FF0000"/>
                </a:solidFill>
                <a:latin typeface="+mn-ea"/>
              </a:rPr>
              <a:t>7</a:t>
            </a:r>
            <a:r>
              <a:rPr lang="zh-CN" altLang="en-US" sz="2000" b="1" dirty="0">
                <a:solidFill>
                  <a:srgbClr val="FF0000"/>
                </a:solidFill>
                <a:latin typeface="+mn-ea"/>
              </a:rPr>
              <a:t>天内无其他动物接触史</a:t>
            </a:r>
            <a:r>
              <a:rPr lang="zh-CN" altLang="en-US" sz="2000" dirty="0">
                <a:latin typeface="+mn-ea"/>
              </a:rPr>
              <a:t>，以免交叉污染。</a:t>
            </a:r>
            <a:endParaRPr lang="en-US" altLang="zh-CN" sz="2000" dirty="0">
              <a:latin typeface="+mn-ea"/>
            </a:endParaRPr>
          </a:p>
          <a:p>
            <a:r>
              <a:rPr lang="zh-CN" altLang="en-US" sz="2000" dirty="0">
                <a:latin typeface="+mn-ea"/>
              </a:rPr>
              <a:t>（</a:t>
            </a:r>
            <a:r>
              <a:rPr lang="en-US" altLang="zh-CN" sz="2000" dirty="0">
                <a:latin typeface="+mn-ea"/>
              </a:rPr>
              <a:t>2</a:t>
            </a:r>
            <a:r>
              <a:rPr lang="zh-CN" altLang="en-US" sz="2000" dirty="0">
                <a:latin typeface="+mn-ea"/>
              </a:rPr>
              <a:t>）工作时间，</a:t>
            </a:r>
            <a:r>
              <a:rPr lang="zh-CN" altLang="en-US" sz="2000" b="1" dirty="0">
                <a:solidFill>
                  <a:srgbClr val="C00000"/>
                </a:solidFill>
                <a:latin typeface="+mn-ea"/>
              </a:rPr>
              <a:t>人脸识别</a:t>
            </a:r>
            <a:r>
              <a:rPr lang="zh-CN" altLang="en-US" sz="2000" dirty="0">
                <a:latin typeface="+mn-ea"/>
              </a:rPr>
              <a:t>（暂养区需配合校园卡使用）进入准入区域，非工作时间段需提交申请，批准后由工作人员帮忙开门或者借卡进入设施。</a:t>
            </a:r>
          </a:p>
        </p:txBody>
      </p:sp>
    </p:spTree>
    <p:extLst>
      <p:ext uri="{BB962C8B-B14F-4D97-AF65-F5344CB8AC3E}">
        <p14:creationId xmlns:p14="http://schemas.microsoft.com/office/powerpoint/2010/main" val="27485131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318ea7b0-e92d-4e66-9d21-211b5d5dd39a"/>
  <p:tag name="COMMONDATA" val="eyJoZGlkIjoiMGM1NjllMjgyZjI0OGY1NmY5NjA3NGRjZjQ3MzY2OTEifQ=="/>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cstate="print"/>
          <a:srcRect/>
          <a:stretch>
            <a:fillRect l="-8293" t="-7302" r="-13987" b="-52249"/>
          </a:stretch>
        </a:blipFill>
      </a:spPr>
      <a:bodyPr wrap="square" lIns="0" tIns="0" rIns="0" bIns="0" rtlCol="0"/>
      <a:lstStyle>
        <a:defPPr>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160</TotalTime>
  <Words>3031</Words>
  <Application>Microsoft Office PowerPoint</Application>
  <PresentationFormat>全屏显示(4:3)</PresentationFormat>
  <Paragraphs>826</Paragraphs>
  <Slides>71</Slides>
  <Notes>63</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71</vt:i4>
      </vt:variant>
    </vt:vector>
  </HeadingPairs>
  <TitlesOfParts>
    <vt:vector size="87" baseType="lpstr">
      <vt:lpstr>仿宋</vt:lpstr>
      <vt:lpstr>黑体</vt:lpstr>
      <vt:lpstr>华文彩云</vt:lpstr>
      <vt:lpstr>华文仿宋</vt:lpstr>
      <vt:lpstr>华文楷体</vt:lpstr>
      <vt:lpstr>楷体</vt:lpstr>
      <vt:lpstr>隶书</vt:lpstr>
      <vt:lpstr>宋体</vt:lpstr>
      <vt:lpstr>微软雅黑</vt:lpstr>
      <vt:lpstr>新宋体</vt:lpstr>
      <vt:lpstr>Arial</vt:lpstr>
      <vt:lpstr>Calibri</vt:lpstr>
      <vt:lpstr>Times New Roman</vt:lpstr>
      <vt:lpstr>Tw Cen MT</vt:lpstr>
      <vt:lpstr>Wingdings</vt:lpstr>
      <vt:lpstr>Office Theme</vt:lpstr>
      <vt:lpstr>南京医科大学医药实验动物中心  </vt:lpstr>
      <vt:lpstr>医药实验动物中心 – 实验动物设施</vt:lpstr>
      <vt:lpstr>实验动物设施</vt:lpstr>
      <vt:lpstr>PowerPoint 演示文稿</vt:lpstr>
      <vt:lpstr>PowerPoint 演示文稿</vt:lpstr>
      <vt:lpstr>人员进出流程</vt:lpstr>
      <vt:lpstr>PowerPoint 演示文稿</vt:lpstr>
      <vt:lpstr>PowerPoint 演示文稿</vt:lpstr>
      <vt:lpstr>人员进出流程-屏障外</vt:lpstr>
      <vt:lpstr>PowerPoint 演示文稿</vt:lpstr>
      <vt:lpstr>PowerPoint 演示文稿</vt:lpstr>
      <vt:lpstr>人员进入——屏障外</vt:lpstr>
      <vt:lpstr>PowerPoint 演示文稿</vt:lpstr>
      <vt:lpstr>PowerPoint 演示文稿</vt:lpstr>
      <vt:lpstr>PowerPoint 演示文稿</vt:lpstr>
      <vt:lpstr>PowerPoint 演示文稿</vt:lpstr>
      <vt:lpstr>人员进出流程—一更</vt:lpstr>
      <vt:lpstr>PowerPoint 演示文稿</vt:lpstr>
      <vt:lpstr>人员进出流程-二更</vt:lpstr>
      <vt:lpstr>PowerPoint 演示文稿</vt:lpstr>
      <vt:lpstr>人员进出流程-风淋</vt:lpstr>
      <vt:lpstr>PowerPoint 演示文稿</vt:lpstr>
      <vt:lpstr>PowerPoint 演示文稿</vt:lpstr>
      <vt:lpstr>PowerPoint 演示文稿</vt:lpstr>
      <vt:lpstr>人员进入——饲养间</vt:lpstr>
      <vt:lpstr>人员进入——饲养间</vt:lpstr>
      <vt:lpstr>人员进入——饲养间</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keitha</dc:creator>
  <cp:lastModifiedBy>user</cp:lastModifiedBy>
  <cp:revision>369</cp:revision>
  <dcterms:created xsi:type="dcterms:W3CDTF">2017-03-05T10:26:00Z</dcterms:created>
  <dcterms:modified xsi:type="dcterms:W3CDTF">2024-08-30T01:40:02Z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2017-03-03T16:00:00Z</vt:filetime>
  </property>
  <property fmtid="{D5CDD505-2E9C-101B-9397-08002B2CF9AE}" pid="3" name="LastSaved">
    <vt:filetime>2017-03-06T16:00:00Z</vt:filetime>
  </property>
  <property fmtid="{D5CDD505-2E9C-101B-9397-08002B2CF9AE}" pid="4" name="ICV">
    <vt:lpwstr>81870736665C4586BB989A65178D32D7_12</vt:lpwstr>
  </property>
  <property fmtid="{D5CDD505-2E9C-101B-9397-08002B2CF9AE}" pid="5" name="KSOProductBuildVer">
    <vt:lpwstr>2052-11.1.0.14309</vt:lpwstr>
  </property>
</Properties>
</file>